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1"/>
  </p:notesMasterIdLst>
  <p:sldIdLst>
    <p:sldId id="257" r:id="rId2"/>
    <p:sldId id="328" r:id="rId3"/>
    <p:sldId id="331" r:id="rId4"/>
    <p:sldId id="332" r:id="rId5"/>
    <p:sldId id="656" r:id="rId6"/>
    <p:sldId id="333" r:id="rId7"/>
    <p:sldId id="334" r:id="rId8"/>
    <p:sldId id="336" r:id="rId9"/>
    <p:sldId id="337" r:id="rId10"/>
    <p:sldId id="338" r:id="rId11"/>
    <p:sldId id="339" r:id="rId12"/>
    <p:sldId id="340" r:id="rId13"/>
    <p:sldId id="343" r:id="rId14"/>
    <p:sldId id="657" r:id="rId15"/>
    <p:sldId id="658" r:id="rId16"/>
    <p:sldId id="659" r:id="rId17"/>
    <p:sldId id="387" r:id="rId18"/>
    <p:sldId id="344" r:id="rId19"/>
    <p:sldId id="660" r:id="rId20"/>
    <p:sldId id="661" r:id="rId21"/>
    <p:sldId id="662" r:id="rId22"/>
    <p:sldId id="388" r:id="rId23"/>
    <p:sldId id="345" r:id="rId24"/>
    <p:sldId id="346" r:id="rId25"/>
    <p:sldId id="386" r:id="rId26"/>
    <p:sldId id="663" r:id="rId27"/>
    <p:sldId id="664" r:id="rId28"/>
    <p:sldId id="665" r:id="rId29"/>
    <p:sldId id="666" r:id="rId30"/>
    <p:sldId id="667" r:id="rId31"/>
    <p:sldId id="389" r:id="rId32"/>
    <p:sldId id="350" r:id="rId33"/>
    <p:sldId id="668" r:id="rId34"/>
    <p:sldId id="669" r:id="rId35"/>
    <p:sldId id="670" r:id="rId36"/>
    <p:sldId id="342" r:id="rId37"/>
    <p:sldId id="341" r:id="rId38"/>
    <p:sldId id="671" r:id="rId39"/>
    <p:sldId id="672" r:id="rId40"/>
    <p:sldId id="673" r:id="rId41"/>
    <p:sldId id="674" r:id="rId42"/>
    <p:sldId id="675" r:id="rId43"/>
    <p:sldId id="391" r:id="rId44"/>
    <p:sldId id="392" r:id="rId45"/>
    <p:sldId id="678" r:id="rId46"/>
    <p:sldId id="676" r:id="rId47"/>
    <p:sldId id="677" r:id="rId48"/>
    <p:sldId id="679" r:id="rId49"/>
    <p:sldId id="680" r:id="rId50"/>
    <p:sldId id="363" r:id="rId51"/>
    <p:sldId id="362" r:id="rId52"/>
    <p:sldId id="681" r:id="rId53"/>
    <p:sldId id="682" r:id="rId54"/>
    <p:sldId id="361" r:id="rId55"/>
    <p:sldId id="360" r:id="rId56"/>
    <p:sldId id="684" r:id="rId57"/>
    <p:sldId id="685" r:id="rId58"/>
    <p:sldId id="686" r:id="rId59"/>
    <p:sldId id="683" r:id="rId60"/>
    <p:sldId id="702" r:id="rId61"/>
    <p:sldId id="356" r:id="rId62"/>
    <p:sldId id="359" r:id="rId63"/>
    <p:sldId id="703" r:id="rId64"/>
    <p:sldId id="687" r:id="rId65"/>
    <p:sldId id="688" r:id="rId66"/>
    <p:sldId id="689" r:id="rId67"/>
    <p:sldId id="690" r:id="rId68"/>
    <p:sldId id="358" r:id="rId69"/>
    <p:sldId id="357" r:id="rId70"/>
    <p:sldId id="355" r:id="rId71"/>
    <p:sldId id="691" r:id="rId72"/>
    <p:sldId id="373" r:id="rId73"/>
    <p:sldId id="376" r:id="rId74"/>
    <p:sldId id="378" r:id="rId75"/>
    <p:sldId id="374" r:id="rId76"/>
    <p:sldId id="375" r:id="rId77"/>
    <p:sldId id="380" r:id="rId78"/>
    <p:sldId id="379" r:id="rId79"/>
    <p:sldId id="393" r:id="rId80"/>
    <p:sldId id="400" r:id="rId81"/>
    <p:sldId id="692" r:id="rId82"/>
    <p:sldId id="693" r:id="rId83"/>
    <p:sldId id="694" r:id="rId84"/>
    <p:sldId id="468" r:id="rId85"/>
    <p:sldId id="467" r:id="rId86"/>
    <p:sldId id="466" r:id="rId87"/>
    <p:sldId id="695" r:id="rId88"/>
    <p:sldId id="465" r:id="rId89"/>
    <p:sldId id="696" r:id="rId90"/>
    <p:sldId id="463" r:id="rId91"/>
    <p:sldId id="464" r:id="rId92"/>
    <p:sldId id="469" r:id="rId93"/>
    <p:sldId id="401" r:id="rId94"/>
    <p:sldId id="576" r:id="rId95"/>
    <p:sldId id="395" r:id="rId96"/>
    <p:sldId id="396" r:id="rId97"/>
    <p:sldId id="398" r:id="rId98"/>
    <p:sldId id="399" r:id="rId99"/>
    <p:sldId id="403" r:id="rId100"/>
    <p:sldId id="697" r:id="rId101"/>
    <p:sldId id="485" r:id="rId102"/>
    <p:sldId id="698" r:id="rId103"/>
    <p:sldId id="699" r:id="rId104"/>
    <p:sldId id="700" r:id="rId105"/>
    <p:sldId id="484" r:id="rId106"/>
    <p:sldId id="483" r:id="rId107"/>
    <p:sldId id="701" r:id="rId108"/>
    <p:sldId id="704" r:id="rId109"/>
    <p:sldId id="705" r:id="rId110"/>
    <p:sldId id="482" r:id="rId111"/>
    <p:sldId id="709" r:id="rId112"/>
    <p:sldId id="706" r:id="rId113"/>
    <p:sldId id="707" r:id="rId114"/>
    <p:sldId id="708" r:id="rId115"/>
    <p:sldId id="480" r:id="rId116"/>
    <p:sldId id="486" r:id="rId117"/>
    <p:sldId id="476" r:id="rId118"/>
    <p:sldId id="710" r:id="rId119"/>
    <p:sldId id="711" r:id="rId120"/>
    <p:sldId id="712" r:id="rId121"/>
    <p:sldId id="471" r:id="rId122"/>
    <p:sldId id="472" r:id="rId123"/>
    <p:sldId id="713" r:id="rId124"/>
    <p:sldId id="715" r:id="rId125"/>
    <p:sldId id="717" r:id="rId126"/>
    <p:sldId id="716" r:id="rId127"/>
    <p:sldId id="718" r:id="rId128"/>
    <p:sldId id="721" r:id="rId129"/>
    <p:sldId id="719" r:id="rId130"/>
    <p:sldId id="720" r:id="rId131"/>
    <p:sldId id="473" r:id="rId132"/>
    <p:sldId id="474" r:id="rId133"/>
    <p:sldId id="475" r:id="rId134"/>
    <p:sldId id="404" r:id="rId135"/>
    <p:sldId id="405" r:id="rId136"/>
    <p:sldId id="406" r:id="rId137"/>
    <p:sldId id="477" r:id="rId138"/>
    <p:sldId id="487" r:id="rId139"/>
    <p:sldId id="723" r:id="rId140"/>
    <p:sldId id="722" r:id="rId141"/>
    <p:sldId id="488" r:id="rId142"/>
    <p:sldId id="489" r:id="rId143"/>
    <p:sldId id="725" r:id="rId144"/>
    <p:sldId id="727" r:id="rId145"/>
    <p:sldId id="724" r:id="rId146"/>
    <p:sldId id="490" r:id="rId147"/>
    <p:sldId id="728" r:id="rId148"/>
    <p:sldId id="491" r:id="rId149"/>
    <p:sldId id="492" r:id="rId150"/>
    <p:sldId id="493" r:id="rId151"/>
    <p:sldId id="410" r:id="rId152"/>
    <p:sldId id="413" r:id="rId153"/>
    <p:sldId id="411" r:id="rId154"/>
    <p:sldId id="412" r:id="rId155"/>
    <p:sldId id="462" r:id="rId156"/>
    <p:sldId id="414" r:id="rId157"/>
    <p:sldId id="415" r:id="rId158"/>
    <p:sldId id="416" r:id="rId159"/>
    <p:sldId id="417" r:id="rId160"/>
    <p:sldId id="418" r:id="rId161"/>
    <p:sldId id="419" r:id="rId162"/>
    <p:sldId id="431" r:id="rId163"/>
    <p:sldId id="432" r:id="rId164"/>
    <p:sldId id="433" r:id="rId165"/>
    <p:sldId id="421" r:id="rId166"/>
    <p:sldId id="584" r:id="rId167"/>
    <p:sldId id="585" r:id="rId168"/>
    <p:sldId id="586" r:id="rId169"/>
    <p:sldId id="587" r:id="rId170"/>
    <p:sldId id="588" r:id="rId171"/>
    <p:sldId id="589" r:id="rId172"/>
    <p:sldId id="730" r:id="rId173"/>
    <p:sldId id="729" r:id="rId174"/>
    <p:sldId id="591" r:id="rId175"/>
    <p:sldId id="593" r:id="rId176"/>
    <p:sldId id="594" r:id="rId177"/>
    <p:sldId id="731" r:id="rId178"/>
    <p:sldId id="499" r:id="rId179"/>
    <p:sldId id="500" r:id="rId180"/>
    <p:sldId id="501" r:id="rId181"/>
    <p:sldId id="420" r:id="rId182"/>
    <p:sldId id="427" r:id="rId183"/>
    <p:sldId id="424" r:id="rId184"/>
    <p:sldId id="428" r:id="rId185"/>
    <p:sldId id="423" r:id="rId186"/>
    <p:sldId id="429" r:id="rId187"/>
    <p:sldId id="435" r:id="rId188"/>
    <p:sldId id="434" r:id="rId189"/>
    <p:sldId id="732" r:id="rId190"/>
    <p:sldId id="578" r:id="rId191"/>
    <p:sldId id="577" r:id="rId192"/>
    <p:sldId id="579" r:id="rId193"/>
    <p:sldId id="580" r:id="rId194"/>
    <p:sldId id="581" r:id="rId195"/>
    <p:sldId id="582" r:id="rId196"/>
    <p:sldId id="733" r:id="rId197"/>
    <p:sldId id="734" r:id="rId198"/>
    <p:sldId id="735" r:id="rId199"/>
    <p:sldId id="736" r:id="rId200"/>
    <p:sldId id="737" r:id="rId201"/>
    <p:sldId id="738" r:id="rId202"/>
    <p:sldId id="739" r:id="rId203"/>
    <p:sldId id="740" r:id="rId204"/>
    <p:sldId id="741" r:id="rId205"/>
    <p:sldId id="742" r:id="rId206"/>
    <p:sldId id="743" r:id="rId207"/>
    <p:sldId id="744" r:id="rId208"/>
    <p:sldId id="745" r:id="rId209"/>
    <p:sldId id="746" r:id="rId210"/>
    <p:sldId id="747" r:id="rId211"/>
    <p:sldId id="748" r:id="rId212"/>
    <p:sldId id="749" r:id="rId213"/>
    <p:sldId id="750" r:id="rId214"/>
    <p:sldId id="751" r:id="rId215"/>
    <p:sldId id="752" r:id="rId216"/>
    <p:sldId id="753" r:id="rId217"/>
    <p:sldId id="754" r:id="rId218"/>
    <p:sldId id="755" r:id="rId219"/>
    <p:sldId id="270" r:id="rId220"/>
  </p:sldIdLst>
  <p:sldSz cx="128016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66"/>
    <a:srgbClr val="008000"/>
    <a:srgbClr val="FF00FF"/>
    <a:srgbClr val="339933"/>
    <a:srgbClr val="0000CC"/>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86214" autoAdjust="0"/>
  </p:normalViewPr>
  <p:slideViewPr>
    <p:cSldViewPr>
      <p:cViewPr varScale="1">
        <p:scale>
          <a:sx n="60" d="100"/>
          <a:sy n="60" d="100"/>
        </p:scale>
        <p:origin x="72" y="302"/>
      </p:cViewPr>
      <p:guideLst>
        <p:guide orient="horz" pos="2160"/>
        <p:guide pos="2880"/>
        <p:guide pos="4032"/>
      </p:guideLst>
    </p:cSldViewPr>
  </p:slideViewPr>
  <p:notesTextViewPr>
    <p:cViewPr>
      <p:scale>
        <a:sx n="1" d="1"/>
        <a:sy n="1" d="1"/>
      </p:scale>
      <p:origin x="0" y="0"/>
    </p:cViewPr>
  </p:notesTextViewPr>
  <p:sorterViewPr>
    <p:cViewPr>
      <p:scale>
        <a:sx n="66" d="100"/>
        <a:sy n="66" d="100"/>
      </p:scale>
      <p:origin x="0" y="-3005"/>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8F24AD-B2AA-4F71-97FA-E5E8710B16F0}" type="datetimeFigureOut">
              <a:rPr lang="en-US" smtClean="0"/>
              <a:t>9/7/2022</a:t>
            </a:fld>
            <a:endParaRPr lang="en-US"/>
          </a:p>
        </p:txBody>
      </p:sp>
      <p:sp>
        <p:nvSpPr>
          <p:cNvPr id="4" name="Slide Image Placeholder 3"/>
          <p:cNvSpPr>
            <a:spLocks noGrp="1" noRot="1" noChangeAspect="1"/>
          </p:cNvSpPr>
          <p:nvPr>
            <p:ph type="sldImg" idx="2"/>
          </p:nvPr>
        </p:nvSpPr>
        <p:spPr>
          <a:xfrm>
            <a:off x="228600" y="685800"/>
            <a:ext cx="64008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38D3E4-A11F-4202-B7F2-F7B0418B84A9}" type="slidenum">
              <a:rPr lang="en-US" smtClean="0"/>
              <a:t>‹#›</a:t>
            </a:fld>
            <a:endParaRPr lang="en-US"/>
          </a:p>
        </p:txBody>
      </p:sp>
    </p:spTree>
    <p:extLst>
      <p:ext uri="{BB962C8B-B14F-4D97-AF65-F5344CB8AC3E}">
        <p14:creationId xmlns:p14="http://schemas.microsoft.com/office/powerpoint/2010/main" val="2848185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73B6DC-DC04-49E3-AE12-D9866DF8EBA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58217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solidFill>
                  <a:prstClr val="black"/>
                </a:solidFill>
              </a:rPr>
              <a:pPr/>
              <a:t>165</a:t>
            </a:fld>
            <a:endParaRPr lang="en-US">
              <a:solidFill>
                <a:prstClr val="black"/>
              </a:solidFill>
            </a:endParaRPr>
          </a:p>
        </p:txBody>
      </p:sp>
    </p:spTree>
    <p:extLst>
      <p:ext uri="{BB962C8B-B14F-4D97-AF65-F5344CB8AC3E}">
        <p14:creationId xmlns:p14="http://schemas.microsoft.com/office/powerpoint/2010/main" val="565490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pPr fontAlgn="base"/>
            <a:r>
              <a:rPr lang="en-IN" sz="1200" b="1" i="0" u="sng" kern="1200" dirty="0" smtClean="0">
                <a:solidFill>
                  <a:schemeClr val="tx1"/>
                </a:solidFill>
                <a:effectLst/>
                <a:latin typeface="+mn-lt"/>
                <a:ea typeface="+mn-ea"/>
                <a:cs typeface="+mn-cs"/>
              </a:rPr>
              <a:t>Example-</a:t>
            </a:r>
            <a:endParaRPr lang="en-IN" sz="1200" b="1" i="0" kern="120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S → AB</a:t>
            </a:r>
          </a:p>
          <a:p>
            <a:pPr fontAlgn="base"/>
            <a:r>
              <a:rPr lang="en-IN" sz="1200" b="0" i="0" kern="1200" dirty="0" smtClean="0">
                <a:solidFill>
                  <a:schemeClr val="tx1"/>
                </a:solidFill>
                <a:effectLst/>
                <a:latin typeface="+mn-lt"/>
                <a:ea typeface="+mn-ea"/>
                <a:cs typeface="+mn-cs"/>
              </a:rPr>
              <a:t>A → a</a:t>
            </a:r>
          </a:p>
          <a:p>
            <a:pPr fontAlgn="base"/>
            <a:r>
              <a:rPr lang="en-IN" sz="1200" b="0" i="0" kern="1200" dirty="0" smtClean="0">
                <a:solidFill>
                  <a:schemeClr val="tx1"/>
                </a:solidFill>
                <a:effectLst/>
                <a:latin typeface="+mn-lt"/>
                <a:ea typeface="+mn-ea"/>
                <a:cs typeface="+mn-cs"/>
              </a:rPr>
              <a:t>B → b</a:t>
            </a:r>
          </a:p>
          <a:p>
            <a:pPr fontAlgn="base"/>
            <a:r>
              <a:rPr lang="en-IN" sz="1200" b="0" i="0" kern="1200" dirty="0" smtClean="0">
                <a:solidFill>
                  <a:schemeClr val="tx1"/>
                </a:solidFill>
                <a:effectLst/>
                <a:latin typeface="+mn-lt"/>
                <a:ea typeface="+mn-ea"/>
                <a:cs typeface="+mn-cs"/>
              </a:rPr>
              <a:t>This context free grammar is in </a:t>
            </a:r>
            <a:r>
              <a:rPr lang="en-IN" sz="1200" b="0" i="0" kern="1200" dirty="0" err="1" smtClean="0">
                <a:solidFill>
                  <a:schemeClr val="tx1"/>
                </a:solidFill>
                <a:effectLst/>
                <a:latin typeface="+mn-lt"/>
                <a:ea typeface="+mn-ea"/>
                <a:cs typeface="+mn-cs"/>
              </a:rPr>
              <a:t>chomsky</a:t>
            </a:r>
            <a:r>
              <a:rPr lang="en-IN" sz="1200" b="0" i="0" kern="1200" dirty="0" smtClean="0">
                <a:solidFill>
                  <a:schemeClr val="tx1"/>
                </a:solidFill>
                <a:effectLst/>
                <a:latin typeface="+mn-lt"/>
                <a:ea typeface="+mn-ea"/>
                <a:cs typeface="+mn-cs"/>
              </a:rPr>
              <a:t> normal form.</a:t>
            </a:r>
            <a:endParaRPr lang="en-I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238D3E4-A11F-4202-B7F2-F7B0418B84A9}" type="slidenum">
              <a:rPr lang="en-US" smtClean="0"/>
              <a:t>167</a:t>
            </a:fld>
            <a:endParaRPr lang="en-US"/>
          </a:p>
        </p:txBody>
      </p:sp>
    </p:spTree>
    <p:extLst>
      <p:ext uri="{BB962C8B-B14F-4D97-AF65-F5344CB8AC3E}">
        <p14:creationId xmlns:p14="http://schemas.microsoft.com/office/powerpoint/2010/main" val="3458725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r>
              <a:rPr lang="en-IN" dirty="0" smtClean="0"/>
              <a:t>The derivation trees of strings generated by a context-free grammar in Chomsky Normal Form are always binary trees </a:t>
            </a:r>
            <a:endParaRPr lang="en-IN" dirty="0"/>
          </a:p>
        </p:txBody>
      </p:sp>
      <p:sp>
        <p:nvSpPr>
          <p:cNvPr id="4" name="Slide Number Placeholder 3"/>
          <p:cNvSpPr>
            <a:spLocks noGrp="1"/>
          </p:cNvSpPr>
          <p:nvPr>
            <p:ph type="sldNum" sz="quarter" idx="10"/>
          </p:nvPr>
        </p:nvSpPr>
        <p:spPr/>
        <p:txBody>
          <a:bodyPr/>
          <a:lstStyle/>
          <a:p>
            <a:fld id="{7238D3E4-A11F-4202-B7F2-F7B0418B84A9}" type="slidenum">
              <a:rPr lang="en-US" smtClean="0"/>
              <a:t>181</a:t>
            </a:fld>
            <a:endParaRPr lang="en-US"/>
          </a:p>
        </p:txBody>
      </p:sp>
    </p:spTree>
    <p:extLst>
      <p:ext uri="{BB962C8B-B14F-4D97-AF65-F5344CB8AC3E}">
        <p14:creationId xmlns:p14="http://schemas.microsoft.com/office/powerpoint/2010/main" val="2971926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238D3E4-A11F-4202-B7F2-F7B0418B84A9}" type="slidenum">
              <a:rPr lang="en-US" smtClean="0"/>
              <a:t>182</a:t>
            </a:fld>
            <a:endParaRPr lang="en-US"/>
          </a:p>
        </p:txBody>
      </p:sp>
    </p:spTree>
    <p:extLst>
      <p:ext uri="{BB962C8B-B14F-4D97-AF65-F5344CB8AC3E}">
        <p14:creationId xmlns:p14="http://schemas.microsoft.com/office/powerpoint/2010/main" val="2462620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pPr fontAlgn="base"/>
            <a:r>
              <a:rPr lang="en-IN" sz="1200" b="0" i="0" kern="1200" dirty="0" smtClean="0">
                <a:solidFill>
                  <a:schemeClr val="tx1"/>
                </a:solidFill>
                <a:effectLst/>
                <a:latin typeface="+mn-lt"/>
                <a:ea typeface="+mn-ea"/>
                <a:cs typeface="+mn-cs"/>
              </a:rPr>
              <a:t>Let </a:t>
            </a:r>
            <a:r>
              <a:rPr lang="en-IN" sz="1200" b="0" i="0" u="none" strike="noStrike" kern="1200" dirty="0" err="1" smtClean="0">
                <a:solidFill>
                  <a:schemeClr val="tx1"/>
                </a:solidFill>
                <a:effectLst/>
                <a:latin typeface="+mn-lt"/>
                <a:ea typeface="+mn-ea"/>
                <a:cs typeface="+mn-cs"/>
              </a:rPr>
              <a:t>nn</a:t>
            </a:r>
            <a:r>
              <a:rPr lang="en-IN" sz="1200" b="0" i="0" kern="1200" dirty="0" smtClean="0">
                <a:solidFill>
                  <a:schemeClr val="tx1"/>
                </a:solidFill>
                <a:effectLst/>
                <a:latin typeface="+mn-lt"/>
                <a:ea typeface="+mn-ea"/>
                <a:cs typeface="+mn-cs"/>
              </a:rPr>
              <a:t> be the length of a string. We start with the (non-terminal) symbol </a:t>
            </a:r>
            <a:r>
              <a:rPr lang="en-IN" sz="1200" b="0" i="0" u="none" strike="noStrike" kern="1200" dirty="0" smtClean="0">
                <a:solidFill>
                  <a:schemeClr val="tx1"/>
                </a:solidFill>
                <a:effectLst/>
                <a:latin typeface="+mn-lt"/>
                <a:ea typeface="+mn-ea"/>
                <a:cs typeface="+mn-cs"/>
              </a:rPr>
              <a:t>SS</a:t>
            </a:r>
            <a:r>
              <a:rPr lang="en-IN" sz="1200" b="0" i="0" kern="1200" dirty="0" smtClean="0">
                <a:solidFill>
                  <a:schemeClr val="tx1"/>
                </a:solidFill>
                <a:effectLst/>
                <a:latin typeface="+mn-lt"/>
                <a:ea typeface="+mn-ea"/>
                <a:cs typeface="+mn-cs"/>
              </a:rPr>
              <a:t> which has length </a:t>
            </a:r>
            <a:r>
              <a:rPr lang="en-IN" sz="1200" b="0" i="0" u="none" strike="noStrike" kern="1200" dirty="0" smtClean="0">
                <a:solidFill>
                  <a:schemeClr val="tx1"/>
                </a:solidFill>
                <a:effectLst/>
                <a:latin typeface="+mn-lt"/>
                <a:ea typeface="+mn-ea"/>
                <a:cs typeface="+mn-cs"/>
              </a:rPr>
              <a:t>n=1n=1</a:t>
            </a:r>
            <a:r>
              <a:rPr lang="en-IN" sz="1200" b="0" i="0" kern="1200" dirty="0" smtClean="0">
                <a:solidFill>
                  <a:schemeClr val="tx1"/>
                </a:solidFill>
                <a:effectLst/>
                <a:latin typeface="+mn-lt"/>
                <a:ea typeface="+mn-ea"/>
                <a:cs typeface="+mn-cs"/>
              </a:rPr>
              <a:t>.</a:t>
            </a:r>
          </a:p>
          <a:p>
            <a:pPr fontAlgn="base"/>
            <a:r>
              <a:rPr lang="en-IN" sz="1200" b="0" i="0" kern="1200" dirty="0" smtClean="0">
                <a:solidFill>
                  <a:schemeClr val="tx1"/>
                </a:solidFill>
                <a:effectLst/>
                <a:latin typeface="+mn-lt"/>
                <a:ea typeface="+mn-ea"/>
                <a:cs typeface="+mn-cs"/>
              </a:rPr>
              <a:t>Using </a:t>
            </a:r>
            <a:r>
              <a:rPr lang="en-IN" sz="1200" b="0" i="0" u="none" strike="noStrike" kern="1200" dirty="0" smtClean="0">
                <a:solidFill>
                  <a:schemeClr val="tx1"/>
                </a:solidFill>
                <a:effectLst/>
                <a:latin typeface="+mn-lt"/>
                <a:ea typeface="+mn-ea"/>
                <a:cs typeface="+mn-cs"/>
              </a:rPr>
              <a:t>n−1n−1</a:t>
            </a:r>
            <a:r>
              <a:rPr lang="en-IN" sz="1200" b="0" i="0" kern="1200" dirty="0" smtClean="0">
                <a:solidFill>
                  <a:schemeClr val="tx1"/>
                </a:solidFill>
                <a:effectLst/>
                <a:latin typeface="+mn-lt"/>
                <a:ea typeface="+mn-ea"/>
                <a:cs typeface="+mn-cs"/>
              </a:rPr>
              <a:t> rules of form </a:t>
            </a:r>
            <a:r>
              <a:rPr lang="en-IN" sz="1200" b="0" i="0" u="none" strike="noStrike" kern="1200" dirty="0" smtClean="0">
                <a:solidFill>
                  <a:schemeClr val="tx1"/>
                </a:solidFill>
                <a:effectLst/>
                <a:latin typeface="+mn-lt"/>
                <a:ea typeface="+mn-ea"/>
                <a:cs typeface="+mn-cs"/>
              </a:rPr>
              <a:t>(non−terminal)→(non−terminal)(non−terminal)(non−terminal)→(non−terminal)(non−terminal)</a:t>
            </a:r>
            <a:r>
              <a:rPr lang="en-IN" sz="1200" b="0" i="0" kern="1200" dirty="0" smtClean="0">
                <a:solidFill>
                  <a:schemeClr val="tx1"/>
                </a:solidFill>
                <a:effectLst/>
                <a:latin typeface="+mn-lt"/>
                <a:ea typeface="+mn-ea"/>
                <a:cs typeface="+mn-cs"/>
              </a:rPr>
              <a:t>we can construct a string containing </a:t>
            </a:r>
            <a:r>
              <a:rPr lang="en-IN" sz="1200" b="0" i="0" u="none" strike="noStrike" kern="1200" dirty="0" err="1" smtClean="0">
                <a:solidFill>
                  <a:schemeClr val="tx1"/>
                </a:solidFill>
                <a:effectLst/>
                <a:latin typeface="+mn-lt"/>
                <a:ea typeface="+mn-ea"/>
                <a:cs typeface="+mn-cs"/>
              </a:rPr>
              <a:t>nn</a:t>
            </a:r>
            <a:r>
              <a:rPr lang="en-IN" sz="1200" b="0" i="0" kern="1200" dirty="0" smtClean="0">
                <a:solidFill>
                  <a:schemeClr val="tx1"/>
                </a:solidFill>
                <a:effectLst/>
                <a:latin typeface="+mn-lt"/>
                <a:ea typeface="+mn-ea"/>
                <a:cs typeface="+mn-cs"/>
              </a:rPr>
              <a:t> non-terminal symbols.</a:t>
            </a:r>
          </a:p>
          <a:p>
            <a:pPr fontAlgn="base"/>
            <a:r>
              <a:rPr lang="en-IN" sz="1200" b="0" i="0" kern="1200" dirty="0" smtClean="0">
                <a:solidFill>
                  <a:schemeClr val="tx1"/>
                </a:solidFill>
                <a:effectLst/>
                <a:latin typeface="+mn-lt"/>
                <a:ea typeface="+mn-ea"/>
                <a:cs typeface="+mn-cs"/>
              </a:rPr>
              <a:t>Then on each non-terminal symbol of said string of length </a:t>
            </a:r>
            <a:r>
              <a:rPr lang="en-IN" sz="1200" b="0" i="0" u="none" strike="noStrike" kern="1200" dirty="0" err="1" smtClean="0">
                <a:solidFill>
                  <a:schemeClr val="tx1"/>
                </a:solidFill>
                <a:effectLst/>
                <a:latin typeface="+mn-lt"/>
                <a:ea typeface="+mn-ea"/>
                <a:cs typeface="+mn-cs"/>
              </a:rPr>
              <a:t>nn</a:t>
            </a:r>
            <a:r>
              <a:rPr lang="en-IN" sz="1200" b="0" i="0" kern="1200" dirty="0" smtClean="0">
                <a:solidFill>
                  <a:schemeClr val="tx1"/>
                </a:solidFill>
                <a:effectLst/>
                <a:latin typeface="+mn-lt"/>
                <a:ea typeface="+mn-ea"/>
                <a:cs typeface="+mn-cs"/>
              </a:rPr>
              <a:t> we apply a rule of form </a:t>
            </a:r>
            <a:r>
              <a:rPr lang="en-IN" sz="1200" b="0" i="0" u="none" strike="noStrike" kern="1200" dirty="0" smtClean="0">
                <a:solidFill>
                  <a:schemeClr val="tx1"/>
                </a:solidFill>
                <a:effectLst/>
                <a:latin typeface="+mn-lt"/>
                <a:ea typeface="+mn-ea"/>
                <a:cs typeface="+mn-cs"/>
              </a:rPr>
              <a:t>(non−terminal)→(terminal)(non−terminal)→(terminal)</a:t>
            </a:r>
            <a:r>
              <a:rPr lang="en-IN" sz="1200" b="0" i="0" kern="1200" dirty="0" smtClean="0">
                <a:solidFill>
                  <a:schemeClr val="tx1"/>
                </a:solidFill>
                <a:effectLst/>
                <a:latin typeface="+mn-lt"/>
                <a:ea typeface="+mn-ea"/>
                <a:cs typeface="+mn-cs"/>
              </a:rPr>
              <a:t>. i.e. we apply </a:t>
            </a:r>
            <a:r>
              <a:rPr lang="en-IN" sz="1200" b="0" i="0" u="none" strike="noStrike" kern="1200" dirty="0" err="1" smtClean="0">
                <a:solidFill>
                  <a:schemeClr val="tx1"/>
                </a:solidFill>
                <a:effectLst/>
                <a:latin typeface="+mn-lt"/>
                <a:ea typeface="+mn-ea"/>
                <a:cs typeface="+mn-cs"/>
              </a:rPr>
              <a:t>nn</a:t>
            </a:r>
            <a:r>
              <a:rPr lang="en-IN" sz="1200" b="0" i="0" kern="1200" dirty="0" smtClean="0">
                <a:solidFill>
                  <a:schemeClr val="tx1"/>
                </a:solidFill>
                <a:effectLst/>
                <a:latin typeface="+mn-lt"/>
                <a:ea typeface="+mn-ea"/>
                <a:cs typeface="+mn-cs"/>
              </a:rPr>
              <a:t> rules.</a:t>
            </a:r>
          </a:p>
          <a:p>
            <a:pPr fontAlgn="base"/>
            <a:r>
              <a:rPr lang="en-IN" sz="1200" b="0" i="0" kern="1200" dirty="0" smtClean="0">
                <a:solidFill>
                  <a:schemeClr val="tx1"/>
                </a:solidFill>
                <a:effectLst/>
                <a:latin typeface="+mn-lt"/>
                <a:ea typeface="+mn-ea"/>
                <a:cs typeface="+mn-cs"/>
              </a:rPr>
              <a:t>In total we will have applied </a:t>
            </a:r>
            <a:r>
              <a:rPr lang="en-IN" sz="1200" b="0" i="0" u="none" strike="noStrike" kern="1200" dirty="0" smtClean="0">
                <a:solidFill>
                  <a:schemeClr val="tx1"/>
                </a:solidFill>
                <a:effectLst/>
                <a:latin typeface="+mn-lt"/>
                <a:ea typeface="+mn-ea"/>
                <a:cs typeface="+mn-cs"/>
              </a:rPr>
              <a:t>n−1+n=2n−1n−1+n=2n−1</a:t>
            </a:r>
            <a:r>
              <a:rPr lang="en-IN" sz="1200" b="0" i="0" kern="1200" dirty="0" smtClean="0">
                <a:solidFill>
                  <a:schemeClr val="tx1"/>
                </a:solidFill>
                <a:effectLst/>
                <a:latin typeface="+mn-lt"/>
                <a:ea typeface="+mn-ea"/>
                <a:cs typeface="+mn-cs"/>
              </a:rPr>
              <a:t> rules.</a:t>
            </a:r>
          </a:p>
          <a:p>
            <a:pPr fontAlgn="base"/>
            <a:r>
              <a:rPr lang="en-IN" sz="1200" b="1" i="0" kern="1200" dirty="0" smtClean="0">
                <a:solidFill>
                  <a:schemeClr val="tx1"/>
                </a:solidFill>
                <a:effectLst/>
                <a:latin typeface="+mn-lt"/>
                <a:ea typeface="+mn-ea"/>
                <a:cs typeface="+mn-cs"/>
              </a:rPr>
              <a:t>example</a:t>
            </a:r>
            <a:endParaRPr lang="en-IN" sz="1200" b="0" i="0" kern="1200" dirty="0" smtClean="0">
              <a:solidFill>
                <a:schemeClr val="tx1"/>
              </a:solidFill>
              <a:effectLst/>
              <a:latin typeface="+mn-lt"/>
              <a:ea typeface="+mn-ea"/>
              <a:cs typeface="+mn-cs"/>
            </a:endParaRPr>
          </a:p>
          <a:p>
            <a:pPr fontAlgn="base"/>
            <a:r>
              <a:rPr lang="en-IN" sz="1200" b="0" i="0" kern="1200" dirty="0" smtClean="0">
                <a:solidFill>
                  <a:schemeClr val="tx1"/>
                </a:solidFill>
                <a:effectLst/>
                <a:latin typeface="+mn-lt"/>
                <a:ea typeface="+mn-ea"/>
                <a:cs typeface="+mn-cs"/>
              </a:rPr>
              <a:t>Observe following grammar in Chomsky-normal form.</a:t>
            </a:r>
          </a:p>
          <a:p>
            <a:endParaRPr lang="en-IN" dirty="0"/>
          </a:p>
        </p:txBody>
      </p:sp>
      <p:sp>
        <p:nvSpPr>
          <p:cNvPr id="4" name="Slide Number Placeholder 3"/>
          <p:cNvSpPr>
            <a:spLocks noGrp="1"/>
          </p:cNvSpPr>
          <p:nvPr>
            <p:ph type="sldNum" sz="quarter" idx="10"/>
          </p:nvPr>
        </p:nvSpPr>
        <p:spPr/>
        <p:txBody>
          <a:bodyPr/>
          <a:lstStyle/>
          <a:p>
            <a:fld id="{7238D3E4-A11F-4202-B7F2-F7B0418B84A9}" type="slidenum">
              <a:rPr lang="en-US" smtClean="0"/>
              <a:t>187</a:t>
            </a:fld>
            <a:endParaRPr lang="en-US"/>
          </a:p>
        </p:txBody>
      </p:sp>
    </p:spTree>
    <p:extLst>
      <p:ext uri="{BB962C8B-B14F-4D97-AF65-F5344CB8AC3E}">
        <p14:creationId xmlns:p14="http://schemas.microsoft.com/office/powerpoint/2010/main" val="121371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pPr fontAlgn="base"/>
            <a:r>
              <a:rPr lang="en-IN" sz="1200" b="0" i="0" kern="1200" dirty="0" smtClean="0">
                <a:solidFill>
                  <a:schemeClr val="tx1"/>
                </a:solidFill>
                <a:effectLst/>
                <a:latin typeface="+mn-lt"/>
                <a:ea typeface="+mn-ea"/>
                <a:cs typeface="+mn-cs"/>
              </a:rPr>
              <a:t>This last line represents a string containing only non-terminals. You can see that a string containing </a:t>
            </a:r>
            <a:r>
              <a:rPr lang="en-IN" sz="1200" b="0" i="0" u="none" strike="noStrike" kern="1200" dirty="0" err="1" smtClean="0">
                <a:solidFill>
                  <a:schemeClr val="tx1"/>
                </a:solidFill>
                <a:effectLst/>
                <a:latin typeface="+mn-lt"/>
                <a:ea typeface="+mn-ea"/>
                <a:cs typeface="+mn-cs"/>
              </a:rPr>
              <a:t>nn</a:t>
            </a:r>
            <a:r>
              <a:rPr lang="en-IN" sz="1200" b="0" i="0" kern="1200" dirty="0" smtClean="0">
                <a:solidFill>
                  <a:schemeClr val="tx1"/>
                </a:solidFill>
                <a:effectLst/>
                <a:latin typeface="+mn-lt"/>
                <a:ea typeface="+mn-ea"/>
                <a:cs typeface="+mn-cs"/>
              </a:rPr>
              <a:t> non-terminals is derived using </a:t>
            </a:r>
            <a:r>
              <a:rPr lang="en-IN" sz="1200" b="0" i="0" u="none" strike="noStrike" kern="1200" dirty="0" smtClean="0">
                <a:solidFill>
                  <a:schemeClr val="tx1"/>
                </a:solidFill>
                <a:effectLst/>
                <a:latin typeface="+mn-lt"/>
                <a:ea typeface="+mn-ea"/>
                <a:cs typeface="+mn-cs"/>
              </a:rPr>
              <a:t>n−1n−1</a:t>
            </a:r>
            <a:r>
              <a:rPr lang="en-IN" sz="1200" b="0" i="0" kern="1200" dirty="0" smtClean="0">
                <a:solidFill>
                  <a:schemeClr val="tx1"/>
                </a:solidFill>
                <a:effectLst/>
                <a:latin typeface="+mn-lt"/>
                <a:ea typeface="+mn-ea"/>
                <a:cs typeface="+mn-cs"/>
              </a:rPr>
              <a:t> rules. Let's continue. Applying </a:t>
            </a:r>
            <a:r>
              <a:rPr lang="en-IN" sz="1200" b="0" i="0" u="none" strike="noStrike" kern="1200" dirty="0" err="1" smtClean="0">
                <a:solidFill>
                  <a:schemeClr val="tx1"/>
                </a:solidFill>
                <a:effectLst/>
                <a:latin typeface="+mn-lt"/>
                <a:ea typeface="+mn-ea"/>
                <a:cs typeface="+mn-cs"/>
              </a:rPr>
              <a:t>nn</a:t>
            </a:r>
            <a:r>
              <a:rPr lang="en-IN" sz="1200" b="0" i="0" kern="1200" dirty="0" smtClean="0">
                <a:solidFill>
                  <a:schemeClr val="tx1"/>
                </a:solidFill>
                <a:effectLst/>
                <a:latin typeface="+mn-lt"/>
                <a:ea typeface="+mn-ea"/>
                <a:cs typeface="+mn-cs"/>
              </a:rPr>
              <a:t> rules of form </a:t>
            </a:r>
            <a:r>
              <a:rPr lang="en-IN" sz="1200" b="0" i="0" u="none" strike="noStrike" kern="1200" dirty="0" err="1" smtClean="0">
                <a:solidFill>
                  <a:schemeClr val="tx1"/>
                </a:solidFill>
                <a:effectLst/>
                <a:latin typeface="+mn-lt"/>
                <a:ea typeface="+mn-ea"/>
                <a:cs typeface="+mn-cs"/>
              </a:rPr>
              <a:t>A→aA→a</a:t>
            </a:r>
            <a:r>
              <a:rPr lang="en-IN" sz="1200" b="0" i="0" kern="1200" dirty="0" smtClean="0">
                <a:solidFill>
                  <a:schemeClr val="tx1"/>
                </a:solidFill>
                <a:effectLst/>
                <a:latin typeface="+mn-lt"/>
                <a:ea typeface="+mn-ea"/>
                <a:cs typeface="+mn-cs"/>
              </a:rPr>
              <a:t> to each non-terminal in the string above gives you a string containing only terminals and thus a string from the language decided by the grammar. The length of the string has not changed (it's still </a:t>
            </a:r>
            <a:r>
              <a:rPr lang="en-IN" sz="1200" b="0" i="0" u="none" strike="noStrike" kern="1200" dirty="0" err="1" smtClean="0">
                <a:solidFill>
                  <a:schemeClr val="tx1"/>
                </a:solidFill>
                <a:effectLst/>
                <a:latin typeface="+mn-lt"/>
                <a:ea typeface="+mn-ea"/>
                <a:cs typeface="+mn-cs"/>
              </a:rPr>
              <a:t>nn</a:t>
            </a:r>
            <a:r>
              <a:rPr lang="en-IN" sz="1200" b="0" i="0" kern="1200" dirty="0" smtClean="0">
                <a:solidFill>
                  <a:schemeClr val="tx1"/>
                </a:solidFill>
                <a:effectLst/>
                <a:latin typeface="+mn-lt"/>
                <a:ea typeface="+mn-ea"/>
                <a:cs typeface="+mn-cs"/>
              </a:rPr>
              <a:t>) but we applied an additional </a:t>
            </a:r>
            <a:r>
              <a:rPr lang="en-IN" sz="1200" b="0" i="0" u="none" strike="noStrike" kern="1200" dirty="0" err="1" smtClean="0">
                <a:solidFill>
                  <a:schemeClr val="tx1"/>
                </a:solidFill>
                <a:effectLst/>
                <a:latin typeface="+mn-lt"/>
                <a:ea typeface="+mn-ea"/>
                <a:cs typeface="+mn-cs"/>
              </a:rPr>
              <a:t>nn</a:t>
            </a:r>
            <a:r>
              <a:rPr lang="en-IN" sz="1200" b="0" i="0" kern="1200" dirty="0" smtClean="0">
                <a:solidFill>
                  <a:schemeClr val="tx1"/>
                </a:solidFill>
                <a:effectLst/>
                <a:latin typeface="+mn-lt"/>
                <a:ea typeface="+mn-ea"/>
                <a:cs typeface="+mn-cs"/>
              </a:rPr>
              <a:t> rules so in total we have applied </a:t>
            </a:r>
            <a:r>
              <a:rPr lang="en-IN" sz="1200" b="0" i="0" u="none" strike="noStrike" kern="1200" dirty="0" smtClean="0">
                <a:solidFill>
                  <a:schemeClr val="tx1"/>
                </a:solidFill>
                <a:effectLst/>
                <a:latin typeface="+mn-lt"/>
                <a:ea typeface="+mn-ea"/>
                <a:cs typeface="+mn-cs"/>
              </a:rPr>
              <a:t>n−1+n=2n−1n−1+n=2n−1</a:t>
            </a:r>
            <a:r>
              <a:rPr lang="en-IN" sz="1200" b="0" i="0" kern="1200" dirty="0" smtClean="0">
                <a:solidFill>
                  <a:schemeClr val="tx1"/>
                </a:solidFill>
                <a:effectLst/>
                <a:latin typeface="+mn-lt"/>
                <a:ea typeface="+mn-ea"/>
                <a:cs typeface="+mn-cs"/>
              </a:rPr>
              <a:t> rules.</a:t>
            </a:r>
            <a:endParaRPr lang="en-IN" dirty="0"/>
          </a:p>
        </p:txBody>
      </p:sp>
      <p:sp>
        <p:nvSpPr>
          <p:cNvPr id="4" name="Slide Number Placeholder 3"/>
          <p:cNvSpPr>
            <a:spLocks noGrp="1"/>
          </p:cNvSpPr>
          <p:nvPr>
            <p:ph type="sldNum" sz="quarter" idx="10"/>
          </p:nvPr>
        </p:nvSpPr>
        <p:spPr/>
        <p:txBody>
          <a:bodyPr/>
          <a:lstStyle/>
          <a:p>
            <a:fld id="{7238D3E4-A11F-4202-B7F2-F7B0418B84A9}" type="slidenum">
              <a:rPr lang="en-US" smtClean="0"/>
              <a:t>188</a:t>
            </a:fld>
            <a:endParaRPr lang="en-US"/>
          </a:p>
        </p:txBody>
      </p:sp>
    </p:spTree>
    <p:extLst>
      <p:ext uri="{BB962C8B-B14F-4D97-AF65-F5344CB8AC3E}">
        <p14:creationId xmlns:p14="http://schemas.microsoft.com/office/powerpoint/2010/main" val="493549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solidFill>
                  <a:prstClr val="black"/>
                </a:solidFill>
              </a:rPr>
              <a:pPr/>
              <a:t>189</a:t>
            </a:fld>
            <a:endParaRPr lang="en-US">
              <a:solidFill>
                <a:prstClr val="black"/>
              </a:solidFill>
            </a:endParaRPr>
          </a:p>
        </p:txBody>
      </p:sp>
    </p:spTree>
    <p:extLst>
      <p:ext uri="{BB962C8B-B14F-4D97-AF65-F5344CB8AC3E}">
        <p14:creationId xmlns:p14="http://schemas.microsoft.com/office/powerpoint/2010/main" val="333411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solidFill>
                  <a:prstClr val="black"/>
                </a:solidFill>
              </a:rPr>
              <a:pPr/>
              <a:t>196</a:t>
            </a:fld>
            <a:endParaRPr lang="en-US">
              <a:solidFill>
                <a:prstClr val="black"/>
              </a:solidFill>
            </a:endParaRPr>
          </a:p>
        </p:txBody>
      </p:sp>
    </p:spTree>
    <p:extLst>
      <p:ext uri="{BB962C8B-B14F-4D97-AF65-F5344CB8AC3E}">
        <p14:creationId xmlns:p14="http://schemas.microsoft.com/office/powerpoint/2010/main" val="392860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238D3E4-A11F-4202-B7F2-F7B0418B84A9}" type="slidenum">
              <a:rPr lang="en-US" smtClean="0"/>
              <a:t>198</a:t>
            </a:fld>
            <a:endParaRPr lang="en-US"/>
          </a:p>
        </p:txBody>
      </p:sp>
    </p:spTree>
    <p:extLst>
      <p:ext uri="{BB962C8B-B14F-4D97-AF65-F5344CB8AC3E}">
        <p14:creationId xmlns:p14="http://schemas.microsoft.com/office/powerpoint/2010/main" val="2706517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solidFill>
                  <a:prstClr val="black"/>
                </a:solidFill>
              </a:rPr>
              <a:pPr/>
              <a:t>219</a:t>
            </a:fld>
            <a:endParaRPr lang="en-US">
              <a:solidFill>
                <a:prstClr val="black"/>
              </a:solidFill>
            </a:endParaRPr>
          </a:p>
        </p:txBody>
      </p:sp>
    </p:spTree>
    <p:extLst>
      <p:ext uri="{BB962C8B-B14F-4D97-AF65-F5344CB8AC3E}">
        <p14:creationId xmlns:p14="http://schemas.microsoft.com/office/powerpoint/2010/main" val="333411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33411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r>
              <a:rPr lang="en-IN" dirty="0" smtClean="0"/>
              <a:t>S-&gt; </a:t>
            </a:r>
            <a:r>
              <a:rPr lang="en-IN" dirty="0" err="1" smtClean="0"/>
              <a:t>aSa|bSb|a|b</a:t>
            </a:r>
            <a:r>
              <a:rPr lang="en-IN" dirty="0" smtClean="0"/>
              <a:t>  , the language generated by this grammar aver alphabet {</a:t>
            </a:r>
            <a:r>
              <a:rPr lang="en-IN" dirty="0" err="1" smtClean="0"/>
              <a:t>a,b</a:t>
            </a:r>
            <a:r>
              <a:rPr lang="en-IN" dirty="0" smtClean="0"/>
              <a:t>} is the set of</a:t>
            </a:r>
          </a:p>
          <a:p>
            <a:r>
              <a:rPr lang="en-IN" dirty="0" smtClean="0"/>
              <a:t>a. All </a:t>
            </a:r>
            <a:r>
              <a:rPr lang="en-IN" dirty="0" err="1" smtClean="0"/>
              <a:t>Palindroms</a:t>
            </a:r>
            <a:r>
              <a:rPr lang="en-IN" dirty="0" smtClean="0"/>
              <a:t>   b. All odd length palindromes   c. Strings that begin and end with same</a:t>
            </a:r>
            <a:r>
              <a:rPr lang="en-IN" baseline="0" dirty="0" smtClean="0"/>
              <a:t> symbol d. All even length palindromes</a:t>
            </a:r>
            <a:endParaRPr lang="en-IN" dirty="0"/>
          </a:p>
        </p:txBody>
      </p:sp>
      <p:sp>
        <p:nvSpPr>
          <p:cNvPr id="4" name="Slide Number Placeholder 3"/>
          <p:cNvSpPr>
            <a:spLocks noGrp="1"/>
          </p:cNvSpPr>
          <p:nvPr>
            <p:ph type="sldNum" sz="quarter" idx="10"/>
          </p:nvPr>
        </p:nvSpPr>
        <p:spPr/>
        <p:txBody>
          <a:bodyPr/>
          <a:lstStyle/>
          <a:p>
            <a:fld id="{7238D3E4-A11F-4202-B7F2-F7B0418B84A9}" type="slidenum">
              <a:rPr lang="en-US" smtClean="0"/>
              <a:t>35</a:t>
            </a:fld>
            <a:endParaRPr lang="en-US"/>
          </a:p>
        </p:txBody>
      </p:sp>
    </p:spTree>
    <p:extLst>
      <p:ext uri="{BB962C8B-B14F-4D97-AF65-F5344CB8AC3E}">
        <p14:creationId xmlns:p14="http://schemas.microsoft.com/office/powerpoint/2010/main" val="268916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333411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r>
              <a:rPr lang="en-IN" dirty="0" smtClean="0"/>
              <a:t>Let G = {V, T, P, S} where a production can be written as: S </a:t>
            </a:r>
            <a:r>
              <a:rPr lang="en-IN" dirty="0" err="1" smtClean="0"/>
              <a:t>aAS</a:t>
            </a:r>
            <a:r>
              <a:rPr lang="en-IN" dirty="0" smtClean="0"/>
              <a:t> | a</a:t>
            </a:r>
            <a:r>
              <a:rPr lang="en-IN" baseline="0" dirty="0" smtClean="0"/>
              <a:t>  , A  </a:t>
            </a:r>
            <a:r>
              <a:rPr lang="en-IN" baseline="0" dirty="0" err="1" smtClean="0"/>
              <a:t>SbA</a:t>
            </a:r>
            <a:r>
              <a:rPr lang="en-IN" baseline="0" dirty="0" smtClean="0"/>
              <a:t>  | </a:t>
            </a:r>
            <a:r>
              <a:rPr lang="en-IN" baseline="0" dirty="0" err="1" smtClean="0"/>
              <a:t>ba</a:t>
            </a:r>
            <a:r>
              <a:rPr lang="en-IN" baseline="0" dirty="0" smtClean="0"/>
              <a:t> | SS</a:t>
            </a:r>
          </a:p>
          <a:p>
            <a:r>
              <a:rPr lang="en-IN" baseline="0" dirty="0" smtClean="0"/>
              <a:t>Which of the following string is produced by the grammar</a:t>
            </a:r>
          </a:p>
          <a:p>
            <a:r>
              <a:rPr lang="en-IN" baseline="0" dirty="0" smtClean="0"/>
              <a:t>a. </a:t>
            </a:r>
            <a:r>
              <a:rPr lang="en-IN" baseline="0" dirty="0" err="1" smtClean="0"/>
              <a:t>aabbaab</a:t>
            </a:r>
            <a:r>
              <a:rPr lang="en-IN" baseline="0" dirty="0" smtClean="0"/>
              <a:t>       b. </a:t>
            </a:r>
            <a:r>
              <a:rPr lang="en-IN" baseline="0" dirty="0" err="1" smtClean="0"/>
              <a:t>aabbaa</a:t>
            </a:r>
            <a:r>
              <a:rPr lang="en-IN" baseline="0" dirty="0" smtClean="0"/>
              <a:t>        c. </a:t>
            </a:r>
            <a:r>
              <a:rPr lang="en-IN" baseline="0" dirty="0" err="1" smtClean="0"/>
              <a:t>baabab</a:t>
            </a:r>
            <a:r>
              <a:rPr lang="en-IN" baseline="0" dirty="0" smtClean="0"/>
              <a:t>     d. None of the Mentioned</a:t>
            </a:r>
            <a:endParaRPr lang="en-IN" dirty="0"/>
          </a:p>
        </p:txBody>
      </p:sp>
      <p:sp>
        <p:nvSpPr>
          <p:cNvPr id="4" name="Slide Number Placeholder 3"/>
          <p:cNvSpPr>
            <a:spLocks noGrp="1"/>
          </p:cNvSpPr>
          <p:nvPr>
            <p:ph type="sldNum" sz="quarter" idx="10"/>
          </p:nvPr>
        </p:nvSpPr>
        <p:spPr/>
        <p:txBody>
          <a:bodyPr/>
          <a:lstStyle/>
          <a:p>
            <a:fld id="{7238D3E4-A11F-4202-B7F2-F7B0418B84A9}" type="slidenum">
              <a:rPr lang="en-US" smtClean="0"/>
              <a:t>80</a:t>
            </a:fld>
            <a:endParaRPr lang="en-US"/>
          </a:p>
        </p:txBody>
      </p:sp>
    </p:spTree>
    <p:extLst>
      <p:ext uri="{BB962C8B-B14F-4D97-AF65-F5344CB8AC3E}">
        <p14:creationId xmlns:p14="http://schemas.microsoft.com/office/powerpoint/2010/main" val="3883755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1190529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solidFill>
                  <a:prstClr val="black"/>
                </a:solidFill>
              </a:rPr>
              <a:pPr/>
              <a:t>117</a:t>
            </a:fld>
            <a:endParaRPr lang="en-US">
              <a:solidFill>
                <a:prstClr val="black"/>
              </a:solidFill>
            </a:endParaRPr>
          </a:p>
        </p:txBody>
      </p:sp>
    </p:spTree>
    <p:extLst>
      <p:ext uri="{BB962C8B-B14F-4D97-AF65-F5344CB8AC3E}">
        <p14:creationId xmlns:p14="http://schemas.microsoft.com/office/powerpoint/2010/main" val="1232881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solidFill>
                  <a:prstClr val="black"/>
                </a:solidFill>
              </a:rPr>
              <a:pPr/>
              <a:t>137</a:t>
            </a:fld>
            <a:endParaRPr lang="en-US">
              <a:solidFill>
                <a:prstClr val="black"/>
              </a:solidFill>
            </a:endParaRPr>
          </a:p>
        </p:txBody>
      </p:sp>
    </p:spTree>
    <p:extLst>
      <p:ext uri="{BB962C8B-B14F-4D97-AF65-F5344CB8AC3E}">
        <p14:creationId xmlns:p14="http://schemas.microsoft.com/office/powerpoint/2010/main" val="2256398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85800"/>
            <a:ext cx="6400800" cy="3429000"/>
          </a:xfrm>
        </p:spPr>
      </p:sp>
      <p:sp>
        <p:nvSpPr>
          <p:cNvPr id="3" name="Notes Placeholder 2"/>
          <p:cNvSpPr>
            <a:spLocks noGrp="1"/>
          </p:cNvSpPr>
          <p:nvPr>
            <p:ph type="body" idx="1"/>
          </p:nvPr>
        </p:nvSpPr>
        <p:spPr/>
        <p:txBody>
          <a:bodyPr/>
          <a:lstStyle/>
          <a:p>
            <a:r>
              <a:rPr lang="en-IN" dirty="0" smtClean="0"/>
              <a:t>S -&gt; </a:t>
            </a:r>
            <a:r>
              <a:rPr lang="en-IN" dirty="0" err="1" smtClean="0"/>
              <a:t>abA</a:t>
            </a:r>
            <a:r>
              <a:rPr lang="en-IN" dirty="0" smtClean="0"/>
              <a:t> ( Reduction 2 ) -&gt; </a:t>
            </a:r>
            <a:r>
              <a:rPr lang="en-IN" dirty="0" err="1" smtClean="0"/>
              <a:t>abcd</a:t>
            </a:r>
            <a:r>
              <a:rPr lang="en-IN" dirty="0" smtClean="0"/>
              <a:t> ( Reduction 1 )</a:t>
            </a:r>
            <a:endParaRPr lang="en-IN" dirty="0"/>
          </a:p>
        </p:txBody>
      </p:sp>
      <p:sp>
        <p:nvSpPr>
          <p:cNvPr id="4" name="Slide Number Placeholder 3"/>
          <p:cNvSpPr>
            <a:spLocks noGrp="1"/>
          </p:cNvSpPr>
          <p:nvPr>
            <p:ph type="sldNum" sz="quarter" idx="10"/>
          </p:nvPr>
        </p:nvSpPr>
        <p:spPr/>
        <p:txBody>
          <a:bodyPr/>
          <a:lstStyle/>
          <a:p>
            <a:fld id="{7238D3E4-A11F-4202-B7F2-F7B0418B84A9}" type="slidenum">
              <a:rPr lang="en-US" smtClean="0"/>
              <a:t>154</a:t>
            </a:fld>
            <a:endParaRPr lang="en-US"/>
          </a:p>
        </p:txBody>
      </p:sp>
    </p:spTree>
    <p:extLst>
      <p:ext uri="{BB962C8B-B14F-4D97-AF65-F5344CB8AC3E}">
        <p14:creationId xmlns:p14="http://schemas.microsoft.com/office/powerpoint/2010/main" val="152942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60120" y="2393950"/>
            <a:ext cx="1088136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solidFill>
                <a:srgbClr val="000000"/>
              </a:solidFill>
            </a:endParaRPr>
          </a:p>
        </p:txBody>
      </p:sp>
      <p:sp>
        <p:nvSpPr>
          <p:cNvPr id="64514" name="Rectangle 2"/>
          <p:cNvSpPr>
            <a:spLocks noGrp="1" noChangeArrowheads="1"/>
          </p:cNvSpPr>
          <p:nvPr>
            <p:ph type="ctrTitle"/>
          </p:nvPr>
        </p:nvSpPr>
        <p:spPr>
          <a:xfrm>
            <a:off x="960120" y="990600"/>
            <a:ext cx="10881360" cy="1371600"/>
          </a:xfrm>
        </p:spPr>
        <p:txBody>
          <a:bodyPr/>
          <a:lstStyle>
            <a:lvl1pPr>
              <a:defRPr sz="4000"/>
            </a:lvl1pPr>
          </a:lstStyle>
          <a:p>
            <a:r>
              <a:rPr lang="en-US" smtClean="0"/>
              <a:t>Click to edit Master title style</a:t>
            </a:r>
            <a:endParaRPr lang="en-US"/>
          </a:p>
        </p:txBody>
      </p:sp>
      <p:sp>
        <p:nvSpPr>
          <p:cNvPr id="64515" name="Rectangle 3"/>
          <p:cNvSpPr>
            <a:spLocks noGrp="1" noChangeArrowheads="1"/>
          </p:cNvSpPr>
          <p:nvPr>
            <p:ph type="subTitle" idx="1"/>
          </p:nvPr>
        </p:nvSpPr>
        <p:spPr>
          <a:xfrm>
            <a:off x="2026920" y="3429000"/>
            <a:ext cx="9814560" cy="1600200"/>
          </a:xfrm>
        </p:spPr>
        <p:txBody>
          <a:bodyPr/>
          <a:lstStyle>
            <a:lvl1pPr marL="0" indent="0">
              <a:buFont typeface="Wingdings" pitchFamily="2" charset="2"/>
              <a:buNone/>
              <a:defRPr sz="2800"/>
            </a:lvl1pPr>
          </a:lstStyle>
          <a:p>
            <a:r>
              <a:rPr lang="en-US" smtClean="0"/>
              <a:t>Click to edit Master subtitle style</a:t>
            </a:r>
            <a:endParaRPr lang="en-US"/>
          </a:p>
        </p:txBody>
      </p:sp>
      <p:sp>
        <p:nvSpPr>
          <p:cNvPr id="5" name="Rectangle 4"/>
          <p:cNvSpPr>
            <a:spLocks noGrp="1" noChangeArrowheads="1"/>
          </p:cNvSpPr>
          <p:nvPr>
            <p:ph type="dt" sz="half" idx="10"/>
          </p:nvPr>
        </p:nvSpPr>
        <p:spPr>
          <a:xfrm>
            <a:off x="960120" y="6248400"/>
            <a:ext cx="2667000" cy="457200"/>
          </a:xfrm>
        </p:spPr>
        <p:txBody>
          <a:bodyPr/>
          <a:lstStyle>
            <a:lvl1pPr>
              <a:defRPr/>
            </a:lvl1pPr>
          </a:lstStyle>
          <a:p>
            <a:fld id="{EA974A95-78A5-4324-B37D-EB22F0F50B33}" type="datetime3">
              <a:rPr lang="en-US" smtClean="0"/>
              <a:t>7 September 2022</a:t>
            </a:fld>
            <a:endParaRPr lang="en-US"/>
          </a:p>
        </p:txBody>
      </p:sp>
      <p:sp>
        <p:nvSpPr>
          <p:cNvPr id="6" name="Rectangle 5"/>
          <p:cNvSpPr>
            <a:spLocks noGrp="1" noChangeArrowheads="1"/>
          </p:cNvSpPr>
          <p:nvPr>
            <p:ph type="ftr" sz="quarter" idx="11"/>
          </p:nvPr>
        </p:nvSpPr>
        <p:spPr>
          <a:xfrm>
            <a:off x="4373880" y="6248400"/>
            <a:ext cx="4053840" cy="457200"/>
          </a:xfrm>
        </p:spPr>
        <p:txBody>
          <a:bodyPr/>
          <a:lstStyle>
            <a:lvl1pPr>
              <a:defRPr/>
            </a:lvl1pPr>
          </a:lstStyle>
          <a:p>
            <a:r>
              <a:rPr lang="en-US" smtClean="0">
                <a:solidFill>
                  <a:srgbClr val="000000"/>
                </a:solidFill>
              </a:rPr>
              <a:t>CSE, BMSCE</a:t>
            </a:r>
            <a:endParaRPr lang="en-US">
              <a:solidFill>
                <a:srgbClr val="000000"/>
              </a:solidFill>
            </a:endParaRPr>
          </a:p>
        </p:txBody>
      </p:sp>
      <p:sp>
        <p:nvSpPr>
          <p:cNvPr id="7" name="Rectangle 6"/>
          <p:cNvSpPr>
            <a:spLocks noGrp="1" noChangeArrowheads="1"/>
          </p:cNvSpPr>
          <p:nvPr>
            <p:ph type="sldNum" sz="quarter" idx="12"/>
          </p:nvPr>
        </p:nvSpPr>
        <p:spPr>
          <a:xfrm>
            <a:off x="9174480" y="6248400"/>
            <a:ext cx="2667000" cy="457200"/>
          </a:xfrm>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2230749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fld id="{D6861CD2-07DE-4312-A383-A5F34CE84406}" type="datetime3">
              <a:rPr lang="en-US" smtClean="0"/>
              <a:t>7 September 2022</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29733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3375" y="304800"/>
            <a:ext cx="2802572"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93433" y="304800"/>
            <a:ext cx="819658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fld id="{6EDBFD2B-1C51-4839-B829-94C7BF893F6B}" type="datetime3">
              <a:rPr lang="en-US" smtClean="0"/>
              <a:t>7 September 2022</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2368131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130427"/>
            <a:ext cx="1088136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920240" y="3886200"/>
            <a:ext cx="896112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dt" sz="half" idx="10"/>
          </p:nvPr>
        </p:nvSpPr>
        <p:spPr>
          <a:ln/>
        </p:spPr>
        <p:txBody>
          <a:bodyPr/>
          <a:lstStyle>
            <a:lvl1pPr>
              <a:defRPr/>
            </a:lvl1pPr>
          </a:lstStyle>
          <a:p>
            <a:fld id="{E28E9C61-C9F2-40E8-92AF-02A7AAE442B2}" type="datetime3">
              <a:rPr lang="en-US" smtClean="0"/>
              <a:t>7 September 2022</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397381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fld id="{8ACB7CA4-03DF-4889-BB0A-19BB3E498728}" type="datetime3">
              <a:rPr lang="en-US" smtClean="0"/>
              <a:t>7 September 2022</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26501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4406902"/>
            <a:ext cx="1088136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11238" y="2906713"/>
            <a:ext cx="1088136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fld id="{E2BA8902-3345-4FDA-9ADB-9DFF665A1C73}" type="datetime3">
              <a:rPr lang="en-US" smtClean="0"/>
              <a:t>7 September 2022</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333574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93433" y="1752600"/>
            <a:ext cx="549402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00813" y="1752600"/>
            <a:ext cx="549402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fld id="{9D5106F1-C851-456C-BA88-9B0ED79860CD}" type="datetime3">
              <a:rPr lang="en-US" smtClean="0"/>
              <a:t>7 September 2022</a:t>
            </a:fld>
            <a:endParaRPr lang="en-US"/>
          </a:p>
        </p:txBody>
      </p:sp>
      <p:sp>
        <p:nvSpPr>
          <p:cNvPr id="6"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2316315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0080" y="274638"/>
            <a:ext cx="1152144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40081" y="1535113"/>
            <a:ext cx="56562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40081" y="2174875"/>
            <a:ext cx="56562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03036" y="1535113"/>
            <a:ext cx="565848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03036" y="2174875"/>
            <a:ext cx="56584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fld id="{542DFD9E-6E64-49B4-B7F3-971DC9A25888}" type="datetime3">
              <a:rPr lang="en-US" smtClean="0"/>
              <a:t>7 September 2022</a:t>
            </a:fld>
            <a:endParaRPr lang="en-US"/>
          </a:p>
        </p:txBody>
      </p:sp>
      <p:sp>
        <p:nvSpPr>
          <p:cNvPr id="8"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4057067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ln/>
        </p:spPr>
        <p:txBody>
          <a:bodyPr/>
          <a:lstStyle>
            <a:lvl1pPr>
              <a:defRPr/>
            </a:lvl1pPr>
          </a:lstStyle>
          <a:p>
            <a:fld id="{5D8886F0-2D3C-4406-B2A6-4F0F839DFB5D}" type="datetime3">
              <a:rPr lang="en-US" smtClean="0"/>
              <a:t>7 September 2022</a:t>
            </a:fld>
            <a:endParaRPr lang="en-US"/>
          </a:p>
        </p:txBody>
      </p:sp>
      <p:sp>
        <p:nvSpPr>
          <p:cNvPr id="4"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2195597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fld id="{4A899501-3936-4BE2-8476-4A693FCC38B4}" type="datetime3">
              <a:rPr lang="en-US" smtClean="0"/>
              <a:t>7 September 2022</a:t>
            </a:fld>
            <a:endParaRPr lang="en-US"/>
          </a:p>
        </p:txBody>
      </p:sp>
      <p:sp>
        <p:nvSpPr>
          <p:cNvPr id="3"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1033056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2" y="273050"/>
            <a:ext cx="4211638"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05070" y="273052"/>
            <a:ext cx="71564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40082" y="1435102"/>
            <a:ext cx="42116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8A8690B0-9B0E-4F8B-AC8D-2EEF86160B80}" type="datetime3">
              <a:rPr lang="en-US" smtClean="0"/>
              <a:t>7 September 2022</a:t>
            </a:fld>
            <a:endParaRPr lang="en-US"/>
          </a:p>
        </p:txBody>
      </p:sp>
      <p:sp>
        <p:nvSpPr>
          <p:cNvPr id="6"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3044203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4800600"/>
            <a:ext cx="768096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09203" y="612775"/>
            <a:ext cx="768096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509203" y="5367338"/>
            <a:ext cx="768096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687E90C2-7F5F-494C-AA07-92C37084E070}" type="datetime3">
              <a:rPr lang="en-US" smtClean="0"/>
              <a:t>7 September 2022</a:t>
            </a:fld>
            <a:endParaRPr lang="en-US"/>
          </a:p>
        </p:txBody>
      </p:sp>
      <p:sp>
        <p:nvSpPr>
          <p:cNvPr id="6" name="Rectangle 7"/>
          <p:cNvSpPr>
            <a:spLocks noGrp="1" noChangeArrowheads="1"/>
          </p:cNvSpPr>
          <p:nvPr>
            <p:ph type="ftr" sz="quarter" idx="11"/>
          </p:nvPr>
        </p:nvSpPr>
        <p:spPr>
          <a:ln/>
        </p:spPr>
        <p:txBody>
          <a:bodyPr/>
          <a:lstStyle>
            <a:lvl1pPr>
              <a:defRPr/>
            </a:lvl1pPr>
          </a:lstStyle>
          <a:p>
            <a:r>
              <a:rPr lang="en-US" smtClean="0">
                <a:solidFill>
                  <a:srgbClr val="000000"/>
                </a:solidFill>
              </a:rPr>
              <a:t>CSE, BMSCE</a:t>
            </a:r>
            <a:endParaRPr lang="en-US">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65874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04545" y="152400"/>
            <a:ext cx="11201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793433" y="1219200"/>
            <a:ext cx="11201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AutoShape 4"/>
          <p:cNvSpPr>
            <a:spLocks noChangeArrowheads="1"/>
          </p:cNvSpPr>
          <p:nvPr/>
        </p:nvSpPr>
        <p:spPr bwMode="auto">
          <a:xfrm>
            <a:off x="826771" y="990600"/>
            <a:ext cx="11141393"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solidFill>
                <a:srgbClr val="000000"/>
              </a:solidFill>
            </a:endParaRPr>
          </a:p>
        </p:txBody>
      </p:sp>
      <p:sp>
        <p:nvSpPr>
          <p:cNvPr id="1029" name="Line 5"/>
          <p:cNvSpPr>
            <a:spLocks noChangeShapeType="1"/>
          </p:cNvSpPr>
          <p:nvPr/>
        </p:nvSpPr>
        <p:spPr bwMode="auto">
          <a:xfrm flipV="1">
            <a:off x="853440" y="6353175"/>
            <a:ext cx="1109472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63494" name="Rectangle 6"/>
          <p:cNvSpPr>
            <a:spLocks noGrp="1" noChangeArrowheads="1"/>
          </p:cNvSpPr>
          <p:nvPr>
            <p:ph type="dt" sz="half" idx="2"/>
          </p:nvPr>
        </p:nvSpPr>
        <p:spPr bwMode="auto">
          <a:xfrm>
            <a:off x="853440" y="6402390"/>
            <a:ext cx="2773680" cy="319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solidFill>
                  <a:srgbClr val="003366"/>
                </a:solidFill>
                <a:latin typeface="Arial" charset="0"/>
              </a:defRPr>
            </a:lvl1pPr>
          </a:lstStyle>
          <a:p>
            <a:fld id="{7CBBD224-A774-418A-A393-FB435D03BDDE}" type="datetime3">
              <a:rPr lang="en-US" smtClean="0"/>
              <a:t>7 September 2022</a:t>
            </a:fld>
            <a:endParaRPr lang="en-US"/>
          </a:p>
        </p:txBody>
      </p:sp>
      <p:sp>
        <p:nvSpPr>
          <p:cNvPr id="63495" name="Rectangle 7"/>
          <p:cNvSpPr>
            <a:spLocks noGrp="1" noChangeArrowheads="1"/>
          </p:cNvSpPr>
          <p:nvPr>
            <p:ph type="ftr" sz="quarter" idx="3"/>
          </p:nvPr>
        </p:nvSpPr>
        <p:spPr bwMode="auto">
          <a:xfrm>
            <a:off x="4373880" y="6400802"/>
            <a:ext cx="405384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b="0">
                <a:latin typeface="Arial" charset="0"/>
              </a:defRPr>
            </a:lvl1pPr>
          </a:lstStyle>
          <a:p>
            <a:r>
              <a:rPr lang="en-US" smtClean="0">
                <a:solidFill>
                  <a:srgbClr val="000000"/>
                </a:solidFill>
              </a:rPr>
              <a:t>CSE, BMSCE</a:t>
            </a:r>
            <a:endParaRPr lang="en-US">
              <a:solidFill>
                <a:srgbClr val="000000"/>
              </a:solidFill>
            </a:endParaRPr>
          </a:p>
        </p:txBody>
      </p:sp>
      <p:sp>
        <p:nvSpPr>
          <p:cNvPr id="63496" name="Rectangle 8"/>
          <p:cNvSpPr>
            <a:spLocks noGrp="1" noChangeArrowheads="1"/>
          </p:cNvSpPr>
          <p:nvPr>
            <p:ph type="sldNum" sz="quarter" idx="4"/>
          </p:nvPr>
        </p:nvSpPr>
        <p:spPr bwMode="auto">
          <a:xfrm>
            <a:off x="9174480" y="6400802"/>
            <a:ext cx="277368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rgbClr val="003366"/>
                </a:solidFill>
                <a:latin typeface="Arial" charset="0"/>
              </a:defRPr>
            </a:lvl1pPr>
          </a:lstStyle>
          <a:p>
            <a:fld id="{BB2CE0DE-867F-455F-B20B-96D381B4AB71}" type="slidenum">
              <a:rPr lang="en-US" smtClean="0"/>
              <a:pPr/>
              <a:t>‹#›</a:t>
            </a:fld>
            <a:endParaRPr lang="en-US"/>
          </a:p>
        </p:txBody>
      </p:sp>
    </p:spTree>
    <p:extLst>
      <p:ext uri="{BB962C8B-B14F-4D97-AF65-F5344CB8AC3E}">
        <p14:creationId xmlns:p14="http://schemas.microsoft.com/office/powerpoint/2010/main" val="997556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p:txStyles>
    <p:titleStyle>
      <a:lvl1pPr algn="l" rtl="0" eaLnBrk="1" fontAlgn="base" hangingPunct="1">
        <a:spcBef>
          <a:spcPct val="0"/>
        </a:spcBef>
        <a:spcAft>
          <a:spcPct val="0"/>
        </a:spcAft>
        <a:defRPr sz="3200">
          <a:solidFill>
            <a:srgbClr val="003366"/>
          </a:solidFill>
          <a:latin typeface="+mj-lt"/>
          <a:ea typeface="+mj-ea"/>
          <a:cs typeface="+mj-cs"/>
        </a:defRPr>
      </a:lvl1pPr>
      <a:lvl2pPr algn="l" rtl="0" eaLnBrk="1" fontAlgn="base" hangingPunct="1">
        <a:spcBef>
          <a:spcPct val="0"/>
        </a:spcBef>
        <a:spcAft>
          <a:spcPct val="0"/>
        </a:spcAft>
        <a:defRPr sz="3200">
          <a:solidFill>
            <a:srgbClr val="003366"/>
          </a:solidFill>
          <a:latin typeface="Verdana" pitchFamily="34" charset="0"/>
        </a:defRPr>
      </a:lvl2pPr>
      <a:lvl3pPr algn="l" rtl="0" eaLnBrk="1" fontAlgn="base" hangingPunct="1">
        <a:spcBef>
          <a:spcPct val="0"/>
        </a:spcBef>
        <a:spcAft>
          <a:spcPct val="0"/>
        </a:spcAft>
        <a:defRPr sz="3200">
          <a:solidFill>
            <a:srgbClr val="003366"/>
          </a:solidFill>
          <a:latin typeface="Verdana" pitchFamily="34" charset="0"/>
        </a:defRPr>
      </a:lvl3pPr>
      <a:lvl4pPr algn="l" rtl="0" eaLnBrk="1" fontAlgn="base" hangingPunct="1">
        <a:spcBef>
          <a:spcPct val="0"/>
        </a:spcBef>
        <a:spcAft>
          <a:spcPct val="0"/>
        </a:spcAft>
        <a:defRPr sz="3200">
          <a:solidFill>
            <a:srgbClr val="003366"/>
          </a:solidFill>
          <a:latin typeface="Verdana" pitchFamily="34" charset="0"/>
        </a:defRPr>
      </a:lvl4pPr>
      <a:lvl5pPr algn="l" rtl="0" eaLnBrk="1" fontAlgn="base" hangingPunct="1">
        <a:spcBef>
          <a:spcPct val="0"/>
        </a:spcBef>
        <a:spcAft>
          <a:spcPct val="0"/>
        </a:spcAft>
        <a:defRPr sz="3200">
          <a:solidFill>
            <a:srgbClr val="003366"/>
          </a:solidFill>
          <a:latin typeface="Verdana" pitchFamily="34" charset="0"/>
        </a:defRPr>
      </a:lvl5pPr>
      <a:lvl6pPr marL="457200" algn="l" rtl="0" eaLnBrk="1" fontAlgn="base" hangingPunct="1">
        <a:spcBef>
          <a:spcPct val="0"/>
        </a:spcBef>
        <a:spcAft>
          <a:spcPct val="0"/>
        </a:spcAft>
        <a:defRPr sz="3800">
          <a:solidFill>
            <a:schemeClr val="tx2"/>
          </a:solidFill>
          <a:latin typeface="Verdana" pitchFamily="34" charset="0"/>
        </a:defRPr>
      </a:lvl6pPr>
      <a:lvl7pPr marL="914400" algn="l" rtl="0" eaLnBrk="1" fontAlgn="base" hangingPunct="1">
        <a:spcBef>
          <a:spcPct val="0"/>
        </a:spcBef>
        <a:spcAft>
          <a:spcPct val="0"/>
        </a:spcAft>
        <a:defRPr sz="3800">
          <a:solidFill>
            <a:schemeClr val="tx2"/>
          </a:solidFill>
          <a:latin typeface="Verdana" pitchFamily="34" charset="0"/>
        </a:defRPr>
      </a:lvl7pPr>
      <a:lvl8pPr marL="1371600" algn="l" rtl="0" eaLnBrk="1" fontAlgn="base" hangingPunct="1">
        <a:spcBef>
          <a:spcPct val="0"/>
        </a:spcBef>
        <a:spcAft>
          <a:spcPct val="0"/>
        </a:spcAft>
        <a:defRPr sz="3800">
          <a:solidFill>
            <a:schemeClr val="tx2"/>
          </a:solidFill>
          <a:latin typeface="Verdana" pitchFamily="34" charset="0"/>
        </a:defRPr>
      </a:lvl8pPr>
      <a:lvl9pPr marL="1828800" algn="l" rtl="0" eaLnBrk="1" fontAlgn="base" hangingPunct="1">
        <a:spcBef>
          <a:spcPct val="0"/>
        </a:spcBef>
        <a:spcAft>
          <a:spcPct val="0"/>
        </a:spcAft>
        <a:defRPr sz="3800">
          <a:solidFill>
            <a:schemeClr val="tx2"/>
          </a:solidFill>
          <a:latin typeface="Verdana" pitchFamily="34" charset="0"/>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3000">
          <a:solidFill>
            <a:srgbClr val="003366"/>
          </a:solidFill>
          <a:latin typeface="+mn-lt"/>
          <a:ea typeface="+mn-ea"/>
          <a:cs typeface="+mn-cs"/>
        </a:defRPr>
      </a:lvl1pPr>
      <a:lvl2pPr marL="908050" indent="-436563" algn="l" rtl="0" eaLnBrk="1" fontAlgn="base" hangingPunct="1">
        <a:spcBef>
          <a:spcPct val="20000"/>
        </a:spcBef>
        <a:spcAft>
          <a:spcPct val="0"/>
        </a:spcAft>
        <a:buClr>
          <a:schemeClr val="accent2"/>
        </a:buClr>
        <a:buFont typeface="Wingdings" pitchFamily="2" charset="2"/>
        <a:buChar char="n"/>
        <a:defRPr sz="2600">
          <a:solidFill>
            <a:srgbClr val="003366"/>
          </a:solidFill>
          <a:latin typeface="+mn-lt"/>
        </a:defRPr>
      </a:lvl2pPr>
      <a:lvl3pPr marL="1304925" indent="-395288" algn="l" rtl="0" eaLnBrk="1" fontAlgn="base" hangingPunct="1">
        <a:spcBef>
          <a:spcPct val="20000"/>
        </a:spcBef>
        <a:spcAft>
          <a:spcPct val="0"/>
        </a:spcAft>
        <a:buClr>
          <a:schemeClr val="accent2"/>
        </a:buClr>
        <a:buFont typeface="Wingdings" pitchFamily="2" charset="2"/>
        <a:buChar char="o"/>
        <a:defRPr sz="2300">
          <a:solidFill>
            <a:srgbClr val="003366"/>
          </a:solidFill>
          <a:latin typeface="+mn-lt"/>
        </a:defRPr>
      </a:lvl3pPr>
      <a:lvl4pPr marL="1693863" indent="-387350" algn="l" rtl="0" eaLnBrk="1" fontAlgn="base" hangingPunct="1">
        <a:spcBef>
          <a:spcPct val="20000"/>
        </a:spcBef>
        <a:spcAft>
          <a:spcPct val="0"/>
        </a:spcAft>
        <a:buClr>
          <a:schemeClr val="accent2"/>
        </a:buClr>
        <a:buFont typeface="Wingdings" pitchFamily="2" charset="2"/>
        <a:buChar char="n"/>
        <a:defRPr sz="2000">
          <a:solidFill>
            <a:srgbClr val="003366"/>
          </a:solidFill>
          <a:latin typeface="+mn-lt"/>
        </a:defRPr>
      </a:lvl4pPr>
      <a:lvl5pPr marL="2093913" indent="-398463" algn="l" rtl="0" eaLnBrk="1" fontAlgn="base" hangingPunct="1">
        <a:spcBef>
          <a:spcPct val="25000"/>
        </a:spcBef>
        <a:spcAft>
          <a:spcPct val="0"/>
        </a:spcAft>
        <a:buClr>
          <a:schemeClr val="accent2"/>
        </a:buClr>
        <a:buFont typeface="Wingdings" pitchFamily="2" charset="2"/>
        <a:buChar char="§"/>
        <a:defRPr sz="2000">
          <a:solidFill>
            <a:srgbClr val="003366"/>
          </a:solidFill>
          <a:latin typeface="+mn-lt"/>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Course – TFC</a:t>
            </a:r>
            <a:endParaRPr lang="en-US" sz="3600" dirty="0"/>
          </a:p>
        </p:txBody>
      </p:sp>
      <p:sp>
        <p:nvSpPr>
          <p:cNvPr id="3" name="Subtitle 2"/>
          <p:cNvSpPr>
            <a:spLocks noGrp="1"/>
          </p:cNvSpPr>
          <p:nvPr>
            <p:ph type="subTitle" idx="1"/>
          </p:nvPr>
        </p:nvSpPr>
        <p:spPr/>
        <p:txBody>
          <a:bodyPr/>
          <a:lstStyle/>
          <a:p>
            <a:r>
              <a:rPr lang="en-US" u="sng" dirty="0" smtClean="0"/>
              <a:t>Course Instructor </a:t>
            </a:r>
          </a:p>
          <a:p>
            <a:r>
              <a:rPr lang="en-US" dirty="0"/>
              <a:t>	</a:t>
            </a:r>
            <a:r>
              <a:rPr lang="en-US" dirty="0" smtClean="0"/>
              <a:t>Dr. </a:t>
            </a:r>
            <a:r>
              <a:rPr lang="en-US" dirty="0" err="1" smtClean="0"/>
              <a:t>Umadevi</a:t>
            </a:r>
            <a:r>
              <a:rPr lang="en-US" dirty="0" smtClean="0"/>
              <a:t> V</a:t>
            </a:r>
          </a:p>
          <a:p>
            <a:r>
              <a:rPr lang="en-US" dirty="0" smtClean="0"/>
              <a:t>	Department of CSE, BMSCE</a:t>
            </a:r>
          </a:p>
          <a:p>
            <a:r>
              <a:rPr lang="en-US" sz="2000" dirty="0" err="1" smtClean="0"/>
              <a:t>Webpage:https</a:t>
            </a:r>
            <a:r>
              <a:rPr lang="en-US" sz="2000" dirty="0"/>
              <a:t>://sites.google.com/site/</a:t>
            </a:r>
            <a:r>
              <a:rPr lang="en-US" sz="2000" dirty="0" err="1"/>
              <a:t>drvumadevi</a:t>
            </a:r>
            <a:r>
              <a:rPr lang="en-US" sz="2000" dirty="0"/>
              <a:t>/ </a:t>
            </a:r>
            <a:endParaRPr lang="en-US" sz="2000" dirty="0" smtClean="0"/>
          </a:p>
          <a:p>
            <a:endParaRPr lang="en-US" dirty="0"/>
          </a:p>
        </p:txBody>
      </p:sp>
      <p:sp>
        <p:nvSpPr>
          <p:cNvPr id="4" name="Date Placeholder 3"/>
          <p:cNvSpPr>
            <a:spLocks noGrp="1"/>
          </p:cNvSpPr>
          <p:nvPr>
            <p:ph type="dt" sz="half" idx="10"/>
          </p:nvPr>
        </p:nvSpPr>
        <p:spPr/>
        <p:txBody>
          <a:bodyPr/>
          <a:lstStyle/>
          <a:p>
            <a:fld id="{5B1B82BA-6D7C-4A2F-8C53-A8216438A713}"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5266270"/>
            <a:ext cx="1280160" cy="899753"/>
          </a:xfrm>
          <a:prstGeom prst="rect">
            <a:avLst/>
          </a:prstGeom>
        </p:spPr>
      </p:pic>
      <p:pic>
        <p:nvPicPr>
          <p:cNvPr id="9" name="Picture 2" descr="H:\Uma\Photos\UmadeviV_for_Webpa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8328" y="3247935"/>
            <a:ext cx="2112264" cy="1089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347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Formal CFG</a:t>
            </a:r>
            <a:endParaRPr lang="en-US" dirty="0"/>
          </a:p>
        </p:txBody>
      </p:sp>
      <p:sp>
        <p:nvSpPr>
          <p:cNvPr id="3" name="Content Placeholder 2"/>
          <p:cNvSpPr>
            <a:spLocks noGrp="1"/>
          </p:cNvSpPr>
          <p:nvPr>
            <p:ph idx="1"/>
          </p:nvPr>
        </p:nvSpPr>
        <p:spPr/>
        <p:txBody>
          <a:bodyPr/>
          <a:lstStyle/>
          <a:p>
            <a:pPr marL="0" indent="0">
              <a:buNone/>
            </a:pPr>
            <a:r>
              <a:rPr lang="en-US" sz="2800" dirty="0"/>
              <a:t>Here is a formal CFG for </a:t>
            </a:r>
            <a:r>
              <a:rPr lang="en-US" sz="2800" dirty="0" smtClean="0"/>
              <a:t>{0</a:t>
            </a:r>
            <a:r>
              <a:rPr lang="en-US" sz="2800" baseline="30000" dirty="0" smtClean="0"/>
              <a:t>n</a:t>
            </a:r>
            <a:r>
              <a:rPr lang="en-US" sz="2800" dirty="0" smtClean="0"/>
              <a:t>1</a:t>
            </a:r>
            <a:r>
              <a:rPr lang="en-US" sz="2800" baseline="30000" dirty="0" smtClean="0"/>
              <a:t>n</a:t>
            </a:r>
            <a:r>
              <a:rPr lang="en-US" sz="2800" dirty="0" smtClean="0"/>
              <a:t> </a:t>
            </a:r>
            <a:r>
              <a:rPr lang="en-US" sz="2800" dirty="0"/>
              <a:t>| n </a:t>
            </a:r>
            <a:r>
              <a:rPr lang="en-US" sz="2800" dirty="0" smtClean="0"/>
              <a:t>&gt;=1</a:t>
            </a:r>
            <a:r>
              <a:rPr lang="en-US" sz="2800" dirty="0"/>
              <a:t>}. </a:t>
            </a:r>
            <a:endParaRPr lang="en-US" sz="2800" dirty="0" smtClean="0"/>
          </a:p>
          <a:p>
            <a:r>
              <a:rPr lang="en-US" sz="2800" dirty="0" smtClean="0"/>
              <a:t>Terminals </a:t>
            </a:r>
            <a:r>
              <a:rPr lang="en-US" sz="2800" dirty="0" smtClean="0">
                <a:solidFill>
                  <a:srgbClr val="0000CC"/>
                </a:solidFill>
              </a:rPr>
              <a:t>T</a:t>
            </a:r>
            <a:r>
              <a:rPr lang="en-US" sz="2800" dirty="0" smtClean="0"/>
              <a:t> = </a:t>
            </a:r>
            <a:r>
              <a:rPr lang="en-US" sz="2800" dirty="0"/>
              <a:t>{0, </a:t>
            </a:r>
            <a:r>
              <a:rPr lang="en-US" sz="2800" dirty="0" smtClean="0"/>
              <a:t>1}</a:t>
            </a:r>
          </a:p>
          <a:p>
            <a:r>
              <a:rPr lang="en-US" sz="2800" dirty="0" smtClean="0"/>
              <a:t>Variables </a:t>
            </a:r>
            <a:r>
              <a:rPr lang="en-US" sz="2800" dirty="0" smtClean="0">
                <a:solidFill>
                  <a:srgbClr val="0000CC"/>
                </a:solidFill>
              </a:rPr>
              <a:t>V</a:t>
            </a:r>
            <a:r>
              <a:rPr lang="en-US" sz="2800" dirty="0" smtClean="0"/>
              <a:t> = </a:t>
            </a:r>
            <a:r>
              <a:rPr lang="en-US" sz="2800" dirty="0"/>
              <a:t>{S</a:t>
            </a:r>
            <a:r>
              <a:rPr lang="en-US" sz="2800" dirty="0" smtClean="0"/>
              <a:t>} </a:t>
            </a:r>
          </a:p>
          <a:p>
            <a:r>
              <a:rPr lang="en-US" sz="2800" dirty="0" smtClean="0"/>
              <a:t>Start </a:t>
            </a:r>
            <a:r>
              <a:rPr lang="en-US" sz="2800" dirty="0"/>
              <a:t>symbol </a:t>
            </a:r>
            <a:r>
              <a:rPr lang="en-US" sz="2800" dirty="0">
                <a:solidFill>
                  <a:srgbClr val="0000CC"/>
                </a:solidFill>
              </a:rPr>
              <a:t>S</a:t>
            </a:r>
            <a:r>
              <a:rPr lang="en-US" sz="2800" dirty="0"/>
              <a:t> </a:t>
            </a:r>
            <a:r>
              <a:rPr lang="en-US" sz="2800" dirty="0" smtClean="0"/>
              <a:t>= S </a:t>
            </a:r>
          </a:p>
          <a:p>
            <a:r>
              <a:rPr lang="en-US" sz="2800" dirty="0" smtClean="0"/>
              <a:t>Productions </a:t>
            </a:r>
            <a:r>
              <a:rPr lang="en-US" sz="2800" dirty="0" smtClean="0">
                <a:solidFill>
                  <a:srgbClr val="0000CC"/>
                </a:solidFill>
              </a:rPr>
              <a:t>P</a:t>
            </a:r>
            <a:r>
              <a:rPr lang="en-US" sz="2800" dirty="0" smtClean="0"/>
              <a:t> = </a:t>
            </a:r>
          </a:p>
          <a:p>
            <a:pPr lvl="1"/>
            <a:r>
              <a:rPr lang="en-US" sz="2400" dirty="0" smtClean="0"/>
              <a:t>S </a:t>
            </a:r>
            <a:r>
              <a:rPr lang="en-US" sz="2400" dirty="0"/>
              <a:t>-&gt; </a:t>
            </a:r>
            <a:r>
              <a:rPr lang="en-US" sz="2400" dirty="0" smtClean="0"/>
              <a:t>01 </a:t>
            </a:r>
          </a:p>
          <a:p>
            <a:pPr lvl="1"/>
            <a:r>
              <a:rPr lang="en-US" sz="2400" dirty="0" smtClean="0"/>
              <a:t>S </a:t>
            </a:r>
            <a:r>
              <a:rPr lang="en-US" sz="2400" dirty="0"/>
              <a:t>-&gt; 0S1</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10</a:t>
            </a:fld>
            <a:endParaRPr lang="en-US"/>
          </a:p>
        </p:txBody>
      </p:sp>
    </p:spTree>
    <p:extLst>
      <p:ext uri="{BB962C8B-B14F-4D97-AF65-F5344CB8AC3E}">
        <p14:creationId xmlns:p14="http://schemas.microsoft.com/office/powerpoint/2010/main" val="17903920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Eliminating Useless </a:t>
            </a:r>
            <a:r>
              <a:rPr lang="en-US" altLang="en-US" dirty="0" smtClean="0"/>
              <a:t>Symbols</a:t>
            </a:r>
            <a:endParaRPr lang="en-US" dirty="0"/>
          </a:p>
        </p:txBody>
      </p:sp>
      <p:sp>
        <p:nvSpPr>
          <p:cNvPr id="3" name="Content Placeholder 2"/>
          <p:cNvSpPr>
            <a:spLocks noGrp="1"/>
          </p:cNvSpPr>
          <p:nvPr>
            <p:ph idx="1"/>
          </p:nvPr>
        </p:nvSpPr>
        <p:spPr/>
        <p:txBody>
          <a:bodyPr/>
          <a:lstStyle/>
          <a:p>
            <a:pPr algn="just"/>
            <a:r>
              <a:rPr lang="en-US" sz="2000" dirty="0" smtClean="0"/>
              <a:t>In CFG, some of the symbols or productions may not be used to derive a string. Some symbols and productions may not be reachable from the start symbol. So these symbols and productions which are not used in any sentential form are useless and the corresponding productions can be eliminated.</a:t>
            </a:r>
          </a:p>
          <a:p>
            <a:pPr marL="0" indent="0" algn="just">
              <a:buNone/>
            </a:pPr>
            <a:endParaRPr lang="en-US" sz="2800" dirty="0" smtClean="0"/>
          </a:p>
          <a:p>
            <a:pPr marL="0" indent="0" algn="just">
              <a:buNone/>
            </a:pPr>
            <a:r>
              <a:rPr lang="en-US" sz="2800" dirty="0" smtClean="0"/>
              <a:t>Example:  { S</a:t>
            </a:r>
            <a:r>
              <a:rPr lang="en-US" sz="2800" dirty="0"/>
              <a:t> </a:t>
            </a:r>
            <a:r>
              <a:rPr lang="en-US" sz="2800" dirty="0" smtClean="0"/>
              <a:t>→ </a:t>
            </a:r>
            <a:r>
              <a:rPr lang="en-US" sz="2800" dirty="0" err="1" smtClean="0"/>
              <a:t>aA</a:t>
            </a:r>
            <a:r>
              <a:rPr lang="en-US" sz="2800" dirty="0" smtClean="0"/>
              <a:t> | B  ,  A → </a:t>
            </a:r>
            <a:r>
              <a:rPr lang="en-US" sz="2800" dirty="0" err="1" smtClean="0"/>
              <a:t>aA</a:t>
            </a:r>
            <a:r>
              <a:rPr lang="en-US" sz="2800" dirty="0" smtClean="0"/>
              <a:t> | a  ,  E → b} </a:t>
            </a:r>
          </a:p>
          <a:p>
            <a:pPr marL="0" indent="0" algn="just">
              <a:buNone/>
            </a:pPr>
            <a:endParaRPr lang="en-US" sz="2800" dirty="0" smtClean="0"/>
          </a:p>
          <a:p>
            <a:pPr algn="just"/>
            <a:r>
              <a:rPr lang="en-US" sz="2000" dirty="0" smtClean="0"/>
              <a:t>The production S → B , a string can never be derived. So, the symbol B and the production S → B are useless and can be eliminated. The production E → b , is n</a:t>
            </a:r>
            <a:r>
              <a:rPr lang="en-US" sz="2000" dirty="0"/>
              <a:t>ot </a:t>
            </a:r>
            <a:r>
              <a:rPr lang="en-US" sz="2000" dirty="0" smtClean="0"/>
              <a:t>reachable from start symbol S. So the Symbol E , b and the production </a:t>
            </a:r>
            <a:r>
              <a:rPr lang="en-US" sz="2000" dirty="0"/>
              <a:t>E → b </a:t>
            </a:r>
            <a:r>
              <a:rPr lang="en-US" sz="2000" dirty="0" smtClean="0"/>
              <a:t> can be eliminated.</a:t>
            </a:r>
          </a:p>
          <a:p>
            <a:pPr algn="just"/>
            <a:r>
              <a:rPr lang="en-US" sz="2000" dirty="0" smtClean="0"/>
              <a:t>Eliminating useless symbols from the grammar will not change the language generated , so we may as well detect and eliminate all useless symbols.</a:t>
            </a:r>
            <a:endParaRPr lang="en-US"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100</a:t>
            </a:fld>
            <a:endParaRPr lang="en-US"/>
          </a:p>
        </p:txBody>
      </p:sp>
    </p:spTree>
    <p:extLst>
      <p:ext uri="{BB962C8B-B14F-4D97-AF65-F5344CB8AC3E}">
        <p14:creationId xmlns:p14="http://schemas.microsoft.com/office/powerpoint/2010/main" val="108022450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101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433" y="152400"/>
            <a:ext cx="6400800" cy="6096000"/>
          </a:xfrm>
          <a:prstGeom prst="rect">
            <a:avLst/>
          </a:prstGeom>
        </p:spPr>
      </p:pic>
    </p:spTree>
    <p:extLst>
      <p:ext uri="{BB962C8B-B14F-4D97-AF65-F5344CB8AC3E}">
        <p14:creationId xmlns:p14="http://schemas.microsoft.com/office/powerpoint/2010/main" val="11419688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Eliminating Useless Symbols</a:t>
            </a:r>
            <a:endParaRPr lang="en-US" dirty="0"/>
          </a:p>
        </p:txBody>
      </p:sp>
      <p:sp>
        <p:nvSpPr>
          <p:cNvPr id="3" name="Content Placeholder 2"/>
          <p:cNvSpPr>
            <a:spLocks noGrp="1"/>
          </p:cNvSpPr>
          <p:nvPr>
            <p:ph idx="1"/>
          </p:nvPr>
        </p:nvSpPr>
        <p:spPr/>
        <p:txBody>
          <a:bodyPr/>
          <a:lstStyle/>
          <a:p>
            <a:pPr marL="0" indent="0">
              <a:buNone/>
            </a:pPr>
            <a:r>
              <a:rPr lang="en-US" sz="2400" dirty="0" smtClean="0"/>
              <a:t>Our approach to eliminating useless symbols begins by identifying the two things a symbol has to be able to be useful</a:t>
            </a:r>
          </a:p>
          <a:p>
            <a:pPr marL="0" indent="0">
              <a:buNone/>
            </a:pPr>
            <a:r>
              <a:rPr lang="en-US" sz="2400" b="1" dirty="0" smtClean="0"/>
              <a:t>1. Generating:</a:t>
            </a:r>
          </a:p>
          <a:p>
            <a:pPr marL="0" indent="0">
              <a:buNone/>
            </a:pPr>
            <a:r>
              <a:rPr lang="en-US" sz="2400" dirty="0" smtClean="0"/>
              <a:t>We say </a:t>
            </a:r>
            <a:r>
              <a:rPr lang="en-US" sz="2400" b="1" dirty="0" smtClean="0"/>
              <a:t>X</a:t>
            </a:r>
            <a:r>
              <a:rPr lang="en-US" sz="2400" dirty="0" smtClean="0"/>
              <a:t> is generating if </a:t>
            </a:r>
            <a:r>
              <a:rPr lang="en-US" sz="2400" b="1" dirty="0" smtClean="0"/>
              <a:t>X</a:t>
            </a:r>
            <a:r>
              <a:rPr lang="en-US" sz="2400" dirty="0" smtClean="0"/>
              <a:t> ⇒ </a:t>
            </a:r>
            <a:r>
              <a:rPr lang="en-US" sz="2400" b="1" dirty="0" smtClean="0"/>
              <a:t>w</a:t>
            </a:r>
            <a:r>
              <a:rPr lang="en-US" sz="2400" dirty="0" smtClean="0"/>
              <a:t> for some terminal string </a:t>
            </a:r>
            <a:r>
              <a:rPr lang="en-US" sz="2400" b="1" dirty="0" smtClean="0"/>
              <a:t>w</a:t>
            </a:r>
          </a:p>
          <a:p>
            <a:pPr marL="0" indent="0">
              <a:buNone/>
            </a:pPr>
            <a:r>
              <a:rPr lang="en-US" sz="2400" b="1" dirty="0" smtClean="0"/>
              <a:t>2.Reachable:</a:t>
            </a:r>
          </a:p>
          <a:p>
            <a:pPr marL="0" indent="0">
              <a:buNone/>
            </a:pPr>
            <a:r>
              <a:rPr lang="en-US" sz="2400" dirty="0" smtClean="0"/>
              <a:t>We say </a:t>
            </a:r>
            <a:r>
              <a:rPr lang="en-US" sz="2400" b="1" dirty="0" smtClean="0"/>
              <a:t>X</a:t>
            </a:r>
            <a:r>
              <a:rPr lang="en-US" sz="2400" dirty="0" smtClean="0"/>
              <a:t> is reachable if there is a derivation S ⇒</a:t>
            </a:r>
            <a:r>
              <a:rPr lang="el-GR" sz="2400" dirty="0"/>
              <a:t>α</a:t>
            </a:r>
            <a:r>
              <a:rPr lang="en-US" sz="2400" b="1" dirty="0" smtClean="0"/>
              <a:t>X</a:t>
            </a:r>
            <a:r>
              <a:rPr lang="el-GR" sz="2400" dirty="0"/>
              <a:t>β</a:t>
            </a:r>
            <a:r>
              <a:rPr lang="en-US" sz="2400" dirty="0" smtClean="0"/>
              <a:t> for some </a:t>
            </a:r>
            <a:r>
              <a:rPr lang="el-GR" sz="2400" dirty="0" smtClean="0"/>
              <a:t>α</a:t>
            </a:r>
            <a:r>
              <a:rPr lang="en-US" sz="2400" dirty="0" smtClean="0"/>
              <a:t> and </a:t>
            </a:r>
            <a:r>
              <a:rPr lang="el-GR" sz="2400" dirty="0"/>
              <a:t>β</a:t>
            </a: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102</a:t>
            </a:fld>
            <a:endParaRPr lang="en-US"/>
          </a:p>
        </p:txBody>
      </p:sp>
    </p:spTree>
    <p:extLst>
      <p:ext uri="{BB962C8B-B14F-4D97-AF65-F5344CB8AC3E}">
        <p14:creationId xmlns:p14="http://schemas.microsoft.com/office/powerpoint/2010/main" val="31424903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for identifying “Generating” symbols</a:t>
            </a:r>
            <a:endParaRPr lang="en-US" dirty="0"/>
          </a:p>
        </p:txBody>
      </p:sp>
      <p:sp>
        <p:nvSpPr>
          <p:cNvPr id="3" name="Content Placeholder 2"/>
          <p:cNvSpPr>
            <a:spLocks noGrp="1"/>
          </p:cNvSpPr>
          <p:nvPr>
            <p:ph idx="1"/>
          </p:nvPr>
        </p:nvSpPr>
        <p:spPr/>
        <p:txBody>
          <a:bodyPr/>
          <a:lstStyle/>
          <a:p>
            <a:pPr marL="0" indent="0">
              <a:buNone/>
            </a:pPr>
            <a:r>
              <a:rPr lang="en-US" sz="2000" dirty="0" err="1" smtClean="0"/>
              <a:t>ov</a:t>
            </a:r>
            <a:r>
              <a:rPr lang="en-US" sz="2000" dirty="0" smtClean="0"/>
              <a:t> = { }</a:t>
            </a:r>
          </a:p>
          <a:p>
            <a:pPr marL="0" indent="0">
              <a:buNone/>
            </a:pPr>
            <a:r>
              <a:rPr lang="en-US" sz="2000" dirty="0" err="1" smtClean="0"/>
              <a:t>nv</a:t>
            </a:r>
            <a:r>
              <a:rPr lang="en-US" sz="2000" dirty="0" smtClean="0"/>
              <a:t> = </a:t>
            </a:r>
            <a:r>
              <a:rPr lang="en-US" sz="2000" dirty="0" err="1" smtClean="0"/>
              <a:t>ov</a:t>
            </a:r>
            <a:r>
              <a:rPr lang="en-US" sz="2000" dirty="0" smtClean="0"/>
              <a:t> U {A , A → y and y ∈ (</a:t>
            </a:r>
            <a:r>
              <a:rPr lang="en-US" sz="2000" dirty="0" err="1" smtClean="0"/>
              <a:t>ov</a:t>
            </a:r>
            <a:r>
              <a:rPr lang="en-US" sz="2000" dirty="0" smtClean="0"/>
              <a:t> U T)*}</a:t>
            </a:r>
          </a:p>
          <a:p>
            <a:pPr marL="0" indent="0">
              <a:buNone/>
            </a:pPr>
            <a:r>
              <a:rPr lang="en-US" sz="2000" dirty="0" smtClean="0"/>
              <a:t>While (</a:t>
            </a:r>
            <a:r>
              <a:rPr lang="en-US" sz="2000" dirty="0" err="1" smtClean="0"/>
              <a:t>ov</a:t>
            </a:r>
            <a:r>
              <a:rPr lang="en-US" sz="2000" dirty="0" smtClean="0"/>
              <a:t> != </a:t>
            </a:r>
            <a:r>
              <a:rPr lang="en-US" sz="2000" dirty="0" err="1" smtClean="0"/>
              <a:t>nv</a:t>
            </a:r>
            <a:r>
              <a:rPr lang="en-US" sz="2000" dirty="0" smtClean="0"/>
              <a:t>) {</a:t>
            </a:r>
          </a:p>
          <a:p>
            <a:pPr marL="0" indent="0">
              <a:buNone/>
            </a:pPr>
            <a:r>
              <a:rPr lang="en-US" sz="2000" dirty="0" err="1" smtClean="0"/>
              <a:t>ov</a:t>
            </a:r>
            <a:r>
              <a:rPr lang="en-US" sz="2000" dirty="0" smtClean="0"/>
              <a:t> =</a:t>
            </a:r>
            <a:r>
              <a:rPr lang="en-US" sz="2000" dirty="0" err="1" smtClean="0"/>
              <a:t>nv</a:t>
            </a:r>
            <a:endParaRPr lang="en-US" sz="2000" dirty="0" smtClean="0"/>
          </a:p>
          <a:p>
            <a:pPr marL="0" indent="0">
              <a:buNone/>
            </a:pPr>
            <a:r>
              <a:rPr lang="en-US" sz="2000" dirty="0" err="1" smtClean="0"/>
              <a:t>nv</a:t>
            </a:r>
            <a:r>
              <a:rPr lang="en-US" sz="2000" dirty="0" smtClean="0"/>
              <a:t> = </a:t>
            </a:r>
            <a:r>
              <a:rPr lang="en-US" sz="2000" dirty="0" err="1" smtClean="0"/>
              <a:t>ov</a:t>
            </a:r>
            <a:r>
              <a:rPr lang="en-US" sz="2000" dirty="0" smtClean="0"/>
              <a:t> U {A, A </a:t>
            </a:r>
            <a:r>
              <a:rPr lang="en-US" sz="1800" dirty="0"/>
              <a:t>→ y and y ∈ (</a:t>
            </a:r>
            <a:r>
              <a:rPr lang="en-US" sz="1800" dirty="0" err="1"/>
              <a:t>ov</a:t>
            </a:r>
            <a:r>
              <a:rPr lang="en-US" sz="1800" dirty="0"/>
              <a:t> </a:t>
            </a:r>
            <a:r>
              <a:rPr lang="en-US" sz="1800" dirty="0" smtClean="0"/>
              <a:t> U  </a:t>
            </a:r>
            <a:r>
              <a:rPr lang="en-US" sz="1800" dirty="0"/>
              <a:t>T</a:t>
            </a:r>
            <a:r>
              <a:rPr lang="en-US" sz="1800" dirty="0" smtClean="0"/>
              <a:t>)*</a:t>
            </a:r>
          </a:p>
          <a:p>
            <a:pPr marL="0" indent="0">
              <a:buNone/>
            </a:pPr>
            <a:r>
              <a:rPr lang="en-US" sz="1800" dirty="0" smtClean="0"/>
              <a:t>}</a:t>
            </a:r>
          </a:p>
          <a:p>
            <a:pPr marL="0" indent="0">
              <a:buNone/>
            </a:pPr>
            <a:r>
              <a:rPr lang="en-US" sz="1800" dirty="0" smtClean="0"/>
              <a:t>V</a:t>
            </a:r>
            <a:r>
              <a:rPr lang="en-US" sz="1800" baseline="-25000" dirty="0" smtClean="0"/>
              <a:t>1</a:t>
            </a:r>
            <a:r>
              <a:rPr lang="en-US" sz="1800" dirty="0" smtClean="0"/>
              <a:t> = </a:t>
            </a:r>
            <a:r>
              <a:rPr lang="en-US" sz="1800" dirty="0" err="1" smtClean="0"/>
              <a:t>ov</a:t>
            </a:r>
            <a:endParaRPr lang="en-US" sz="1800" dirty="0" smtClean="0"/>
          </a:p>
          <a:p>
            <a:pPr marL="0" indent="0">
              <a:buNone/>
            </a:pPr>
            <a:r>
              <a:rPr lang="en-US" sz="1800" dirty="0" smtClean="0"/>
              <a:t>G</a:t>
            </a:r>
            <a:r>
              <a:rPr lang="en-US" sz="1800" baseline="-25000" dirty="0" smtClean="0"/>
              <a:t>1</a:t>
            </a:r>
            <a:r>
              <a:rPr lang="en-US" sz="1800" dirty="0" smtClean="0"/>
              <a:t>=(V</a:t>
            </a:r>
            <a:r>
              <a:rPr lang="en-US" sz="1800" baseline="-25000" dirty="0" smtClean="0"/>
              <a:t>1</a:t>
            </a:r>
            <a:r>
              <a:rPr lang="en-US" sz="1800" dirty="0" smtClean="0"/>
              <a:t>, T</a:t>
            </a:r>
            <a:r>
              <a:rPr lang="en-US" sz="1800" baseline="-25000" dirty="0" smtClean="0"/>
              <a:t>1</a:t>
            </a:r>
            <a:r>
              <a:rPr lang="en-US" sz="1800" dirty="0" smtClean="0"/>
              <a:t>, P</a:t>
            </a:r>
            <a:r>
              <a:rPr lang="en-US" sz="1800" baseline="-25000" dirty="0" smtClean="0"/>
              <a:t>1</a:t>
            </a:r>
            <a:r>
              <a:rPr lang="en-US" sz="1800" dirty="0" smtClean="0"/>
              <a:t>, S)</a:t>
            </a:r>
          </a:p>
          <a:p>
            <a:pPr marL="0" indent="0">
              <a:buNone/>
            </a:pPr>
            <a:endParaRPr lang="en-US" sz="1800" dirty="0"/>
          </a:p>
          <a:p>
            <a:pPr marL="0" indent="0">
              <a:buNone/>
            </a:pPr>
            <a:r>
              <a:rPr lang="en-US" sz="1800" dirty="0" smtClean="0"/>
              <a:t>The productions used to obtain V</a:t>
            </a:r>
            <a:r>
              <a:rPr lang="en-US" sz="1800" baseline="-25000" dirty="0" smtClean="0"/>
              <a:t>1</a:t>
            </a:r>
            <a:r>
              <a:rPr lang="en-US" sz="1800" dirty="0" smtClean="0"/>
              <a:t> are added to P</a:t>
            </a:r>
            <a:r>
              <a:rPr lang="en-US" sz="1800" baseline="-25000" dirty="0" smtClean="0"/>
              <a:t>1</a:t>
            </a:r>
            <a:r>
              <a:rPr lang="en-US" sz="1800" dirty="0" smtClean="0"/>
              <a:t> and the terminals in these productions are added to T</a:t>
            </a:r>
            <a:r>
              <a:rPr lang="en-US" sz="1800" baseline="-25000" dirty="0" smtClean="0"/>
              <a:t>1</a:t>
            </a:r>
            <a:r>
              <a:rPr lang="en-US" sz="1800" dirty="0" smtClean="0"/>
              <a:t>.</a:t>
            </a:r>
            <a:endParaRPr lang="en-US"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103</a:t>
            </a:fld>
            <a:endParaRPr lang="en-US"/>
          </a:p>
        </p:txBody>
      </p:sp>
    </p:spTree>
    <p:extLst>
      <p:ext uri="{BB962C8B-B14F-4D97-AF65-F5344CB8AC3E}">
        <p14:creationId xmlns:p14="http://schemas.microsoft.com/office/powerpoint/2010/main" val="8096083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for </a:t>
            </a:r>
            <a:r>
              <a:rPr lang="en-US" dirty="0" smtClean="0"/>
              <a:t>identifying “Reachable” symbols</a:t>
            </a:r>
            <a:endParaRPr lang="en-US" dirty="0"/>
          </a:p>
        </p:txBody>
      </p:sp>
      <p:sp>
        <p:nvSpPr>
          <p:cNvPr id="3" name="Content Placeholder 2"/>
          <p:cNvSpPr>
            <a:spLocks noGrp="1"/>
          </p:cNvSpPr>
          <p:nvPr>
            <p:ph idx="1"/>
          </p:nvPr>
        </p:nvSpPr>
        <p:spPr/>
        <p:txBody>
          <a:bodyPr/>
          <a:lstStyle/>
          <a:p>
            <a:pPr marL="0" indent="0">
              <a:buNone/>
            </a:pPr>
            <a:r>
              <a:rPr lang="en-US" dirty="0" smtClean="0"/>
              <a:t>V’ = {S}</a:t>
            </a:r>
          </a:p>
          <a:p>
            <a:pPr marL="0" indent="0">
              <a:buNone/>
            </a:pPr>
            <a:r>
              <a:rPr lang="en-US" dirty="0" smtClean="0"/>
              <a:t>For each A in V’</a:t>
            </a:r>
          </a:p>
          <a:p>
            <a:pPr marL="0" indent="0">
              <a:buNone/>
            </a:pPr>
            <a:r>
              <a:rPr lang="en-US" dirty="0"/>
              <a:t>	</a:t>
            </a:r>
            <a:r>
              <a:rPr lang="en-US" dirty="0" smtClean="0"/>
              <a:t>If A </a:t>
            </a:r>
            <a:r>
              <a:rPr lang="en-US" sz="3200" dirty="0" smtClean="0"/>
              <a:t>→ </a:t>
            </a:r>
            <a:r>
              <a:rPr lang="el-GR" sz="3200" dirty="0"/>
              <a:t>β </a:t>
            </a:r>
            <a:r>
              <a:rPr lang="en-US" sz="3200" dirty="0" smtClean="0"/>
              <a:t> then </a:t>
            </a:r>
          </a:p>
          <a:p>
            <a:pPr marL="0" indent="0">
              <a:buNone/>
            </a:pPr>
            <a:r>
              <a:rPr lang="en-US" sz="3200" dirty="0"/>
              <a:t>	</a:t>
            </a:r>
            <a:r>
              <a:rPr lang="en-US" sz="3200" dirty="0" smtClean="0"/>
              <a:t>	Add the variables in </a:t>
            </a:r>
            <a:r>
              <a:rPr lang="el-GR" dirty="0" smtClean="0"/>
              <a:t>β</a:t>
            </a:r>
            <a:r>
              <a:rPr lang="en-US" dirty="0" smtClean="0"/>
              <a:t> to V’</a:t>
            </a:r>
          </a:p>
          <a:p>
            <a:pPr marL="0" indent="0">
              <a:buNone/>
            </a:pPr>
            <a:r>
              <a:rPr lang="en-US" dirty="0"/>
              <a:t>	</a:t>
            </a:r>
            <a:r>
              <a:rPr lang="en-US" dirty="0" smtClean="0"/>
              <a:t>	Add the terminals in </a:t>
            </a:r>
            <a:r>
              <a:rPr lang="el-GR" dirty="0" smtClean="0"/>
              <a:t>β</a:t>
            </a:r>
            <a:r>
              <a:rPr lang="en-US" dirty="0" smtClean="0"/>
              <a:t> to T’</a:t>
            </a:r>
          </a:p>
          <a:p>
            <a:pPr marL="0" indent="0">
              <a:buNone/>
            </a:pPr>
            <a:r>
              <a:rPr lang="en-US" dirty="0"/>
              <a:t>	</a:t>
            </a:r>
            <a:r>
              <a:rPr lang="en-US" dirty="0" err="1" smtClean="0"/>
              <a:t>endif</a:t>
            </a:r>
            <a:endParaRPr lang="en-US" dirty="0" smtClean="0"/>
          </a:p>
          <a:p>
            <a:pPr marL="0" indent="0">
              <a:buNone/>
            </a:pPr>
            <a:r>
              <a:rPr lang="en-US" dirty="0" err="1" smtClean="0"/>
              <a:t>Endfor</a:t>
            </a:r>
            <a:endParaRPr lang="en-US" dirty="0" smtClean="0"/>
          </a:p>
          <a:p>
            <a:pPr marL="0" indent="0">
              <a:buNone/>
            </a:pPr>
            <a:r>
              <a:rPr lang="en-US" dirty="0" smtClean="0"/>
              <a:t>G’ = (V’, T’, P’, S)</a:t>
            </a:r>
            <a:endParaRPr lang="en-US"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104</a:t>
            </a:fld>
            <a:endParaRPr lang="en-US"/>
          </a:p>
        </p:txBody>
      </p:sp>
    </p:spTree>
    <p:extLst>
      <p:ext uri="{BB962C8B-B14F-4D97-AF65-F5344CB8AC3E}">
        <p14:creationId xmlns:p14="http://schemas.microsoft.com/office/powerpoint/2010/main" val="33416243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105</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2" t="2423" r="4713" b="5521"/>
          <a:stretch/>
        </p:blipFill>
        <p:spPr>
          <a:xfrm>
            <a:off x="755463" y="152401"/>
            <a:ext cx="6533525" cy="6019800"/>
          </a:xfrm>
          <a:prstGeom prst="rect">
            <a:avLst/>
          </a:prstGeom>
        </p:spPr>
      </p:pic>
    </p:spTree>
    <p:extLst>
      <p:ext uri="{BB962C8B-B14F-4D97-AF65-F5344CB8AC3E}">
        <p14:creationId xmlns:p14="http://schemas.microsoft.com/office/powerpoint/2010/main" val="29261856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106</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5556" b="47778"/>
          <a:stretch/>
        </p:blipFill>
        <p:spPr>
          <a:xfrm>
            <a:off x="793433" y="1219200"/>
            <a:ext cx="9258300" cy="4114800"/>
          </a:xfrm>
          <a:prstGeom prst="rect">
            <a:avLst/>
          </a:prstGeom>
        </p:spPr>
      </p:pic>
    </p:spTree>
    <p:extLst>
      <p:ext uri="{BB962C8B-B14F-4D97-AF65-F5344CB8AC3E}">
        <p14:creationId xmlns:p14="http://schemas.microsoft.com/office/powerpoint/2010/main" val="126408037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sz="2000" dirty="0" smtClean="0"/>
              <a:t>Eliminate Useless symbols in the grammar</a:t>
            </a:r>
          </a:p>
          <a:p>
            <a:pPr marL="0" indent="0">
              <a:buNone/>
            </a:pPr>
            <a:r>
              <a:rPr lang="en-US" sz="2000" dirty="0" smtClean="0"/>
              <a:t>G=(V, T, P, S)</a:t>
            </a:r>
          </a:p>
          <a:p>
            <a:pPr marL="0" indent="0">
              <a:buNone/>
            </a:pPr>
            <a:r>
              <a:rPr lang="en-US" sz="2000" dirty="0" smtClean="0"/>
              <a:t>V={S, A, B, C, D, E} , T= {a, b, d}, S= S</a:t>
            </a:r>
          </a:p>
          <a:p>
            <a:pPr marL="0" indent="0">
              <a:buNone/>
            </a:pPr>
            <a:r>
              <a:rPr lang="en-US" sz="2000" dirty="0" smtClean="0"/>
              <a:t>P={S →</a:t>
            </a:r>
            <a:r>
              <a:rPr lang="en-US" sz="2000" dirty="0" err="1" smtClean="0"/>
              <a:t>aA</a:t>
            </a:r>
            <a:r>
              <a:rPr lang="en-US" sz="2000" dirty="0" smtClean="0"/>
              <a:t> | </a:t>
            </a:r>
            <a:r>
              <a:rPr lang="en-US" sz="2000" dirty="0" err="1" smtClean="0"/>
              <a:t>bB</a:t>
            </a:r>
            <a:r>
              <a:rPr lang="en-US" sz="2000" dirty="0" smtClean="0"/>
              <a:t> , A → </a:t>
            </a:r>
            <a:r>
              <a:rPr lang="en-US" sz="2000" dirty="0" err="1" smtClean="0"/>
              <a:t>aA</a:t>
            </a:r>
            <a:r>
              <a:rPr lang="en-US" sz="2000" dirty="0" smtClean="0"/>
              <a:t> | a  ,</a:t>
            </a:r>
          </a:p>
          <a:p>
            <a:pPr marL="0" indent="0">
              <a:buNone/>
            </a:pPr>
            <a:r>
              <a:rPr lang="en-US" sz="2000" dirty="0"/>
              <a:t> </a:t>
            </a:r>
            <a:r>
              <a:rPr lang="en-US" sz="2000" dirty="0" smtClean="0"/>
              <a:t>     B →</a:t>
            </a:r>
            <a:r>
              <a:rPr lang="en-US" sz="2000" dirty="0" err="1" smtClean="0"/>
              <a:t>bB</a:t>
            </a:r>
            <a:r>
              <a:rPr lang="en-US" sz="2000" dirty="0"/>
              <a:t> </a:t>
            </a:r>
            <a:r>
              <a:rPr lang="en-US" sz="2000" dirty="0" smtClean="0"/>
              <a:t>, D →</a:t>
            </a:r>
            <a:r>
              <a:rPr lang="en-US" sz="2000" dirty="0" err="1" smtClean="0"/>
              <a:t>ab</a:t>
            </a:r>
            <a:r>
              <a:rPr lang="en-US" sz="2000" dirty="0" smtClean="0"/>
              <a:t> | </a:t>
            </a:r>
            <a:r>
              <a:rPr lang="en-US" sz="2000" dirty="0" err="1" smtClean="0"/>
              <a:t>Ea</a:t>
            </a:r>
            <a:r>
              <a:rPr lang="en-US" sz="2000" dirty="0" smtClean="0"/>
              <a:t>  , E →</a:t>
            </a:r>
            <a:r>
              <a:rPr lang="en-US" sz="2000" dirty="0" err="1" smtClean="0"/>
              <a:t>aC</a:t>
            </a:r>
            <a:r>
              <a:rPr lang="en-US" sz="2000" dirty="0" smtClean="0"/>
              <a:t> | d}</a:t>
            </a:r>
            <a:endParaRPr lang="en-US"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107</a:t>
            </a:fld>
            <a:endParaRPr lang="en-US"/>
          </a:p>
        </p:txBody>
      </p:sp>
    </p:spTree>
    <p:extLst>
      <p:ext uri="{BB962C8B-B14F-4D97-AF65-F5344CB8AC3E}">
        <p14:creationId xmlns:p14="http://schemas.microsoft.com/office/powerpoint/2010/main" val="12885403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a:t>
            </a:r>
            <a:endParaRPr lang="en-US" dirty="0">
              <a:solidFill>
                <a:srgbClr val="FF0000"/>
              </a:solidFill>
            </a:endParaRPr>
          </a:p>
        </p:txBody>
      </p:sp>
      <p:sp>
        <p:nvSpPr>
          <p:cNvPr id="7" name="TextBox 6"/>
          <p:cNvSpPr txBox="1"/>
          <p:nvPr/>
        </p:nvSpPr>
        <p:spPr>
          <a:xfrm>
            <a:off x="6896356" y="60960"/>
            <a:ext cx="5905244" cy="2462213"/>
          </a:xfrm>
          <a:prstGeom prst="rect">
            <a:avLst/>
          </a:prstGeom>
          <a:noFill/>
          <a:ln>
            <a:solidFill>
              <a:schemeClr val="tx1"/>
            </a:solidFill>
          </a:ln>
        </p:spPr>
        <p:txBody>
          <a:bodyPr wrap="square" rtlCol="0">
            <a:spAutoFit/>
          </a:bodyPr>
          <a:lstStyle/>
          <a:p>
            <a:r>
              <a:rPr lang="en-US" sz="2000" dirty="0" err="1"/>
              <a:t>ov</a:t>
            </a:r>
            <a:r>
              <a:rPr lang="en-US" sz="2000" dirty="0"/>
              <a:t> = { }</a:t>
            </a:r>
          </a:p>
          <a:p>
            <a:r>
              <a:rPr lang="en-US" sz="2000" dirty="0" err="1"/>
              <a:t>nv</a:t>
            </a:r>
            <a:r>
              <a:rPr lang="en-US" sz="2000" dirty="0"/>
              <a:t> = </a:t>
            </a:r>
            <a:r>
              <a:rPr lang="en-US" sz="2000" dirty="0" err="1"/>
              <a:t>ov</a:t>
            </a:r>
            <a:r>
              <a:rPr lang="en-US" sz="2000" dirty="0"/>
              <a:t> U {A , A → y and y ∈ (</a:t>
            </a:r>
            <a:r>
              <a:rPr lang="en-US" sz="2000" dirty="0" err="1"/>
              <a:t>ov</a:t>
            </a:r>
            <a:r>
              <a:rPr lang="en-US" sz="2000" dirty="0"/>
              <a:t> U T)*}</a:t>
            </a:r>
          </a:p>
          <a:p>
            <a:r>
              <a:rPr lang="en-US" sz="2000" dirty="0"/>
              <a:t>While (</a:t>
            </a:r>
            <a:r>
              <a:rPr lang="en-US" sz="2000" dirty="0" err="1"/>
              <a:t>ov</a:t>
            </a:r>
            <a:r>
              <a:rPr lang="en-US" sz="2000" dirty="0"/>
              <a:t> != </a:t>
            </a:r>
            <a:r>
              <a:rPr lang="en-US" sz="2000" dirty="0" err="1"/>
              <a:t>nv</a:t>
            </a:r>
            <a:r>
              <a:rPr lang="en-US" sz="2000" dirty="0"/>
              <a:t>) {</a:t>
            </a:r>
          </a:p>
          <a:p>
            <a:r>
              <a:rPr lang="en-US" sz="2000" dirty="0" err="1"/>
              <a:t>ov</a:t>
            </a:r>
            <a:r>
              <a:rPr lang="en-US" sz="2000" dirty="0"/>
              <a:t> =</a:t>
            </a:r>
            <a:r>
              <a:rPr lang="en-US" sz="2000" dirty="0" err="1"/>
              <a:t>nv</a:t>
            </a:r>
            <a:endParaRPr lang="en-US" sz="2000" dirty="0"/>
          </a:p>
          <a:p>
            <a:r>
              <a:rPr lang="en-US" sz="2000" dirty="0" err="1"/>
              <a:t>nv</a:t>
            </a:r>
            <a:r>
              <a:rPr lang="en-US" sz="2000" dirty="0"/>
              <a:t> = </a:t>
            </a:r>
            <a:r>
              <a:rPr lang="en-US" sz="2000" dirty="0" err="1"/>
              <a:t>ov</a:t>
            </a:r>
            <a:r>
              <a:rPr lang="en-US" sz="2000" dirty="0"/>
              <a:t> U {A, A </a:t>
            </a:r>
            <a:r>
              <a:rPr lang="en-US" dirty="0"/>
              <a:t>→ y and y ∈ (</a:t>
            </a:r>
            <a:r>
              <a:rPr lang="en-US" dirty="0" err="1"/>
              <a:t>ov</a:t>
            </a:r>
            <a:r>
              <a:rPr lang="en-US" dirty="0"/>
              <a:t>  U  T)*</a:t>
            </a:r>
          </a:p>
          <a:p>
            <a:r>
              <a:rPr lang="en-US" dirty="0"/>
              <a:t>}</a:t>
            </a:r>
          </a:p>
          <a:p>
            <a:r>
              <a:rPr lang="en-US" dirty="0"/>
              <a:t>V</a:t>
            </a:r>
            <a:r>
              <a:rPr lang="en-US" baseline="-25000" dirty="0"/>
              <a:t>1</a:t>
            </a:r>
            <a:r>
              <a:rPr lang="en-US" dirty="0"/>
              <a:t> = </a:t>
            </a:r>
            <a:r>
              <a:rPr lang="en-US" dirty="0" err="1"/>
              <a:t>ov</a:t>
            </a:r>
            <a:endParaRPr lang="en-US" dirty="0"/>
          </a:p>
          <a:p>
            <a:r>
              <a:rPr lang="en-US" dirty="0"/>
              <a:t>G</a:t>
            </a:r>
            <a:r>
              <a:rPr lang="en-US" baseline="-25000" dirty="0"/>
              <a:t>1</a:t>
            </a:r>
            <a:r>
              <a:rPr lang="en-US" dirty="0"/>
              <a:t>=(V</a:t>
            </a:r>
            <a:r>
              <a:rPr lang="en-US" baseline="-25000" dirty="0"/>
              <a:t>1</a:t>
            </a:r>
            <a:r>
              <a:rPr lang="en-US" dirty="0"/>
              <a:t>, T</a:t>
            </a:r>
            <a:r>
              <a:rPr lang="en-US" baseline="-25000" dirty="0"/>
              <a:t>1</a:t>
            </a:r>
            <a:r>
              <a:rPr lang="en-US" dirty="0"/>
              <a:t>, P</a:t>
            </a:r>
            <a:r>
              <a:rPr lang="en-US" baseline="-25000" dirty="0"/>
              <a:t>1</a:t>
            </a:r>
            <a:r>
              <a:rPr lang="en-US" dirty="0"/>
              <a:t>, S</a:t>
            </a:r>
            <a:r>
              <a:rPr lang="en-US" dirty="0" smtClean="0"/>
              <a:t>)</a:t>
            </a:r>
            <a:endParaRPr lang="en-US" sz="2000" dirty="0"/>
          </a:p>
        </p:txBody>
      </p:sp>
      <p:sp>
        <p:nvSpPr>
          <p:cNvPr id="8" name="TextBox 7"/>
          <p:cNvSpPr txBox="1"/>
          <p:nvPr/>
        </p:nvSpPr>
        <p:spPr>
          <a:xfrm>
            <a:off x="152400" y="1447800"/>
            <a:ext cx="5589351" cy="2523768"/>
          </a:xfrm>
          <a:prstGeom prst="rect">
            <a:avLst/>
          </a:prstGeom>
          <a:noFill/>
          <a:ln>
            <a:solidFill>
              <a:schemeClr val="tx1"/>
            </a:solidFill>
          </a:ln>
        </p:spPr>
        <p:txBody>
          <a:bodyPr wrap="none" rtlCol="0">
            <a:spAutoFit/>
          </a:bodyPr>
          <a:lstStyle/>
          <a:p>
            <a:r>
              <a:rPr lang="en-US" b="1" u="sng" dirty="0" smtClean="0"/>
              <a:t>Input Grammar</a:t>
            </a:r>
          </a:p>
          <a:p>
            <a:r>
              <a:rPr lang="en-US" sz="2000" dirty="0" smtClean="0"/>
              <a:t>G</a:t>
            </a:r>
            <a:r>
              <a:rPr lang="en-US" sz="2000" dirty="0"/>
              <a:t>=(V, T, P, S)</a:t>
            </a:r>
          </a:p>
          <a:p>
            <a:r>
              <a:rPr lang="en-US" sz="2000" dirty="0"/>
              <a:t>V={S, A, B, C, D, E} , T= {a, b, d}, S= S</a:t>
            </a:r>
          </a:p>
          <a:p>
            <a:r>
              <a:rPr lang="en-US" sz="2000" dirty="0" smtClean="0"/>
              <a:t>P</a:t>
            </a:r>
            <a:r>
              <a:rPr lang="en-US" sz="2000" dirty="0"/>
              <a:t>={S </a:t>
            </a:r>
            <a:r>
              <a:rPr lang="en-US" sz="2000" dirty="0" smtClean="0"/>
              <a:t>→ </a:t>
            </a:r>
            <a:r>
              <a:rPr lang="en-US" sz="2000" dirty="0" err="1" smtClean="0"/>
              <a:t>aA</a:t>
            </a:r>
            <a:r>
              <a:rPr lang="en-US" sz="2000" dirty="0" smtClean="0"/>
              <a:t> </a:t>
            </a:r>
            <a:r>
              <a:rPr lang="en-US" sz="2000" dirty="0"/>
              <a:t>| </a:t>
            </a:r>
            <a:r>
              <a:rPr lang="en-US" sz="2000" dirty="0" err="1"/>
              <a:t>bB</a:t>
            </a:r>
            <a:r>
              <a:rPr lang="en-US" sz="2000" dirty="0"/>
              <a:t> , </a:t>
            </a:r>
            <a:endParaRPr lang="en-US" sz="2000" dirty="0" smtClean="0"/>
          </a:p>
          <a:p>
            <a:r>
              <a:rPr lang="en-US" sz="2000" dirty="0"/>
              <a:t> </a:t>
            </a:r>
            <a:r>
              <a:rPr lang="en-US" sz="2000" dirty="0" smtClean="0"/>
              <a:t>     A </a:t>
            </a:r>
            <a:r>
              <a:rPr lang="en-US" sz="2000" dirty="0"/>
              <a:t>→ </a:t>
            </a:r>
            <a:r>
              <a:rPr lang="en-US" sz="2000" dirty="0" err="1"/>
              <a:t>aA</a:t>
            </a:r>
            <a:r>
              <a:rPr lang="en-US" sz="2000" dirty="0"/>
              <a:t> | a  ,</a:t>
            </a:r>
          </a:p>
          <a:p>
            <a:r>
              <a:rPr lang="en-US" sz="2000" dirty="0"/>
              <a:t>      B </a:t>
            </a:r>
            <a:r>
              <a:rPr lang="en-US" sz="2000" dirty="0" smtClean="0"/>
              <a:t>→ </a:t>
            </a:r>
            <a:r>
              <a:rPr lang="en-US" sz="2000" dirty="0" err="1" smtClean="0"/>
              <a:t>bB</a:t>
            </a:r>
            <a:r>
              <a:rPr lang="en-US" sz="2000" dirty="0" smtClean="0"/>
              <a:t> </a:t>
            </a:r>
            <a:r>
              <a:rPr lang="en-US" sz="2000" dirty="0"/>
              <a:t>, </a:t>
            </a:r>
            <a:endParaRPr lang="en-US" sz="2000" dirty="0" smtClean="0"/>
          </a:p>
          <a:p>
            <a:r>
              <a:rPr lang="en-US" sz="2000" dirty="0"/>
              <a:t> </a:t>
            </a:r>
            <a:r>
              <a:rPr lang="en-US" sz="2000" dirty="0" smtClean="0"/>
              <a:t>     D → </a:t>
            </a:r>
            <a:r>
              <a:rPr lang="en-US" sz="2000" dirty="0" err="1" smtClean="0"/>
              <a:t>ab</a:t>
            </a:r>
            <a:r>
              <a:rPr lang="en-US" sz="2000" dirty="0" smtClean="0"/>
              <a:t> </a:t>
            </a:r>
            <a:r>
              <a:rPr lang="en-US" sz="2000" dirty="0"/>
              <a:t>| </a:t>
            </a:r>
            <a:r>
              <a:rPr lang="en-US" sz="2000" dirty="0" err="1"/>
              <a:t>Ea</a:t>
            </a:r>
            <a:r>
              <a:rPr lang="en-US" sz="2000" dirty="0"/>
              <a:t>  , </a:t>
            </a:r>
            <a:endParaRPr lang="en-US" sz="2000" dirty="0" smtClean="0"/>
          </a:p>
          <a:p>
            <a:r>
              <a:rPr lang="en-US" sz="2000" dirty="0"/>
              <a:t> </a:t>
            </a:r>
            <a:r>
              <a:rPr lang="en-US" sz="2000" dirty="0" smtClean="0"/>
              <a:t>     E → </a:t>
            </a:r>
            <a:r>
              <a:rPr lang="en-US" sz="2000" dirty="0" err="1" smtClean="0"/>
              <a:t>aC</a:t>
            </a:r>
            <a:r>
              <a:rPr lang="en-US" sz="2000" dirty="0" smtClean="0"/>
              <a:t> </a:t>
            </a:r>
            <a:r>
              <a:rPr lang="en-US" sz="2000" dirty="0"/>
              <a:t>| d</a:t>
            </a:r>
            <a:r>
              <a:rPr lang="en-US" sz="2000" dirty="0" smtClean="0"/>
              <a:t>}</a:t>
            </a:r>
            <a:endParaRPr lang="en-US" sz="2000" dirty="0"/>
          </a:p>
        </p:txBody>
      </p:sp>
      <p:graphicFrame>
        <p:nvGraphicFramePr>
          <p:cNvPr id="9" name="Table 8"/>
          <p:cNvGraphicFramePr>
            <a:graphicFrameLocks noGrp="1"/>
          </p:cNvGraphicFramePr>
          <p:nvPr>
            <p:extLst>
              <p:ext uri="{D42A27DB-BD31-4B8C-83A1-F6EECF244321}">
                <p14:modId xmlns:p14="http://schemas.microsoft.com/office/powerpoint/2010/main" val="3345197853"/>
              </p:ext>
            </p:extLst>
          </p:nvPr>
        </p:nvGraphicFramePr>
        <p:xfrm>
          <a:off x="6074179" y="2743200"/>
          <a:ext cx="6400800" cy="3398520"/>
        </p:xfrm>
        <a:graphic>
          <a:graphicData uri="http://schemas.openxmlformats.org/drawingml/2006/table">
            <a:tbl>
              <a:tblPr firstRow="1" bandRow="1">
                <a:tableStyleId>{5C22544A-7EE6-4342-B048-85BDC9FD1C3A}</a:tableStyleId>
              </a:tblPr>
              <a:tblGrid>
                <a:gridCol w="1774421"/>
                <a:gridCol w="1828800"/>
                <a:gridCol w="2797579"/>
              </a:tblGrid>
              <a:tr h="381000">
                <a:tc>
                  <a:txBody>
                    <a:bodyPr/>
                    <a:lstStyle/>
                    <a:p>
                      <a:r>
                        <a:rPr lang="en-US" b="1" dirty="0" err="1" smtClean="0">
                          <a:solidFill>
                            <a:schemeClr val="tx1"/>
                          </a:solidFill>
                        </a:rPr>
                        <a:t>ov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err="1" smtClean="0">
                          <a:solidFill>
                            <a:schemeClr val="tx1"/>
                          </a:solidFill>
                        </a:rPr>
                        <a:t>nv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Productions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4191000" y="70009"/>
            <a:ext cx="2705356" cy="646331"/>
          </a:xfrm>
          <a:prstGeom prst="rect">
            <a:avLst/>
          </a:prstGeom>
          <a:noFill/>
        </p:spPr>
        <p:txBody>
          <a:bodyPr wrap="none" rtlCol="0">
            <a:spAutoFit/>
          </a:bodyPr>
          <a:lstStyle/>
          <a:p>
            <a:r>
              <a:rPr lang="en-US" dirty="0" smtClean="0">
                <a:solidFill>
                  <a:srgbClr val="0000FF"/>
                </a:solidFill>
              </a:rPr>
              <a:t>Algorithm to identify</a:t>
            </a:r>
          </a:p>
          <a:p>
            <a:r>
              <a:rPr lang="en-US" dirty="0" smtClean="0">
                <a:solidFill>
                  <a:srgbClr val="0000FF"/>
                </a:solidFill>
              </a:rPr>
              <a:t>“Generating” </a:t>
            </a:r>
            <a:r>
              <a:rPr lang="en-US" dirty="0">
                <a:solidFill>
                  <a:srgbClr val="0000FF"/>
                </a:solidFill>
              </a:rPr>
              <a:t>symbols</a:t>
            </a:r>
          </a:p>
        </p:txBody>
      </p:sp>
      <p:sp>
        <p:nvSpPr>
          <p:cNvPr id="11" name="TextBox 10"/>
          <p:cNvSpPr txBox="1"/>
          <p:nvPr/>
        </p:nvSpPr>
        <p:spPr>
          <a:xfrm>
            <a:off x="76200" y="1066800"/>
            <a:ext cx="4903522" cy="646331"/>
          </a:xfrm>
          <a:prstGeom prst="rect">
            <a:avLst/>
          </a:prstGeom>
          <a:noFill/>
        </p:spPr>
        <p:txBody>
          <a:bodyPr wrap="none" rtlCol="0">
            <a:spAutoFit/>
          </a:bodyPr>
          <a:lstStyle/>
          <a:p>
            <a:r>
              <a:rPr lang="en-US" dirty="0"/>
              <a:t>Step1: Identifying </a:t>
            </a:r>
            <a:r>
              <a:rPr lang="en-US" dirty="0" smtClean="0"/>
              <a:t>“Generating” </a:t>
            </a:r>
            <a:r>
              <a:rPr lang="en-US" dirty="0"/>
              <a:t>symbols</a:t>
            </a:r>
          </a:p>
          <a:p>
            <a:endParaRPr lang="en-US" dirty="0"/>
          </a:p>
        </p:txBody>
      </p:sp>
      <p:sp>
        <p:nvSpPr>
          <p:cNvPr id="12" name="TextBox 11"/>
          <p:cNvSpPr txBox="1"/>
          <p:nvPr/>
        </p:nvSpPr>
        <p:spPr>
          <a:xfrm>
            <a:off x="152400" y="4102656"/>
            <a:ext cx="5257800" cy="2523768"/>
          </a:xfrm>
          <a:prstGeom prst="rect">
            <a:avLst/>
          </a:prstGeom>
          <a:noFill/>
          <a:ln>
            <a:solidFill>
              <a:schemeClr val="tx1"/>
            </a:solidFill>
          </a:ln>
        </p:spPr>
        <p:txBody>
          <a:bodyPr wrap="square" rtlCol="0">
            <a:spAutoFit/>
          </a:bodyPr>
          <a:lstStyle/>
          <a:p>
            <a:r>
              <a:rPr lang="en-US" b="1" u="sng" dirty="0" smtClean="0"/>
              <a:t>Output Grammar</a:t>
            </a:r>
          </a:p>
          <a:p>
            <a:r>
              <a:rPr lang="en-US" sz="2000" dirty="0" smtClean="0"/>
              <a:t>G</a:t>
            </a:r>
            <a:r>
              <a:rPr lang="en-US" sz="2000" baseline="-25000" dirty="0" smtClean="0"/>
              <a:t>1</a:t>
            </a:r>
            <a:r>
              <a:rPr lang="en-US" sz="2000" dirty="0" smtClean="0"/>
              <a:t>=(V</a:t>
            </a:r>
            <a:r>
              <a:rPr lang="en-US" sz="2000" baseline="-25000" dirty="0" smtClean="0"/>
              <a:t>1</a:t>
            </a:r>
            <a:r>
              <a:rPr lang="en-US" sz="2000" dirty="0" smtClean="0"/>
              <a:t>, T</a:t>
            </a:r>
            <a:r>
              <a:rPr lang="en-US" sz="2000" baseline="-25000" dirty="0" smtClean="0"/>
              <a:t>1</a:t>
            </a:r>
            <a:r>
              <a:rPr lang="en-US" sz="2000" dirty="0" smtClean="0"/>
              <a:t>, P</a:t>
            </a:r>
            <a:r>
              <a:rPr lang="en-US" sz="2000" baseline="-25000" dirty="0" smtClean="0"/>
              <a:t>1</a:t>
            </a:r>
            <a:r>
              <a:rPr lang="en-US" sz="2000" dirty="0" smtClean="0"/>
              <a:t>, </a:t>
            </a:r>
            <a:r>
              <a:rPr lang="en-US" sz="2000" dirty="0"/>
              <a:t>S)</a:t>
            </a:r>
          </a:p>
          <a:p>
            <a:endParaRPr lang="en-US" sz="2000" dirty="0" smtClean="0"/>
          </a:p>
          <a:p>
            <a:endParaRPr lang="en-US" sz="2000" dirty="0"/>
          </a:p>
          <a:p>
            <a:endParaRPr lang="en-US" sz="2000" dirty="0" smtClean="0"/>
          </a:p>
          <a:p>
            <a:endParaRPr lang="en-US" sz="2000" dirty="0"/>
          </a:p>
          <a:p>
            <a:endParaRPr lang="en-US" sz="2000" dirty="0"/>
          </a:p>
          <a:p>
            <a:endParaRPr lang="en-US" sz="2000" dirty="0"/>
          </a:p>
        </p:txBody>
      </p:sp>
    </p:spTree>
    <p:extLst>
      <p:ext uri="{BB962C8B-B14F-4D97-AF65-F5344CB8AC3E}">
        <p14:creationId xmlns:p14="http://schemas.microsoft.com/office/powerpoint/2010/main" val="401511998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a:t>
            </a:r>
            <a:endParaRPr lang="en-US" dirty="0">
              <a:solidFill>
                <a:srgbClr val="FF0000"/>
              </a:solidFill>
            </a:endParaRPr>
          </a:p>
        </p:txBody>
      </p:sp>
      <p:sp>
        <p:nvSpPr>
          <p:cNvPr id="7" name="TextBox 6"/>
          <p:cNvSpPr txBox="1"/>
          <p:nvPr/>
        </p:nvSpPr>
        <p:spPr>
          <a:xfrm>
            <a:off x="7091268" y="70009"/>
            <a:ext cx="5557932" cy="2246769"/>
          </a:xfrm>
          <a:prstGeom prst="rect">
            <a:avLst/>
          </a:prstGeom>
          <a:noFill/>
          <a:ln>
            <a:solidFill>
              <a:schemeClr val="tx1"/>
            </a:solidFill>
          </a:ln>
        </p:spPr>
        <p:txBody>
          <a:bodyPr wrap="none" rtlCol="0">
            <a:spAutoFit/>
          </a:bodyPr>
          <a:lstStyle/>
          <a:p>
            <a:r>
              <a:rPr lang="en-US" sz="2000" dirty="0"/>
              <a:t>V’ = {S}</a:t>
            </a:r>
          </a:p>
          <a:p>
            <a:r>
              <a:rPr lang="en-US" sz="2000" dirty="0"/>
              <a:t>For each A in V’</a:t>
            </a:r>
          </a:p>
          <a:p>
            <a:r>
              <a:rPr lang="en-US" sz="2000" dirty="0"/>
              <a:t>	If A → </a:t>
            </a:r>
            <a:r>
              <a:rPr lang="el-GR" sz="2000" dirty="0"/>
              <a:t>β </a:t>
            </a:r>
            <a:r>
              <a:rPr lang="en-US" sz="2000" dirty="0"/>
              <a:t> then </a:t>
            </a:r>
          </a:p>
          <a:p>
            <a:r>
              <a:rPr lang="en-US" sz="2000" dirty="0"/>
              <a:t>		Add the variables in </a:t>
            </a:r>
            <a:r>
              <a:rPr lang="el-GR" sz="2000" dirty="0"/>
              <a:t>β</a:t>
            </a:r>
            <a:r>
              <a:rPr lang="en-US" sz="2000" dirty="0"/>
              <a:t> to V’</a:t>
            </a:r>
          </a:p>
          <a:p>
            <a:r>
              <a:rPr lang="en-US" sz="2000" dirty="0"/>
              <a:t>		Add the terminals in </a:t>
            </a:r>
            <a:r>
              <a:rPr lang="el-GR" sz="2000" dirty="0"/>
              <a:t>β</a:t>
            </a:r>
            <a:r>
              <a:rPr lang="en-US" sz="2000" dirty="0"/>
              <a:t> to T’</a:t>
            </a:r>
          </a:p>
          <a:p>
            <a:r>
              <a:rPr lang="en-US" sz="2000" dirty="0"/>
              <a:t>	</a:t>
            </a:r>
            <a:r>
              <a:rPr lang="en-US" sz="2000" dirty="0" err="1"/>
              <a:t>endif</a:t>
            </a:r>
            <a:endParaRPr lang="en-US" sz="2000" dirty="0"/>
          </a:p>
          <a:p>
            <a:r>
              <a:rPr lang="en-US" sz="2000" dirty="0" err="1" smtClean="0"/>
              <a:t>Endfor</a:t>
            </a:r>
            <a:r>
              <a:rPr lang="en-US" sz="2000" dirty="0" smtClean="0"/>
              <a:t> </a:t>
            </a:r>
            <a:endParaRPr lang="en-US" sz="2000" dirty="0"/>
          </a:p>
        </p:txBody>
      </p:sp>
      <p:sp>
        <p:nvSpPr>
          <p:cNvPr id="8" name="TextBox 7"/>
          <p:cNvSpPr txBox="1"/>
          <p:nvPr/>
        </p:nvSpPr>
        <p:spPr>
          <a:xfrm>
            <a:off x="457200" y="1447800"/>
            <a:ext cx="2735044" cy="2431435"/>
          </a:xfrm>
          <a:prstGeom prst="rect">
            <a:avLst/>
          </a:prstGeom>
          <a:noFill/>
          <a:ln>
            <a:solidFill>
              <a:schemeClr val="tx1"/>
            </a:solidFill>
          </a:ln>
        </p:spPr>
        <p:txBody>
          <a:bodyPr wrap="none" rtlCol="0">
            <a:spAutoFit/>
          </a:bodyPr>
          <a:lstStyle/>
          <a:p>
            <a:r>
              <a:rPr lang="en-US" b="1" u="sng" dirty="0" smtClean="0"/>
              <a:t>Input Grammar</a:t>
            </a:r>
          </a:p>
          <a:p>
            <a:r>
              <a:rPr lang="en-US" dirty="0" smtClean="0"/>
              <a:t>G</a:t>
            </a:r>
            <a:r>
              <a:rPr lang="en-US" baseline="-25000" dirty="0" smtClean="0"/>
              <a:t>1</a:t>
            </a:r>
            <a:r>
              <a:rPr lang="en-US" dirty="0" smtClean="0"/>
              <a:t> = (V</a:t>
            </a:r>
            <a:r>
              <a:rPr lang="en-US" baseline="-25000" dirty="0" smtClean="0"/>
              <a:t>1</a:t>
            </a:r>
            <a:r>
              <a:rPr lang="en-US" dirty="0" smtClean="0"/>
              <a:t>, T</a:t>
            </a:r>
            <a:r>
              <a:rPr lang="en-US" baseline="-25000" dirty="0" smtClean="0"/>
              <a:t>1</a:t>
            </a:r>
            <a:r>
              <a:rPr lang="en-US" dirty="0" smtClean="0"/>
              <a:t>, P</a:t>
            </a:r>
            <a:r>
              <a:rPr lang="en-US" baseline="-25000" dirty="0" smtClean="0"/>
              <a:t>1</a:t>
            </a:r>
            <a:r>
              <a:rPr lang="en-US" dirty="0" smtClean="0"/>
              <a:t>, S)</a:t>
            </a:r>
          </a:p>
          <a:p>
            <a:r>
              <a:rPr lang="en-US" dirty="0" smtClean="0"/>
              <a:t>V1 = {S, A, D, E}</a:t>
            </a:r>
          </a:p>
          <a:p>
            <a:r>
              <a:rPr lang="en-US" dirty="0" smtClean="0"/>
              <a:t>T1 ={a, b, d}</a:t>
            </a:r>
          </a:p>
          <a:p>
            <a:r>
              <a:rPr lang="en-US" dirty="0" smtClean="0"/>
              <a:t>P1= {</a:t>
            </a:r>
            <a:r>
              <a:rPr lang="en-US" sz="2000" dirty="0"/>
              <a:t>S →</a:t>
            </a:r>
            <a:r>
              <a:rPr lang="en-US" sz="2000" dirty="0" err="1"/>
              <a:t>aA</a:t>
            </a:r>
            <a:r>
              <a:rPr lang="en-US" sz="2000" dirty="0"/>
              <a:t> </a:t>
            </a:r>
            <a:r>
              <a:rPr lang="en-US" sz="2000" dirty="0" smtClean="0"/>
              <a:t>, </a:t>
            </a:r>
            <a:endParaRPr lang="en-US" sz="2000" dirty="0"/>
          </a:p>
          <a:p>
            <a:r>
              <a:rPr lang="en-US" sz="2000" dirty="0"/>
              <a:t>      </a:t>
            </a:r>
            <a:r>
              <a:rPr lang="en-US" sz="2000" dirty="0" smtClean="0"/>
              <a:t>  A </a:t>
            </a:r>
            <a:r>
              <a:rPr lang="en-US" sz="2000" dirty="0"/>
              <a:t>→ </a:t>
            </a:r>
            <a:r>
              <a:rPr lang="en-US" sz="2000" dirty="0" err="1"/>
              <a:t>aA</a:t>
            </a:r>
            <a:r>
              <a:rPr lang="en-US" sz="2000" dirty="0"/>
              <a:t> | a  ,</a:t>
            </a:r>
          </a:p>
          <a:p>
            <a:r>
              <a:rPr lang="en-US" sz="2000" dirty="0"/>
              <a:t> </a:t>
            </a:r>
            <a:r>
              <a:rPr lang="en-US" sz="2000" dirty="0" smtClean="0"/>
              <a:t>       D </a:t>
            </a:r>
            <a:r>
              <a:rPr lang="en-US" sz="2000" dirty="0"/>
              <a:t>→</a:t>
            </a:r>
            <a:r>
              <a:rPr lang="en-US" sz="2000" dirty="0" err="1"/>
              <a:t>ab</a:t>
            </a:r>
            <a:r>
              <a:rPr lang="en-US" sz="2000" dirty="0"/>
              <a:t> | </a:t>
            </a:r>
            <a:r>
              <a:rPr lang="en-US" sz="2000" dirty="0" err="1"/>
              <a:t>Ea</a:t>
            </a:r>
            <a:r>
              <a:rPr lang="en-US" sz="2000" dirty="0"/>
              <a:t>  , </a:t>
            </a:r>
          </a:p>
          <a:p>
            <a:r>
              <a:rPr lang="en-US" sz="2000" dirty="0"/>
              <a:t>      </a:t>
            </a:r>
            <a:r>
              <a:rPr lang="en-US" sz="2000" dirty="0" smtClean="0"/>
              <a:t>  E →d</a:t>
            </a:r>
          </a:p>
        </p:txBody>
      </p:sp>
      <p:graphicFrame>
        <p:nvGraphicFramePr>
          <p:cNvPr id="9" name="Table 8"/>
          <p:cNvGraphicFramePr>
            <a:graphicFrameLocks noGrp="1"/>
          </p:cNvGraphicFramePr>
          <p:nvPr>
            <p:extLst>
              <p:ext uri="{D42A27DB-BD31-4B8C-83A1-F6EECF244321}">
                <p14:modId xmlns:p14="http://schemas.microsoft.com/office/powerpoint/2010/main" val="3265393414"/>
              </p:ext>
            </p:extLst>
          </p:nvPr>
        </p:nvGraphicFramePr>
        <p:xfrm>
          <a:off x="6074179" y="2743200"/>
          <a:ext cx="6400800" cy="3398520"/>
        </p:xfrm>
        <a:graphic>
          <a:graphicData uri="http://schemas.openxmlformats.org/drawingml/2006/table">
            <a:tbl>
              <a:tblPr firstRow="1" bandRow="1">
                <a:tableStyleId>{5C22544A-7EE6-4342-B048-85BDC9FD1C3A}</a:tableStyleId>
              </a:tblPr>
              <a:tblGrid>
                <a:gridCol w="2612621"/>
                <a:gridCol w="1905000"/>
                <a:gridCol w="1883179"/>
              </a:tblGrid>
              <a:tr h="381000">
                <a:tc>
                  <a:txBody>
                    <a:bodyPr/>
                    <a:lstStyle/>
                    <a:p>
                      <a:r>
                        <a:rPr lang="en-US" b="1" dirty="0" smtClean="0">
                          <a:solidFill>
                            <a:schemeClr val="tx1"/>
                          </a:solidFill>
                        </a:rPr>
                        <a:t>P’</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US" b="1" dirty="0" smtClean="0">
                          <a:solidFill>
                            <a:schemeClr val="tx1"/>
                          </a:solidFill>
                        </a:rPr>
                        <a:t>     ----------</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S</a:t>
                      </a: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4343400" y="30480"/>
            <a:ext cx="2607573" cy="646331"/>
          </a:xfrm>
          <a:prstGeom prst="rect">
            <a:avLst/>
          </a:prstGeom>
          <a:noFill/>
        </p:spPr>
        <p:txBody>
          <a:bodyPr wrap="none" rtlCol="0">
            <a:spAutoFit/>
          </a:bodyPr>
          <a:lstStyle/>
          <a:p>
            <a:r>
              <a:rPr lang="en-US" dirty="0" smtClean="0">
                <a:solidFill>
                  <a:srgbClr val="0000FF"/>
                </a:solidFill>
              </a:rPr>
              <a:t>Algorithm to identify</a:t>
            </a:r>
          </a:p>
          <a:p>
            <a:r>
              <a:rPr lang="en-US" dirty="0" smtClean="0">
                <a:solidFill>
                  <a:srgbClr val="0000FF"/>
                </a:solidFill>
              </a:rPr>
              <a:t>“Reachable</a:t>
            </a:r>
            <a:r>
              <a:rPr lang="en-US" dirty="0">
                <a:solidFill>
                  <a:srgbClr val="0000FF"/>
                </a:solidFill>
              </a:rPr>
              <a:t>” symbols</a:t>
            </a:r>
          </a:p>
        </p:txBody>
      </p:sp>
      <p:sp>
        <p:nvSpPr>
          <p:cNvPr id="11" name="TextBox 10"/>
          <p:cNvSpPr txBox="1"/>
          <p:nvPr/>
        </p:nvSpPr>
        <p:spPr>
          <a:xfrm>
            <a:off x="76200" y="1066800"/>
            <a:ext cx="4805739" cy="646331"/>
          </a:xfrm>
          <a:prstGeom prst="rect">
            <a:avLst/>
          </a:prstGeom>
          <a:noFill/>
        </p:spPr>
        <p:txBody>
          <a:bodyPr wrap="none" rtlCol="0">
            <a:spAutoFit/>
          </a:bodyPr>
          <a:lstStyle/>
          <a:p>
            <a:r>
              <a:rPr lang="en-US" dirty="0" smtClean="0"/>
              <a:t>Step2: </a:t>
            </a:r>
            <a:r>
              <a:rPr lang="en-US" dirty="0"/>
              <a:t>Identifying </a:t>
            </a:r>
            <a:r>
              <a:rPr lang="en-US" dirty="0" smtClean="0"/>
              <a:t>“Reachable” </a:t>
            </a:r>
            <a:r>
              <a:rPr lang="en-US" dirty="0"/>
              <a:t>symbols</a:t>
            </a:r>
          </a:p>
          <a:p>
            <a:endParaRPr lang="en-US" dirty="0"/>
          </a:p>
        </p:txBody>
      </p:sp>
      <p:sp>
        <p:nvSpPr>
          <p:cNvPr id="12" name="TextBox 11"/>
          <p:cNvSpPr txBox="1"/>
          <p:nvPr/>
        </p:nvSpPr>
        <p:spPr>
          <a:xfrm>
            <a:off x="152400" y="4102656"/>
            <a:ext cx="4446352" cy="2492990"/>
          </a:xfrm>
          <a:prstGeom prst="rect">
            <a:avLst/>
          </a:prstGeom>
          <a:noFill/>
          <a:ln>
            <a:solidFill>
              <a:schemeClr val="tx1"/>
            </a:solidFill>
          </a:ln>
        </p:spPr>
        <p:txBody>
          <a:bodyPr wrap="square" rtlCol="0">
            <a:spAutoFit/>
          </a:bodyPr>
          <a:lstStyle/>
          <a:p>
            <a:r>
              <a:rPr lang="en-US" b="1" u="sng" dirty="0" smtClean="0"/>
              <a:t>Output Grammar</a:t>
            </a:r>
          </a:p>
          <a:p>
            <a:r>
              <a:rPr lang="en-US" dirty="0" smtClean="0"/>
              <a:t>G’ =(V’, T’, P’, S)</a:t>
            </a:r>
          </a:p>
          <a:p>
            <a:endParaRPr lang="en-US" sz="2000" dirty="0" smtClean="0"/>
          </a:p>
          <a:p>
            <a:endParaRPr lang="en-US" sz="2000" dirty="0" smtClean="0"/>
          </a:p>
          <a:p>
            <a:endParaRPr lang="en-US" sz="2000" dirty="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1428736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sz="2800" dirty="0"/>
              <a:t>Here is a formal CFG for </a:t>
            </a:r>
            <a:r>
              <a:rPr lang="en-US" sz="2800" dirty="0" smtClean="0"/>
              <a:t>{0</a:t>
            </a:r>
            <a:r>
              <a:rPr lang="en-US" sz="2800" baseline="30000" dirty="0" smtClean="0"/>
              <a:t>n</a:t>
            </a:r>
            <a:r>
              <a:rPr lang="en-US" sz="2800" dirty="0" smtClean="0"/>
              <a:t>1</a:t>
            </a:r>
            <a:r>
              <a:rPr lang="en-US" sz="2800" baseline="30000" dirty="0" smtClean="0"/>
              <a:t>n</a:t>
            </a:r>
            <a:r>
              <a:rPr lang="en-US" sz="2800" dirty="0" smtClean="0"/>
              <a:t> </a:t>
            </a:r>
            <a:r>
              <a:rPr lang="en-US" sz="2800" dirty="0"/>
              <a:t>| n </a:t>
            </a:r>
            <a:r>
              <a:rPr lang="en-US" sz="2800" dirty="0" smtClean="0"/>
              <a:t>&gt;= </a:t>
            </a:r>
            <a:r>
              <a:rPr lang="en-US" sz="2800" dirty="0"/>
              <a:t>1}. </a:t>
            </a:r>
            <a:endParaRPr lang="en-US" sz="2800" dirty="0" smtClean="0"/>
          </a:p>
          <a:p>
            <a:r>
              <a:rPr lang="en-US" sz="2800" dirty="0" smtClean="0"/>
              <a:t>Terminals </a:t>
            </a:r>
            <a:r>
              <a:rPr lang="en-US" sz="2800" dirty="0" smtClean="0">
                <a:solidFill>
                  <a:srgbClr val="0000CC"/>
                </a:solidFill>
              </a:rPr>
              <a:t>T</a:t>
            </a:r>
            <a:r>
              <a:rPr lang="en-US" sz="2800" dirty="0" smtClean="0"/>
              <a:t> = </a:t>
            </a:r>
            <a:r>
              <a:rPr lang="en-US" sz="2800" dirty="0"/>
              <a:t>{0, </a:t>
            </a:r>
            <a:r>
              <a:rPr lang="en-US" sz="2800" dirty="0" smtClean="0"/>
              <a:t>1}</a:t>
            </a:r>
          </a:p>
          <a:p>
            <a:r>
              <a:rPr lang="en-US" sz="2800" dirty="0" smtClean="0"/>
              <a:t>Variables </a:t>
            </a:r>
            <a:r>
              <a:rPr lang="en-US" sz="2800" dirty="0" smtClean="0">
                <a:solidFill>
                  <a:srgbClr val="0000CC"/>
                </a:solidFill>
              </a:rPr>
              <a:t>V</a:t>
            </a:r>
            <a:r>
              <a:rPr lang="en-US" sz="2800" dirty="0" smtClean="0"/>
              <a:t> = </a:t>
            </a:r>
            <a:r>
              <a:rPr lang="en-US" sz="2800" dirty="0"/>
              <a:t>{S</a:t>
            </a:r>
            <a:r>
              <a:rPr lang="en-US" sz="2800" dirty="0" smtClean="0"/>
              <a:t>} </a:t>
            </a:r>
          </a:p>
          <a:p>
            <a:r>
              <a:rPr lang="en-US" sz="2800" dirty="0" smtClean="0"/>
              <a:t>Start </a:t>
            </a:r>
            <a:r>
              <a:rPr lang="en-US" sz="2800" dirty="0"/>
              <a:t>symbol </a:t>
            </a:r>
            <a:r>
              <a:rPr lang="en-US" sz="2800" dirty="0">
                <a:solidFill>
                  <a:srgbClr val="0000CC"/>
                </a:solidFill>
              </a:rPr>
              <a:t>S</a:t>
            </a:r>
            <a:r>
              <a:rPr lang="en-US" sz="2800" dirty="0"/>
              <a:t> </a:t>
            </a:r>
            <a:r>
              <a:rPr lang="en-US" sz="2800" dirty="0" smtClean="0"/>
              <a:t>= S </a:t>
            </a:r>
          </a:p>
          <a:p>
            <a:r>
              <a:rPr lang="en-US" sz="2800" dirty="0" smtClean="0"/>
              <a:t>Productions </a:t>
            </a:r>
            <a:r>
              <a:rPr lang="en-US" sz="2800" dirty="0" smtClean="0">
                <a:solidFill>
                  <a:srgbClr val="0000CC"/>
                </a:solidFill>
              </a:rPr>
              <a:t>P</a:t>
            </a:r>
            <a:r>
              <a:rPr lang="en-US" sz="2800" dirty="0" smtClean="0"/>
              <a:t> = </a:t>
            </a:r>
          </a:p>
          <a:p>
            <a:pPr lvl="1"/>
            <a:r>
              <a:rPr lang="en-US" sz="2400" dirty="0" smtClean="0"/>
              <a:t>S </a:t>
            </a:r>
            <a:r>
              <a:rPr lang="en-US" sz="2400" dirty="0"/>
              <a:t>-&gt; </a:t>
            </a:r>
            <a:r>
              <a:rPr lang="en-US" sz="2400" dirty="0" smtClean="0"/>
              <a:t>01 </a:t>
            </a:r>
          </a:p>
          <a:p>
            <a:pPr lvl="1"/>
            <a:r>
              <a:rPr lang="en-US" sz="2400" dirty="0" smtClean="0"/>
              <a:t>S </a:t>
            </a:r>
            <a:r>
              <a:rPr lang="en-US" sz="2400" dirty="0"/>
              <a:t>-&gt; 0S1</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dirty="0" smtClean="0">
                <a:solidFill>
                  <a:srgbClr val="000000"/>
                </a:solidFill>
              </a:rPr>
              <a:t>CSE, BMSCE</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11</a:t>
            </a:fld>
            <a:endParaRPr lang="en-US"/>
          </a:p>
        </p:txBody>
      </p:sp>
      <p:sp>
        <p:nvSpPr>
          <p:cNvPr id="7" name="TextBox 6"/>
          <p:cNvSpPr txBox="1"/>
          <p:nvPr/>
        </p:nvSpPr>
        <p:spPr>
          <a:xfrm>
            <a:off x="6294121" y="3556503"/>
            <a:ext cx="4511171" cy="1200329"/>
          </a:xfrm>
          <a:prstGeom prst="rect">
            <a:avLst/>
          </a:prstGeom>
          <a:noFill/>
          <a:ln w="3175">
            <a:solidFill>
              <a:schemeClr val="tx1"/>
            </a:solidFill>
          </a:ln>
        </p:spPr>
        <p:txBody>
          <a:bodyPr wrap="none" rtlCol="0">
            <a:spAutoFit/>
          </a:bodyPr>
          <a:lstStyle/>
          <a:p>
            <a:r>
              <a:rPr lang="en-US" b="1" u="sng" dirty="0" smtClean="0">
                <a:solidFill>
                  <a:srgbClr val="FF0000"/>
                </a:solidFill>
              </a:rPr>
              <a:t>Question:</a:t>
            </a:r>
          </a:p>
          <a:p>
            <a:r>
              <a:rPr lang="en-US" dirty="0" smtClean="0"/>
              <a:t>If the language is L=</a:t>
            </a:r>
            <a:r>
              <a:rPr lang="en-US" dirty="0"/>
              <a:t>{0</a:t>
            </a:r>
            <a:r>
              <a:rPr lang="en-US" baseline="30000" dirty="0"/>
              <a:t>n</a:t>
            </a:r>
            <a:r>
              <a:rPr lang="en-US" dirty="0"/>
              <a:t>1</a:t>
            </a:r>
            <a:r>
              <a:rPr lang="en-US" baseline="30000" dirty="0"/>
              <a:t>n</a:t>
            </a:r>
            <a:r>
              <a:rPr lang="en-US" dirty="0"/>
              <a:t> | n </a:t>
            </a:r>
            <a:r>
              <a:rPr lang="en-US" dirty="0" smtClean="0"/>
              <a:t>&gt;= 0}</a:t>
            </a:r>
          </a:p>
          <a:p>
            <a:r>
              <a:rPr lang="en-US" dirty="0" smtClean="0"/>
              <a:t>Then what is the change we have to </a:t>
            </a:r>
          </a:p>
          <a:p>
            <a:r>
              <a:rPr lang="en-US" dirty="0" smtClean="0"/>
              <a:t>do in Productions ? </a:t>
            </a:r>
            <a:endParaRPr lang="en-US" dirty="0"/>
          </a:p>
        </p:txBody>
      </p:sp>
    </p:spTree>
    <p:extLst>
      <p:ext uri="{BB962C8B-B14F-4D97-AF65-F5344CB8AC3E}">
        <p14:creationId xmlns:p14="http://schemas.microsoft.com/office/powerpoint/2010/main" val="23865164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110</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2532" r="3798"/>
          <a:stretch/>
        </p:blipFill>
        <p:spPr>
          <a:xfrm>
            <a:off x="640080" y="98926"/>
            <a:ext cx="6294120" cy="6073274"/>
          </a:xfrm>
          <a:prstGeom prst="rect">
            <a:avLst/>
          </a:prstGeom>
        </p:spPr>
      </p:pic>
    </p:spTree>
    <p:extLst>
      <p:ext uri="{BB962C8B-B14F-4D97-AF65-F5344CB8AC3E}">
        <p14:creationId xmlns:p14="http://schemas.microsoft.com/office/powerpoint/2010/main" val="19090945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111</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4443" r="7037" b="31112"/>
          <a:stretch/>
        </p:blipFill>
        <p:spPr>
          <a:xfrm>
            <a:off x="753653" y="1065213"/>
            <a:ext cx="7994107" cy="5277839"/>
          </a:xfrm>
          <a:prstGeom prst="rect">
            <a:avLst/>
          </a:prstGeom>
        </p:spPr>
      </p:pic>
    </p:spTree>
    <p:extLst>
      <p:ext uri="{BB962C8B-B14F-4D97-AF65-F5344CB8AC3E}">
        <p14:creationId xmlns:p14="http://schemas.microsoft.com/office/powerpoint/2010/main" val="11311029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sz="3200" dirty="0"/>
              <a:t>Eliminate Useless symbols in the grammar</a:t>
            </a:r>
          </a:p>
          <a:p>
            <a:pPr marL="0" indent="0">
              <a:buNone/>
            </a:pPr>
            <a:r>
              <a:rPr lang="en-US" sz="3200" dirty="0"/>
              <a:t>G=(V, T, P, S)</a:t>
            </a:r>
          </a:p>
          <a:p>
            <a:pPr marL="0" indent="0">
              <a:buNone/>
            </a:pPr>
            <a:r>
              <a:rPr lang="en-US" sz="3200" dirty="0"/>
              <a:t>V={S, A, B, C, </a:t>
            </a:r>
            <a:r>
              <a:rPr lang="en-US" sz="3200" dirty="0" smtClean="0"/>
              <a:t>D} </a:t>
            </a:r>
            <a:r>
              <a:rPr lang="en-US" sz="3200" dirty="0"/>
              <a:t>, T= {a, b, </a:t>
            </a:r>
            <a:r>
              <a:rPr lang="en-US" sz="3200" dirty="0" smtClean="0"/>
              <a:t>c, d</a:t>
            </a:r>
            <a:r>
              <a:rPr lang="en-US" sz="3200" dirty="0"/>
              <a:t>}, S= S</a:t>
            </a:r>
          </a:p>
          <a:p>
            <a:pPr marL="0" indent="0">
              <a:buNone/>
            </a:pPr>
            <a:r>
              <a:rPr lang="en-US" sz="3200" dirty="0"/>
              <a:t>P={S →</a:t>
            </a:r>
            <a:r>
              <a:rPr lang="en-US" sz="3200" dirty="0" err="1" smtClean="0"/>
              <a:t>aA</a:t>
            </a:r>
            <a:r>
              <a:rPr lang="en-US" sz="3200" dirty="0" smtClean="0"/>
              <a:t> | a | Bb | </a:t>
            </a:r>
            <a:r>
              <a:rPr lang="en-US" sz="3200" dirty="0" err="1" smtClean="0"/>
              <a:t>cC</a:t>
            </a:r>
            <a:endParaRPr lang="en-US" sz="3200" dirty="0" smtClean="0"/>
          </a:p>
          <a:p>
            <a:pPr marL="0" indent="0">
              <a:buNone/>
            </a:pPr>
            <a:r>
              <a:rPr lang="en-US" sz="3200" dirty="0"/>
              <a:t> </a:t>
            </a:r>
            <a:r>
              <a:rPr lang="en-US" sz="3200" dirty="0" smtClean="0"/>
              <a:t>     A → </a:t>
            </a:r>
            <a:r>
              <a:rPr lang="en-US" sz="3200" dirty="0" err="1" smtClean="0"/>
              <a:t>aB</a:t>
            </a:r>
            <a:endParaRPr lang="en-US" sz="3200" dirty="0" smtClean="0"/>
          </a:p>
          <a:p>
            <a:pPr marL="0" indent="0">
              <a:buNone/>
            </a:pPr>
            <a:r>
              <a:rPr lang="en-US" sz="3200" dirty="0"/>
              <a:t> </a:t>
            </a:r>
            <a:r>
              <a:rPr lang="en-US" sz="3200" dirty="0" smtClean="0"/>
              <a:t>     B →a | </a:t>
            </a:r>
            <a:r>
              <a:rPr lang="en-US" sz="3200" dirty="0" err="1" smtClean="0"/>
              <a:t>Aa</a:t>
            </a:r>
            <a:endParaRPr lang="en-US" sz="3200" dirty="0" smtClean="0"/>
          </a:p>
          <a:p>
            <a:pPr marL="0" indent="0">
              <a:buNone/>
            </a:pPr>
            <a:r>
              <a:rPr lang="en-US" sz="3200" dirty="0"/>
              <a:t> </a:t>
            </a:r>
            <a:r>
              <a:rPr lang="en-US" sz="3200" dirty="0" smtClean="0"/>
              <a:t>     C →</a:t>
            </a:r>
            <a:r>
              <a:rPr lang="en-US" sz="3200" dirty="0" err="1" smtClean="0"/>
              <a:t>cCD</a:t>
            </a:r>
            <a:endParaRPr lang="en-US" sz="3200" dirty="0" smtClean="0"/>
          </a:p>
          <a:p>
            <a:pPr marL="0" indent="0">
              <a:buNone/>
            </a:pPr>
            <a:r>
              <a:rPr lang="en-US" sz="3200" dirty="0"/>
              <a:t> </a:t>
            </a:r>
            <a:r>
              <a:rPr lang="en-US" sz="3200" dirty="0" smtClean="0"/>
              <a:t>     D → </a:t>
            </a:r>
            <a:r>
              <a:rPr lang="en-US" sz="3200" dirty="0" err="1" smtClean="0"/>
              <a:t>ddd</a:t>
            </a:r>
            <a:r>
              <a:rPr lang="en-US" sz="3200" dirty="0" smtClean="0"/>
              <a:t>}</a:t>
            </a:r>
            <a:endParaRPr lang="en-US" sz="3200" dirty="0"/>
          </a:p>
          <a:p>
            <a:endParaRPr lang="en-US"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112</a:t>
            </a:fld>
            <a:endParaRPr lang="en-US"/>
          </a:p>
        </p:txBody>
      </p:sp>
    </p:spTree>
    <p:extLst>
      <p:ext uri="{BB962C8B-B14F-4D97-AF65-F5344CB8AC3E}">
        <p14:creationId xmlns:p14="http://schemas.microsoft.com/office/powerpoint/2010/main" val="408476874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a:t>
            </a:r>
            <a:endParaRPr lang="en-US" dirty="0">
              <a:solidFill>
                <a:srgbClr val="FF0000"/>
              </a:solidFill>
            </a:endParaRPr>
          </a:p>
        </p:txBody>
      </p:sp>
      <p:sp>
        <p:nvSpPr>
          <p:cNvPr id="7" name="TextBox 6"/>
          <p:cNvSpPr txBox="1"/>
          <p:nvPr/>
        </p:nvSpPr>
        <p:spPr>
          <a:xfrm>
            <a:off x="6896356" y="60960"/>
            <a:ext cx="5905244" cy="2462213"/>
          </a:xfrm>
          <a:prstGeom prst="rect">
            <a:avLst/>
          </a:prstGeom>
          <a:noFill/>
          <a:ln>
            <a:solidFill>
              <a:schemeClr val="tx1"/>
            </a:solidFill>
          </a:ln>
        </p:spPr>
        <p:txBody>
          <a:bodyPr wrap="square" rtlCol="0">
            <a:spAutoFit/>
          </a:bodyPr>
          <a:lstStyle/>
          <a:p>
            <a:r>
              <a:rPr lang="en-US" sz="2000" dirty="0" err="1"/>
              <a:t>ov</a:t>
            </a:r>
            <a:r>
              <a:rPr lang="en-US" sz="2000" dirty="0"/>
              <a:t> = { }</a:t>
            </a:r>
          </a:p>
          <a:p>
            <a:r>
              <a:rPr lang="en-US" sz="2000" dirty="0" err="1"/>
              <a:t>nv</a:t>
            </a:r>
            <a:r>
              <a:rPr lang="en-US" sz="2000" dirty="0"/>
              <a:t> = </a:t>
            </a:r>
            <a:r>
              <a:rPr lang="en-US" sz="2000" dirty="0" err="1"/>
              <a:t>ov</a:t>
            </a:r>
            <a:r>
              <a:rPr lang="en-US" sz="2000" dirty="0"/>
              <a:t> U {A , A → y and y ∈ (</a:t>
            </a:r>
            <a:r>
              <a:rPr lang="en-US" sz="2000" dirty="0" err="1"/>
              <a:t>ov</a:t>
            </a:r>
            <a:r>
              <a:rPr lang="en-US" sz="2000" dirty="0"/>
              <a:t> U T)*}</a:t>
            </a:r>
          </a:p>
          <a:p>
            <a:r>
              <a:rPr lang="en-US" sz="2000" dirty="0"/>
              <a:t>While (</a:t>
            </a:r>
            <a:r>
              <a:rPr lang="en-US" sz="2000" dirty="0" err="1"/>
              <a:t>ov</a:t>
            </a:r>
            <a:r>
              <a:rPr lang="en-US" sz="2000" dirty="0"/>
              <a:t> != </a:t>
            </a:r>
            <a:r>
              <a:rPr lang="en-US" sz="2000" dirty="0" err="1"/>
              <a:t>nv</a:t>
            </a:r>
            <a:r>
              <a:rPr lang="en-US" sz="2000" dirty="0"/>
              <a:t>) {</a:t>
            </a:r>
          </a:p>
          <a:p>
            <a:r>
              <a:rPr lang="en-US" sz="2000" dirty="0" err="1"/>
              <a:t>ov</a:t>
            </a:r>
            <a:r>
              <a:rPr lang="en-US" sz="2000" dirty="0"/>
              <a:t> =</a:t>
            </a:r>
            <a:r>
              <a:rPr lang="en-US" sz="2000" dirty="0" err="1"/>
              <a:t>nv</a:t>
            </a:r>
            <a:endParaRPr lang="en-US" sz="2000" dirty="0"/>
          </a:p>
          <a:p>
            <a:r>
              <a:rPr lang="en-US" sz="2000" dirty="0" err="1"/>
              <a:t>nv</a:t>
            </a:r>
            <a:r>
              <a:rPr lang="en-US" sz="2000" dirty="0"/>
              <a:t> = </a:t>
            </a:r>
            <a:r>
              <a:rPr lang="en-US" sz="2000" dirty="0" err="1"/>
              <a:t>ov</a:t>
            </a:r>
            <a:r>
              <a:rPr lang="en-US" sz="2000" dirty="0"/>
              <a:t> U {A, A </a:t>
            </a:r>
            <a:r>
              <a:rPr lang="en-US" dirty="0"/>
              <a:t>→ y and y ∈ (</a:t>
            </a:r>
            <a:r>
              <a:rPr lang="en-US" dirty="0" err="1"/>
              <a:t>ov</a:t>
            </a:r>
            <a:r>
              <a:rPr lang="en-US" dirty="0"/>
              <a:t>  U  T)*</a:t>
            </a:r>
          </a:p>
          <a:p>
            <a:r>
              <a:rPr lang="en-US" dirty="0"/>
              <a:t>}</a:t>
            </a:r>
          </a:p>
          <a:p>
            <a:r>
              <a:rPr lang="en-US" dirty="0"/>
              <a:t>V</a:t>
            </a:r>
            <a:r>
              <a:rPr lang="en-US" baseline="-25000" dirty="0"/>
              <a:t>1</a:t>
            </a:r>
            <a:r>
              <a:rPr lang="en-US" dirty="0"/>
              <a:t> = </a:t>
            </a:r>
            <a:r>
              <a:rPr lang="en-US" dirty="0" err="1"/>
              <a:t>ov</a:t>
            </a:r>
            <a:endParaRPr lang="en-US" dirty="0"/>
          </a:p>
          <a:p>
            <a:r>
              <a:rPr lang="en-US" dirty="0"/>
              <a:t>G</a:t>
            </a:r>
            <a:r>
              <a:rPr lang="en-US" baseline="-25000" dirty="0"/>
              <a:t>1</a:t>
            </a:r>
            <a:r>
              <a:rPr lang="en-US" dirty="0"/>
              <a:t>=(V</a:t>
            </a:r>
            <a:r>
              <a:rPr lang="en-US" baseline="-25000" dirty="0"/>
              <a:t>1</a:t>
            </a:r>
            <a:r>
              <a:rPr lang="en-US" dirty="0"/>
              <a:t>, T</a:t>
            </a:r>
            <a:r>
              <a:rPr lang="en-US" baseline="-25000" dirty="0"/>
              <a:t>1</a:t>
            </a:r>
            <a:r>
              <a:rPr lang="en-US" dirty="0"/>
              <a:t>, P</a:t>
            </a:r>
            <a:r>
              <a:rPr lang="en-US" baseline="-25000" dirty="0"/>
              <a:t>1</a:t>
            </a:r>
            <a:r>
              <a:rPr lang="en-US" dirty="0"/>
              <a:t>, S</a:t>
            </a:r>
            <a:r>
              <a:rPr lang="en-US" dirty="0" smtClean="0"/>
              <a:t>)</a:t>
            </a:r>
            <a:endParaRPr lang="en-US" sz="2000" dirty="0"/>
          </a:p>
        </p:txBody>
      </p:sp>
      <p:sp>
        <p:nvSpPr>
          <p:cNvPr id="8" name="TextBox 7"/>
          <p:cNvSpPr txBox="1"/>
          <p:nvPr/>
        </p:nvSpPr>
        <p:spPr>
          <a:xfrm>
            <a:off x="152400" y="1397109"/>
            <a:ext cx="5032275" cy="2862322"/>
          </a:xfrm>
          <a:prstGeom prst="rect">
            <a:avLst/>
          </a:prstGeom>
          <a:noFill/>
          <a:ln>
            <a:solidFill>
              <a:schemeClr val="tx1"/>
            </a:solidFill>
          </a:ln>
        </p:spPr>
        <p:txBody>
          <a:bodyPr wrap="none" rtlCol="0">
            <a:spAutoFit/>
          </a:bodyPr>
          <a:lstStyle/>
          <a:p>
            <a:r>
              <a:rPr lang="en-US" b="1" u="sng" dirty="0" smtClean="0"/>
              <a:t>Input Grammar</a:t>
            </a:r>
          </a:p>
          <a:p>
            <a:r>
              <a:rPr lang="en-US" dirty="0"/>
              <a:t>G=(V, T, P, S)</a:t>
            </a:r>
          </a:p>
          <a:p>
            <a:r>
              <a:rPr lang="en-US" dirty="0"/>
              <a:t>V={S, A, B, C, D} , T= {a, b, c, d}, S= S</a:t>
            </a:r>
          </a:p>
          <a:p>
            <a:r>
              <a:rPr lang="en-US" dirty="0"/>
              <a:t>P</a:t>
            </a:r>
            <a:r>
              <a:rPr lang="en-US" dirty="0" smtClean="0"/>
              <a:t>={</a:t>
            </a:r>
          </a:p>
          <a:p>
            <a:r>
              <a:rPr lang="en-US" dirty="0"/>
              <a:t> </a:t>
            </a:r>
            <a:r>
              <a:rPr lang="en-US" dirty="0" smtClean="0"/>
              <a:t>    S </a:t>
            </a:r>
            <a:r>
              <a:rPr lang="en-US" dirty="0"/>
              <a:t>→</a:t>
            </a:r>
            <a:r>
              <a:rPr lang="en-US" dirty="0" err="1"/>
              <a:t>aA</a:t>
            </a:r>
            <a:r>
              <a:rPr lang="en-US" dirty="0"/>
              <a:t> | a | Bb | </a:t>
            </a:r>
            <a:r>
              <a:rPr lang="en-US" dirty="0" err="1"/>
              <a:t>cC</a:t>
            </a:r>
            <a:endParaRPr lang="en-US" dirty="0"/>
          </a:p>
          <a:p>
            <a:r>
              <a:rPr lang="en-US" dirty="0"/>
              <a:t>      A → </a:t>
            </a:r>
            <a:r>
              <a:rPr lang="en-US" dirty="0" err="1"/>
              <a:t>aB</a:t>
            </a:r>
            <a:endParaRPr lang="en-US" dirty="0"/>
          </a:p>
          <a:p>
            <a:r>
              <a:rPr lang="en-US" dirty="0"/>
              <a:t>      B →a | </a:t>
            </a:r>
            <a:r>
              <a:rPr lang="en-US" dirty="0" err="1"/>
              <a:t>Aa</a:t>
            </a:r>
            <a:endParaRPr lang="en-US" dirty="0"/>
          </a:p>
          <a:p>
            <a:r>
              <a:rPr lang="en-US" dirty="0"/>
              <a:t>      C →</a:t>
            </a:r>
            <a:r>
              <a:rPr lang="en-US" dirty="0" err="1"/>
              <a:t>cCD</a:t>
            </a:r>
            <a:endParaRPr lang="en-US" dirty="0"/>
          </a:p>
          <a:p>
            <a:r>
              <a:rPr lang="en-US" dirty="0"/>
              <a:t>      D → </a:t>
            </a:r>
            <a:r>
              <a:rPr lang="en-US" dirty="0" err="1" smtClean="0"/>
              <a:t>ddd</a:t>
            </a:r>
            <a:r>
              <a:rPr lang="en-US" dirty="0" smtClean="0"/>
              <a:t>  }</a:t>
            </a:r>
            <a:endParaRPr lang="en-US" dirty="0"/>
          </a:p>
          <a:p>
            <a:endParaRPr lang="en-US" b="1" u="sng" dirty="0" smtClean="0"/>
          </a:p>
        </p:txBody>
      </p:sp>
      <p:graphicFrame>
        <p:nvGraphicFramePr>
          <p:cNvPr id="9" name="Table 8"/>
          <p:cNvGraphicFramePr>
            <a:graphicFrameLocks noGrp="1"/>
          </p:cNvGraphicFramePr>
          <p:nvPr>
            <p:extLst>
              <p:ext uri="{D42A27DB-BD31-4B8C-83A1-F6EECF244321}">
                <p14:modId xmlns:p14="http://schemas.microsoft.com/office/powerpoint/2010/main" val="3549383292"/>
              </p:ext>
            </p:extLst>
          </p:nvPr>
        </p:nvGraphicFramePr>
        <p:xfrm>
          <a:off x="6074179" y="2743200"/>
          <a:ext cx="6400800" cy="3398520"/>
        </p:xfrm>
        <a:graphic>
          <a:graphicData uri="http://schemas.openxmlformats.org/drawingml/2006/table">
            <a:tbl>
              <a:tblPr firstRow="1" bandRow="1">
                <a:tableStyleId>{5C22544A-7EE6-4342-B048-85BDC9FD1C3A}</a:tableStyleId>
              </a:tblPr>
              <a:tblGrid>
                <a:gridCol w="1774421"/>
                <a:gridCol w="1828800"/>
                <a:gridCol w="2797579"/>
              </a:tblGrid>
              <a:tr h="381000">
                <a:tc>
                  <a:txBody>
                    <a:bodyPr/>
                    <a:lstStyle/>
                    <a:p>
                      <a:r>
                        <a:rPr lang="en-US" b="1" dirty="0" err="1" smtClean="0">
                          <a:solidFill>
                            <a:schemeClr val="tx1"/>
                          </a:solidFill>
                        </a:rPr>
                        <a:t>ov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err="1" smtClean="0">
                          <a:solidFill>
                            <a:schemeClr val="tx1"/>
                          </a:solidFill>
                        </a:rPr>
                        <a:t>nv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Productions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4191000" y="70009"/>
            <a:ext cx="2705356" cy="646331"/>
          </a:xfrm>
          <a:prstGeom prst="rect">
            <a:avLst/>
          </a:prstGeom>
          <a:noFill/>
        </p:spPr>
        <p:txBody>
          <a:bodyPr wrap="none" rtlCol="0">
            <a:spAutoFit/>
          </a:bodyPr>
          <a:lstStyle/>
          <a:p>
            <a:r>
              <a:rPr lang="en-US" dirty="0" smtClean="0">
                <a:solidFill>
                  <a:srgbClr val="0000FF"/>
                </a:solidFill>
              </a:rPr>
              <a:t>Algorithm to identify</a:t>
            </a:r>
          </a:p>
          <a:p>
            <a:r>
              <a:rPr lang="en-US" dirty="0" smtClean="0">
                <a:solidFill>
                  <a:srgbClr val="0000FF"/>
                </a:solidFill>
              </a:rPr>
              <a:t>“Generating” </a:t>
            </a:r>
            <a:r>
              <a:rPr lang="en-US" dirty="0">
                <a:solidFill>
                  <a:srgbClr val="0000FF"/>
                </a:solidFill>
              </a:rPr>
              <a:t>symbols</a:t>
            </a:r>
          </a:p>
        </p:txBody>
      </p:sp>
      <p:sp>
        <p:nvSpPr>
          <p:cNvPr id="11" name="TextBox 10"/>
          <p:cNvSpPr txBox="1"/>
          <p:nvPr/>
        </p:nvSpPr>
        <p:spPr>
          <a:xfrm>
            <a:off x="76200" y="1066800"/>
            <a:ext cx="4903522" cy="646331"/>
          </a:xfrm>
          <a:prstGeom prst="rect">
            <a:avLst/>
          </a:prstGeom>
          <a:noFill/>
        </p:spPr>
        <p:txBody>
          <a:bodyPr wrap="none" rtlCol="0">
            <a:spAutoFit/>
          </a:bodyPr>
          <a:lstStyle/>
          <a:p>
            <a:r>
              <a:rPr lang="en-US" dirty="0"/>
              <a:t>Step1: Identifying </a:t>
            </a:r>
            <a:r>
              <a:rPr lang="en-US" dirty="0" smtClean="0"/>
              <a:t>“Generating” </a:t>
            </a:r>
            <a:r>
              <a:rPr lang="en-US" dirty="0"/>
              <a:t>symbols</a:t>
            </a:r>
          </a:p>
          <a:p>
            <a:endParaRPr lang="en-US" dirty="0"/>
          </a:p>
        </p:txBody>
      </p:sp>
      <p:sp>
        <p:nvSpPr>
          <p:cNvPr id="12" name="TextBox 11"/>
          <p:cNvSpPr txBox="1"/>
          <p:nvPr/>
        </p:nvSpPr>
        <p:spPr>
          <a:xfrm>
            <a:off x="152400" y="4102656"/>
            <a:ext cx="5257800" cy="2523768"/>
          </a:xfrm>
          <a:prstGeom prst="rect">
            <a:avLst/>
          </a:prstGeom>
          <a:noFill/>
          <a:ln>
            <a:solidFill>
              <a:schemeClr val="tx1"/>
            </a:solidFill>
          </a:ln>
        </p:spPr>
        <p:txBody>
          <a:bodyPr wrap="square" rtlCol="0">
            <a:spAutoFit/>
          </a:bodyPr>
          <a:lstStyle/>
          <a:p>
            <a:r>
              <a:rPr lang="en-US" b="1" u="sng" dirty="0" smtClean="0"/>
              <a:t>Output Grammar</a:t>
            </a:r>
          </a:p>
          <a:p>
            <a:r>
              <a:rPr lang="en-US" sz="2000" dirty="0" smtClean="0"/>
              <a:t>G</a:t>
            </a:r>
            <a:r>
              <a:rPr lang="en-US" sz="2000" baseline="-25000" dirty="0" smtClean="0"/>
              <a:t>1</a:t>
            </a:r>
            <a:r>
              <a:rPr lang="en-US" sz="2000" dirty="0" smtClean="0"/>
              <a:t>=(V</a:t>
            </a:r>
            <a:r>
              <a:rPr lang="en-US" sz="2000" baseline="-25000" dirty="0" smtClean="0"/>
              <a:t>1</a:t>
            </a:r>
            <a:r>
              <a:rPr lang="en-US" sz="2000" dirty="0" smtClean="0"/>
              <a:t>, T</a:t>
            </a:r>
            <a:r>
              <a:rPr lang="en-US" sz="2000" baseline="-25000" dirty="0" smtClean="0"/>
              <a:t>1</a:t>
            </a:r>
            <a:r>
              <a:rPr lang="en-US" sz="2000" dirty="0" smtClean="0"/>
              <a:t>, P</a:t>
            </a:r>
            <a:r>
              <a:rPr lang="en-US" sz="2000" baseline="-25000" dirty="0" smtClean="0"/>
              <a:t>1</a:t>
            </a:r>
            <a:r>
              <a:rPr lang="en-US" sz="2000" dirty="0" smtClean="0"/>
              <a:t>, </a:t>
            </a:r>
            <a:r>
              <a:rPr lang="en-US" sz="2000" dirty="0"/>
              <a:t>S)</a:t>
            </a:r>
          </a:p>
          <a:p>
            <a:endParaRPr lang="en-US" sz="2000" dirty="0" smtClean="0"/>
          </a:p>
          <a:p>
            <a:endParaRPr lang="en-US" sz="2000" dirty="0"/>
          </a:p>
          <a:p>
            <a:endParaRPr lang="en-US" sz="2000" dirty="0" smtClean="0"/>
          </a:p>
          <a:p>
            <a:endParaRPr lang="en-US" sz="2000" dirty="0"/>
          </a:p>
          <a:p>
            <a:endParaRPr lang="en-US" sz="2000" dirty="0"/>
          </a:p>
          <a:p>
            <a:endParaRPr lang="en-US" sz="2000" dirty="0"/>
          </a:p>
        </p:txBody>
      </p:sp>
    </p:spTree>
    <p:extLst>
      <p:ext uri="{BB962C8B-B14F-4D97-AF65-F5344CB8AC3E}">
        <p14:creationId xmlns:p14="http://schemas.microsoft.com/office/powerpoint/2010/main" val="358532101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a:t>
            </a:r>
            <a:endParaRPr lang="en-US" dirty="0">
              <a:solidFill>
                <a:srgbClr val="FF0000"/>
              </a:solidFill>
            </a:endParaRPr>
          </a:p>
        </p:txBody>
      </p:sp>
      <p:sp>
        <p:nvSpPr>
          <p:cNvPr id="7" name="TextBox 6"/>
          <p:cNvSpPr txBox="1"/>
          <p:nvPr/>
        </p:nvSpPr>
        <p:spPr>
          <a:xfrm>
            <a:off x="7091268" y="70009"/>
            <a:ext cx="5557932" cy="2246769"/>
          </a:xfrm>
          <a:prstGeom prst="rect">
            <a:avLst/>
          </a:prstGeom>
          <a:noFill/>
          <a:ln>
            <a:solidFill>
              <a:schemeClr val="tx1"/>
            </a:solidFill>
          </a:ln>
        </p:spPr>
        <p:txBody>
          <a:bodyPr wrap="none" rtlCol="0">
            <a:spAutoFit/>
          </a:bodyPr>
          <a:lstStyle/>
          <a:p>
            <a:r>
              <a:rPr lang="en-US" sz="2000" dirty="0"/>
              <a:t>V’ = {S}</a:t>
            </a:r>
          </a:p>
          <a:p>
            <a:r>
              <a:rPr lang="en-US" sz="2000" dirty="0"/>
              <a:t>For each A in V’</a:t>
            </a:r>
          </a:p>
          <a:p>
            <a:r>
              <a:rPr lang="en-US" sz="2000" dirty="0"/>
              <a:t>	If A → </a:t>
            </a:r>
            <a:r>
              <a:rPr lang="el-GR" sz="2000" dirty="0"/>
              <a:t>β </a:t>
            </a:r>
            <a:r>
              <a:rPr lang="en-US" sz="2000" dirty="0"/>
              <a:t> then </a:t>
            </a:r>
          </a:p>
          <a:p>
            <a:r>
              <a:rPr lang="en-US" sz="2000" dirty="0"/>
              <a:t>		Add the variables in </a:t>
            </a:r>
            <a:r>
              <a:rPr lang="el-GR" sz="2000" dirty="0"/>
              <a:t>β</a:t>
            </a:r>
            <a:r>
              <a:rPr lang="en-US" sz="2000" dirty="0"/>
              <a:t> to V’</a:t>
            </a:r>
          </a:p>
          <a:p>
            <a:r>
              <a:rPr lang="en-US" sz="2000" dirty="0"/>
              <a:t>		Add the terminals in </a:t>
            </a:r>
            <a:r>
              <a:rPr lang="el-GR" sz="2000" dirty="0"/>
              <a:t>β</a:t>
            </a:r>
            <a:r>
              <a:rPr lang="en-US" sz="2000" dirty="0"/>
              <a:t> to T’</a:t>
            </a:r>
          </a:p>
          <a:p>
            <a:r>
              <a:rPr lang="en-US" sz="2000" dirty="0"/>
              <a:t>	</a:t>
            </a:r>
            <a:r>
              <a:rPr lang="en-US" sz="2000" dirty="0" err="1"/>
              <a:t>endif</a:t>
            </a:r>
            <a:endParaRPr lang="en-US" sz="2000" dirty="0"/>
          </a:p>
          <a:p>
            <a:r>
              <a:rPr lang="en-US" sz="2000" dirty="0" err="1" smtClean="0"/>
              <a:t>Endfor</a:t>
            </a:r>
            <a:r>
              <a:rPr lang="en-US" sz="2000" dirty="0" smtClean="0"/>
              <a:t> </a:t>
            </a:r>
            <a:endParaRPr lang="en-US" sz="2000" dirty="0"/>
          </a:p>
        </p:txBody>
      </p:sp>
      <p:sp>
        <p:nvSpPr>
          <p:cNvPr id="8" name="TextBox 7"/>
          <p:cNvSpPr txBox="1"/>
          <p:nvPr/>
        </p:nvSpPr>
        <p:spPr>
          <a:xfrm>
            <a:off x="457200" y="1447800"/>
            <a:ext cx="2874505" cy="2308324"/>
          </a:xfrm>
          <a:prstGeom prst="rect">
            <a:avLst/>
          </a:prstGeom>
          <a:noFill/>
          <a:ln>
            <a:solidFill>
              <a:schemeClr val="tx1"/>
            </a:solidFill>
          </a:ln>
        </p:spPr>
        <p:txBody>
          <a:bodyPr wrap="none" rtlCol="0">
            <a:spAutoFit/>
          </a:bodyPr>
          <a:lstStyle/>
          <a:p>
            <a:r>
              <a:rPr lang="en-US" b="1" u="sng" dirty="0" smtClean="0"/>
              <a:t>Input Grammar</a:t>
            </a:r>
          </a:p>
          <a:p>
            <a:r>
              <a:rPr lang="en-US" dirty="0" smtClean="0"/>
              <a:t>G</a:t>
            </a:r>
            <a:r>
              <a:rPr lang="en-US" baseline="-25000" dirty="0" smtClean="0"/>
              <a:t>1</a:t>
            </a:r>
            <a:r>
              <a:rPr lang="en-US" dirty="0" smtClean="0"/>
              <a:t> = (V</a:t>
            </a:r>
            <a:r>
              <a:rPr lang="en-US" baseline="-25000" dirty="0" smtClean="0"/>
              <a:t>1</a:t>
            </a:r>
            <a:r>
              <a:rPr lang="en-US" dirty="0" smtClean="0"/>
              <a:t>, T</a:t>
            </a:r>
            <a:r>
              <a:rPr lang="en-US" baseline="-25000" dirty="0" smtClean="0"/>
              <a:t>1</a:t>
            </a:r>
            <a:r>
              <a:rPr lang="en-US" dirty="0" smtClean="0"/>
              <a:t>, P</a:t>
            </a:r>
            <a:r>
              <a:rPr lang="en-US" baseline="-25000" dirty="0" smtClean="0"/>
              <a:t>1</a:t>
            </a:r>
            <a:r>
              <a:rPr lang="en-US" dirty="0" smtClean="0"/>
              <a:t>, S)</a:t>
            </a:r>
          </a:p>
          <a:p>
            <a:r>
              <a:rPr lang="en-US" dirty="0" smtClean="0"/>
              <a:t>V1 = {S, A, B, D}</a:t>
            </a:r>
          </a:p>
          <a:p>
            <a:r>
              <a:rPr lang="en-US" dirty="0" smtClean="0"/>
              <a:t>T1 = {a, b, d}</a:t>
            </a:r>
          </a:p>
          <a:p>
            <a:r>
              <a:rPr lang="en-US" dirty="0" smtClean="0"/>
              <a:t>P1 = { S</a:t>
            </a:r>
            <a:r>
              <a:rPr lang="en-US" dirty="0"/>
              <a:t> </a:t>
            </a:r>
            <a:r>
              <a:rPr lang="en-US" dirty="0" smtClean="0"/>
              <a:t>→ a | </a:t>
            </a:r>
            <a:r>
              <a:rPr lang="en-US" dirty="0" err="1" smtClean="0"/>
              <a:t>aA</a:t>
            </a:r>
            <a:r>
              <a:rPr lang="en-US" dirty="0" smtClean="0"/>
              <a:t> | Bb</a:t>
            </a:r>
          </a:p>
          <a:p>
            <a:r>
              <a:rPr lang="en-US" dirty="0"/>
              <a:t> </a:t>
            </a:r>
            <a:r>
              <a:rPr lang="en-US" dirty="0" smtClean="0"/>
              <a:t>          B → a | </a:t>
            </a:r>
            <a:r>
              <a:rPr lang="en-US" dirty="0" err="1" smtClean="0"/>
              <a:t>Aa</a:t>
            </a:r>
            <a:endParaRPr lang="en-US" dirty="0" smtClean="0"/>
          </a:p>
          <a:p>
            <a:r>
              <a:rPr lang="en-US" dirty="0"/>
              <a:t> </a:t>
            </a:r>
            <a:r>
              <a:rPr lang="en-US" dirty="0" smtClean="0"/>
              <a:t>          D → </a:t>
            </a:r>
            <a:r>
              <a:rPr lang="en-US" dirty="0" err="1" smtClean="0"/>
              <a:t>ddd</a:t>
            </a:r>
            <a:endParaRPr lang="en-US" dirty="0" smtClean="0"/>
          </a:p>
          <a:p>
            <a:r>
              <a:rPr lang="en-US" dirty="0"/>
              <a:t> </a:t>
            </a:r>
            <a:r>
              <a:rPr lang="en-US" dirty="0" smtClean="0"/>
              <a:t>          A → </a:t>
            </a:r>
            <a:r>
              <a:rPr lang="en-US" dirty="0" err="1" smtClean="0"/>
              <a:t>aB</a:t>
            </a:r>
            <a:endParaRPr lang="en-US" dirty="0" smtClean="0"/>
          </a:p>
        </p:txBody>
      </p:sp>
      <p:graphicFrame>
        <p:nvGraphicFramePr>
          <p:cNvPr id="9" name="Table 8"/>
          <p:cNvGraphicFramePr>
            <a:graphicFrameLocks noGrp="1"/>
          </p:cNvGraphicFramePr>
          <p:nvPr>
            <p:extLst>
              <p:ext uri="{D42A27DB-BD31-4B8C-83A1-F6EECF244321}">
                <p14:modId xmlns:p14="http://schemas.microsoft.com/office/powerpoint/2010/main" val="3214622405"/>
              </p:ext>
            </p:extLst>
          </p:nvPr>
        </p:nvGraphicFramePr>
        <p:xfrm>
          <a:off x="6074179" y="2743200"/>
          <a:ext cx="6400800" cy="3124200"/>
        </p:xfrm>
        <a:graphic>
          <a:graphicData uri="http://schemas.openxmlformats.org/drawingml/2006/table">
            <a:tbl>
              <a:tblPr firstRow="1" bandRow="1">
                <a:tableStyleId>{5C22544A-7EE6-4342-B048-85BDC9FD1C3A}</a:tableStyleId>
              </a:tblPr>
              <a:tblGrid>
                <a:gridCol w="2612621"/>
                <a:gridCol w="1905000"/>
                <a:gridCol w="1883179"/>
              </a:tblGrid>
              <a:tr h="381000">
                <a:tc>
                  <a:txBody>
                    <a:bodyPr/>
                    <a:lstStyle/>
                    <a:p>
                      <a:r>
                        <a:rPr lang="en-US" b="1" dirty="0" smtClean="0">
                          <a:solidFill>
                            <a:schemeClr val="tx1"/>
                          </a:solidFill>
                        </a:rPr>
                        <a:t>P’</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US" b="1" dirty="0" smtClean="0">
                          <a:solidFill>
                            <a:schemeClr val="tx1"/>
                          </a:solidFill>
                        </a:rPr>
                        <a:t>     ----------</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S</a:t>
                      </a:r>
                    </a:p>
                    <a:p>
                      <a:endParaRPr lang="en-US" b="1" dirty="0" smtClean="0">
                        <a:solidFill>
                          <a:schemeClr val="tx1"/>
                        </a:solidFill>
                      </a:endParaRPr>
                    </a:p>
                    <a:p>
                      <a:endParaRPr lang="en-US" b="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4343400" y="30480"/>
            <a:ext cx="2607573" cy="646331"/>
          </a:xfrm>
          <a:prstGeom prst="rect">
            <a:avLst/>
          </a:prstGeom>
          <a:noFill/>
        </p:spPr>
        <p:txBody>
          <a:bodyPr wrap="none" rtlCol="0">
            <a:spAutoFit/>
          </a:bodyPr>
          <a:lstStyle/>
          <a:p>
            <a:r>
              <a:rPr lang="en-US" dirty="0" smtClean="0">
                <a:solidFill>
                  <a:srgbClr val="0000FF"/>
                </a:solidFill>
              </a:rPr>
              <a:t>Algorithm to identify</a:t>
            </a:r>
          </a:p>
          <a:p>
            <a:r>
              <a:rPr lang="en-US" dirty="0" smtClean="0">
                <a:solidFill>
                  <a:srgbClr val="0000FF"/>
                </a:solidFill>
              </a:rPr>
              <a:t>“Reachable</a:t>
            </a:r>
            <a:r>
              <a:rPr lang="en-US" dirty="0">
                <a:solidFill>
                  <a:srgbClr val="0000FF"/>
                </a:solidFill>
              </a:rPr>
              <a:t>” symbols</a:t>
            </a:r>
          </a:p>
        </p:txBody>
      </p:sp>
      <p:sp>
        <p:nvSpPr>
          <p:cNvPr id="11" name="TextBox 10"/>
          <p:cNvSpPr txBox="1"/>
          <p:nvPr/>
        </p:nvSpPr>
        <p:spPr>
          <a:xfrm>
            <a:off x="76200" y="1066800"/>
            <a:ext cx="4805739" cy="646331"/>
          </a:xfrm>
          <a:prstGeom prst="rect">
            <a:avLst/>
          </a:prstGeom>
          <a:noFill/>
        </p:spPr>
        <p:txBody>
          <a:bodyPr wrap="none" rtlCol="0">
            <a:spAutoFit/>
          </a:bodyPr>
          <a:lstStyle/>
          <a:p>
            <a:r>
              <a:rPr lang="en-US" dirty="0" smtClean="0"/>
              <a:t>Step2: </a:t>
            </a:r>
            <a:r>
              <a:rPr lang="en-US" dirty="0"/>
              <a:t>Identifying </a:t>
            </a:r>
            <a:r>
              <a:rPr lang="en-US" dirty="0" smtClean="0"/>
              <a:t>“Reachable” </a:t>
            </a:r>
            <a:r>
              <a:rPr lang="en-US" dirty="0"/>
              <a:t>symbols</a:t>
            </a:r>
          </a:p>
          <a:p>
            <a:endParaRPr lang="en-US" dirty="0"/>
          </a:p>
        </p:txBody>
      </p:sp>
      <p:sp>
        <p:nvSpPr>
          <p:cNvPr id="12" name="TextBox 11"/>
          <p:cNvSpPr txBox="1"/>
          <p:nvPr/>
        </p:nvSpPr>
        <p:spPr>
          <a:xfrm>
            <a:off x="152400" y="4102656"/>
            <a:ext cx="4446352" cy="2492990"/>
          </a:xfrm>
          <a:prstGeom prst="rect">
            <a:avLst/>
          </a:prstGeom>
          <a:noFill/>
          <a:ln>
            <a:solidFill>
              <a:schemeClr val="tx1"/>
            </a:solidFill>
          </a:ln>
        </p:spPr>
        <p:txBody>
          <a:bodyPr wrap="square" rtlCol="0">
            <a:spAutoFit/>
          </a:bodyPr>
          <a:lstStyle/>
          <a:p>
            <a:r>
              <a:rPr lang="en-US" b="1" u="sng" dirty="0" smtClean="0"/>
              <a:t>Output Grammar</a:t>
            </a:r>
          </a:p>
          <a:p>
            <a:r>
              <a:rPr lang="en-US" dirty="0" smtClean="0"/>
              <a:t>G’ =(V’, T’, P’, S)</a:t>
            </a:r>
          </a:p>
          <a:p>
            <a:endParaRPr lang="en-US" sz="2000" dirty="0" smtClean="0"/>
          </a:p>
          <a:p>
            <a:endParaRPr lang="en-US" sz="2000" dirty="0" smtClean="0"/>
          </a:p>
          <a:p>
            <a:endParaRPr lang="en-US" sz="2000" dirty="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22328151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115</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8889"/>
          <a:stretch/>
        </p:blipFill>
        <p:spPr>
          <a:xfrm>
            <a:off x="773544" y="152400"/>
            <a:ext cx="6937452" cy="6019800"/>
          </a:xfrm>
          <a:prstGeom prst="rect">
            <a:avLst/>
          </a:prstGeom>
        </p:spPr>
      </p:pic>
    </p:spTree>
    <p:extLst>
      <p:ext uri="{BB962C8B-B14F-4D97-AF65-F5344CB8AC3E}">
        <p14:creationId xmlns:p14="http://schemas.microsoft.com/office/powerpoint/2010/main" val="1407935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577" b="27272"/>
          <a:stretch/>
        </p:blipFill>
        <p:spPr>
          <a:xfrm>
            <a:off x="770191" y="1295401"/>
            <a:ext cx="7870889" cy="4883813"/>
          </a:xfrm>
        </p:spPr>
      </p:pic>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116</a:t>
            </a:fld>
            <a:endParaRPr lang="en-US"/>
          </a:p>
        </p:txBody>
      </p:sp>
    </p:spTree>
    <p:extLst>
      <p:ext uri="{BB962C8B-B14F-4D97-AF65-F5344CB8AC3E}">
        <p14:creationId xmlns:p14="http://schemas.microsoft.com/office/powerpoint/2010/main" val="122724543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algn="ctr">
              <a:lnSpc>
                <a:spcPct val="80000"/>
              </a:lnSpc>
            </a:pPr>
            <a:r>
              <a:rPr lang="en-US" altLang="en-US" sz="2800" dirty="0"/>
              <a:t>Eliminating </a:t>
            </a:r>
            <a:r>
              <a:rPr lang="el-GR" sz="2800" b="1" dirty="0"/>
              <a:t>ε</a:t>
            </a:r>
            <a:r>
              <a:rPr lang="en-US" altLang="en-US" sz="2800" dirty="0"/>
              <a:t>–productions</a:t>
            </a:r>
          </a:p>
        </p:txBody>
      </p:sp>
      <p:sp>
        <p:nvSpPr>
          <p:cNvPr id="9219" name="Rectangle 3"/>
          <p:cNvSpPr>
            <a:spLocks noGrp="1" noChangeArrowheads="1"/>
          </p:cNvSpPr>
          <p:nvPr>
            <p:ph type="subTitle" idx="1"/>
          </p:nvPr>
        </p:nvSpPr>
        <p:spPr>
          <a:xfrm>
            <a:off x="640080" y="3200400"/>
            <a:ext cx="11734800" cy="1600200"/>
          </a:xfrm>
        </p:spPr>
        <p:txBody>
          <a:bodyPr/>
          <a:lstStyle/>
          <a:p>
            <a:pPr algn="ctr">
              <a:lnSpc>
                <a:spcPct val="80000"/>
              </a:lnSpc>
            </a:pPr>
            <a:endParaRPr lang="en-US" altLang="en-US" sz="2000" dirty="0" smtClean="0"/>
          </a:p>
        </p:txBody>
      </p:sp>
      <p:sp>
        <p:nvSpPr>
          <p:cNvPr id="2" name="Date Placeholder 1"/>
          <p:cNvSpPr>
            <a:spLocks noGrp="1"/>
          </p:cNvSpPr>
          <p:nvPr>
            <p:ph type="dt" sz="half" idx="10"/>
          </p:nvPr>
        </p:nvSpPr>
        <p:spPr/>
        <p:txBody>
          <a:bodyPr/>
          <a:lstStyle/>
          <a:p>
            <a:fld id="{35B0C519-89AB-4890-8F92-601590506CB9}" type="datetime3">
              <a:rPr lang="en-US" smtClean="0"/>
              <a:t>7 September 2022</a:t>
            </a:fld>
            <a:endParaRPr lang="en-US"/>
          </a:p>
        </p:txBody>
      </p:sp>
      <p:sp>
        <p:nvSpPr>
          <p:cNvPr id="4" name="Footer Placeholder 3"/>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3" name="Slide Number Placeholder 2"/>
          <p:cNvSpPr>
            <a:spLocks noGrp="1"/>
          </p:cNvSpPr>
          <p:nvPr>
            <p:ph type="sldNum" sz="quarter" idx="12"/>
          </p:nvPr>
        </p:nvSpPr>
        <p:spPr/>
        <p:txBody>
          <a:bodyPr/>
          <a:lstStyle/>
          <a:p>
            <a:fld id="{5DCC653A-8BE1-4A16-A754-27859D86C4A9}" type="slidenum">
              <a:rPr lang="en-US" smtClean="0"/>
              <a:pPr/>
              <a:t>117</a:t>
            </a:fld>
            <a:endParaRPr lang="en-US"/>
          </a:p>
        </p:txBody>
      </p:sp>
    </p:spTree>
    <p:extLst>
      <p:ext uri="{BB962C8B-B14F-4D97-AF65-F5344CB8AC3E}">
        <p14:creationId xmlns:p14="http://schemas.microsoft.com/office/powerpoint/2010/main" val="648431650"/>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Eliminating </a:t>
            </a:r>
            <a:r>
              <a:rPr lang="el-GR" b="1" dirty="0"/>
              <a:t>ε</a:t>
            </a:r>
            <a:r>
              <a:rPr lang="en-US" altLang="en-US" dirty="0"/>
              <a:t>–productions</a:t>
            </a:r>
            <a:endParaRPr lang="en-US" dirty="0"/>
          </a:p>
        </p:txBody>
      </p:sp>
      <p:sp>
        <p:nvSpPr>
          <p:cNvPr id="3" name="Content Placeholder 2"/>
          <p:cNvSpPr>
            <a:spLocks noGrp="1"/>
          </p:cNvSpPr>
          <p:nvPr>
            <p:ph idx="1"/>
          </p:nvPr>
        </p:nvSpPr>
        <p:spPr/>
        <p:txBody>
          <a:bodyPr/>
          <a:lstStyle/>
          <a:p>
            <a:pPr marL="0" indent="0" algn="just">
              <a:buNone/>
            </a:pPr>
            <a:r>
              <a:rPr lang="en-US" sz="2400" dirty="0" smtClean="0"/>
              <a:t>A production of the form A </a:t>
            </a:r>
            <a:r>
              <a:rPr lang="en-US" sz="2400" dirty="0"/>
              <a:t>→</a:t>
            </a:r>
            <a:r>
              <a:rPr lang="en-US" sz="2400" dirty="0" smtClean="0"/>
              <a:t> </a:t>
            </a:r>
            <a:r>
              <a:rPr lang="el-GR" sz="2400" b="1" dirty="0" smtClean="0"/>
              <a:t>ε</a:t>
            </a:r>
            <a:r>
              <a:rPr lang="en-US" sz="2400" b="1" dirty="0" smtClean="0"/>
              <a:t> </a:t>
            </a:r>
            <a:r>
              <a:rPr lang="en-US" sz="2400" dirty="0" smtClean="0"/>
              <a:t>is undesirable in a CFG, unless an empty string is derived from the start symbol. Suppose , the language generated from a language grammar G does not derive any empty string and grammar consists of </a:t>
            </a:r>
            <a:r>
              <a:rPr lang="el-GR" sz="2400" b="1" dirty="0" smtClean="0"/>
              <a:t>ε</a:t>
            </a:r>
            <a:r>
              <a:rPr lang="en-US" sz="2400" b="1" dirty="0" smtClean="0"/>
              <a:t>-</a:t>
            </a:r>
            <a:r>
              <a:rPr lang="en-US" sz="2400" dirty="0" smtClean="0"/>
              <a:t>productions. Such </a:t>
            </a:r>
            <a:r>
              <a:rPr lang="el-GR" sz="2400" b="1" dirty="0" smtClean="0"/>
              <a:t>ε</a:t>
            </a:r>
            <a:r>
              <a:rPr lang="en-US" sz="2400" b="1" dirty="0" smtClean="0"/>
              <a:t>-</a:t>
            </a:r>
            <a:r>
              <a:rPr lang="en-US" sz="2400" dirty="0" smtClean="0"/>
              <a:t>productions can be removed.</a:t>
            </a:r>
          </a:p>
          <a:p>
            <a:pPr marL="0" indent="0" algn="just">
              <a:buNone/>
            </a:pP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118</a:t>
            </a:fld>
            <a:endParaRPr lang="en-US"/>
          </a:p>
        </p:txBody>
      </p:sp>
    </p:spTree>
    <p:extLst>
      <p:ext uri="{BB962C8B-B14F-4D97-AF65-F5344CB8AC3E}">
        <p14:creationId xmlns:p14="http://schemas.microsoft.com/office/powerpoint/2010/main" val="21725248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smtClean="0"/>
              <a:t>Nullable</a:t>
            </a:r>
            <a:r>
              <a:rPr lang="en-US" altLang="en-US" dirty="0" smtClean="0"/>
              <a:t> Variables</a:t>
            </a:r>
            <a:endParaRPr lang="en-US" dirty="0"/>
          </a:p>
        </p:txBody>
      </p:sp>
      <p:sp>
        <p:nvSpPr>
          <p:cNvPr id="3" name="Content Placeholder 2"/>
          <p:cNvSpPr>
            <a:spLocks noGrp="1"/>
          </p:cNvSpPr>
          <p:nvPr>
            <p:ph idx="1"/>
          </p:nvPr>
        </p:nvSpPr>
        <p:spPr/>
        <p:txBody>
          <a:bodyPr/>
          <a:lstStyle/>
          <a:p>
            <a:pPr marL="0" indent="0" algn="just">
              <a:buNone/>
            </a:pPr>
            <a:r>
              <a:rPr lang="en-US" sz="2000" dirty="0" smtClean="0"/>
              <a:t>Example:</a:t>
            </a:r>
          </a:p>
          <a:p>
            <a:pPr marL="0" indent="0" algn="just">
              <a:buNone/>
            </a:pPr>
            <a:r>
              <a:rPr lang="en-US" sz="2400" dirty="0" smtClean="0"/>
              <a:t>i. A </a:t>
            </a:r>
            <a:r>
              <a:rPr lang="en-US" sz="2400" dirty="0"/>
              <a:t>→</a:t>
            </a:r>
            <a:r>
              <a:rPr lang="en-US" sz="2400" dirty="0" smtClean="0"/>
              <a:t> </a:t>
            </a:r>
            <a:r>
              <a:rPr lang="el-GR" sz="2400" b="1" dirty="0" smtClean="0"/>
              <a:t>ε</a:t>
            </a:r>
            <a:r>
              <a:rPr lang="en-US" sz="2400" b="1" dirty="0" smtClean="0"/>
              <a:t>  </a:t>
            </a:r>
            <a:r>
              <a:rPr lang="en-US" sz="2400" dirty="0" smtClean="0"/>
              <a:t>: A is </a:t>
            </a:r>
            <a:r>
              <a:rPr lang="en-US" sz="2400" dirty="0" err="1" smtClean="0"/>
              <a:t>nullable</a:t>
            </a:r>
            <a:r>
              <a:rPr lang="en-US" sz="2400" dirty="0" smtClean="0"/>
              <a:t> variable</a:t>
            </a:r>
          </a:p>
          <a:p>
            <a:pPr marL="0" indent="0" algn="just">
              <a:buNone/>
            </a:pPr>
            <a:r>
              <a:rPr lang="en-US" sz="2400" dirty="0" smtClean="0"/>
              <a:t>ii. A</a:t>
            </a:r>
            <a:r>
              <a:rPr lang="en-US" sz="2400" b="1" dirty="0" smtClean="0"/>
              <a:t> </a:t>
            </a:r>
            <a:r>
              <a:rPr lang="en-US" sz="2400" dirty="0"/>
              <a:t>→ </a:t>
            </a:r>
            <a:r>
              <a:rPr lang="en-US" sz="2400" dirty="0" smtClean="0"/>
              <a:t>BC</a:t>
            </a:r>
            <a:r>
              <a:rPr lang="en-US" sz="2400" b="1" dirty="0" smtClean="0"/>
              <a:t> , </a:t>
            </a:r>
            <a:r>
              <a:rPr lang="en-US" sz="2400" dirty="0" smtClean="0"/>
              <a:t>B</a:t>
            </a:r>
            <a:r>
              <a:rPr lang="en-US" sz="2400" dirty="0"/>
              <a:t> → </a:t>
            </a:r>
            <a:r>
              <a:rPr lang="el-GR" sz="2400" b="1" dirty="0" smtClean="0"/>
              <a:t>ε</a:t>
            </a:r>
            <a:r>
              <a:rPr lang="en-US" sz="2400" b="1" dirty="0" smtClean="0"/>
              <a:t> , </a:t>
            </a:r>
            <a:r>
              <a:rPr lang="en-US" sz="2400" dirty="0" smtClean="0"/>
              <a:t>C→ </a:t>
            </a:r>
            <a:r>
              <a:rPr lang="el-GR" sz="2400" b="1" dirty="0" smtClean="0"/>
              <a:t>ε</a:t>
            </a:r>
            <a:r>
              <a:rPr lang="en-US" sz="2400" b="1" dirty="0" smtClean="0"/>
              <a:t> </a:t>
            </a:r>
            <a:r>
              <a:rPr lang="en-US" sz="2400" dirty="0" smtClean="0"/>
              <a:t>: A, B, C, are </a:t>
            </a:r>
            <a:r>
              <a:rPr lang="en-US" sz="2400" dirty="0" err="1" smtClean="0"/>
              <a:t>nullable</a:t>
            </a:r>
            <a:r>
              <a:rPr lang="en-US" sz="2400" dirty="0" smtClean="0"/>
              <a:t> variables</a:t>
            </a:r>
          </a:p>
          <a:p>
            <a:pPr marL="0" indent="0" algn="just">
              <a:buNone/>
            </a:pPr>
            <a:endParaRPr lang="en-US" sz="2000" dirty="0" smtClean="0"/>
          </a:p>
          <a:p>
            <a:pPr marL="0" indent="0" algn="just">
              <a:buNone/>
            </a:pPr>
            <a:r>
              <a:rPr lang="en-US" sz="2000" b="1" dirty="0" smtClean="0"/>
              <a:t>Definition:</a:t>
            </a:r>
          </a:p>
          <a:p>
            <a:pPr marL="0" indent="0" algn="just">
              <a:buNone/>
            </a:pPr>
            <a:r>
              <a:rPr lang="en-US" sz="2000" dirty="0" smtClean="0"/>
              <a:t>Let G =(V , T, P, S) be a CFG. A null able variable is defined as follows:</a:t>
            </a:r>
          </a:p>
          <a:p>
            <a:pPr marL="0" indent="0" algn="just">
              <a:buNone/>
            </a:pPr>
            <a:r>
              <a:rPr lang="en-US" sz="2400" dirty="0" smtClean="0"/>
              <a:t>i. If </a:t>
            </a:r>
            <a:r>
              <a:rPr lang="en-US" sz="2400" dirty="0"/>
              <a:t>A → </a:t>
            </a:r>
            <a:r>
              <a:rPr lang="el-GR" sz="2400" b="1" dirty="0"/>
              <a:t>ε</a:t>
            </a:r>
            <a:r>
              <a:rPr lang="en-US" sz="2400" dirty="0" smtClean="0"/>
              <a:t> is a production in P and then A is </a:t>
            </a:r>
            <a:r>
              <a:rPr lang="en-US" sz="2400" dirty="0" err="1" smtClean="0"/>
              <a:t>nullable</a:t>
            </a:r>
            <a:r>
              <a:rPr lang="en-US" sz="2400" dirty="0" smtClean="0"/>
              <a:t> variable</a:t>
            </a:r>
          </a:p>
          <a:p>
            <a:pPr marL="0" indent="0" algn="just">
              <a:buNone/>
            </a:pPr>
            <a:r>
              <a:rPr lang="en-US" sz="2400" dirty="0" smtClean="0"/>
              <a:t>ii. If A </a:t>
            </a:r>
            <a:r>
              <a:rPr lang="en-US" sz="2400" dirty="0"/>
              <a:t>→ </a:t>
            </a:r>
            <a:r>
              <a:rPr lang="en-US" sz="2400" dirty="0" smtClean="0"/>
              <a:t>B</a:t>
            </a:r>
            <a:r>
              <a:rPr lang="en-US" sz="2400" baseline="-25000" dirty="0" smtClean="0"/>
              <a:t>1</a:t>
            </a:r>
            <a:r>
              <a:rPr lang="en-US" sz="2400" dirty="0" smtClean="0"/>
              <a:t>B</a:t>
            </a:r>
            <a:r>
              <a:rPr lang="en-US" sz="2400" baseline="-25000" dirty="0" smtClean="0"/>
              <a:t>2</a:t>
            </a:r>
            <a:r>
              <a:rPr lang="en-US" sz="2400" dirty="0" smtClean="0"/>
              <a:t>…</a:t>
            </a:r>
            <a:r>
              <a:rPr lang="en-US" sz="2400" dirty="0" err="1" smtClean="0"/>
              <a:t>Bn</a:t>
            </a:r>
            <a:r>
              <a:rPr lang="en-US" sz="2400" dirty="0" smtClean="0"/>
              <a:t> is a production in P, and if B</a:t>
            </a:r>
            <a:r>
              <a:rPr lang="en-US" sz="2400" baseline="-25000" dirty="0" smtClean="0"/>
              <a:t>1 , </a:t>
            </a:r>
            <a:r>
              <a:rPr lang="en-US" sz="2400" dirty="0" smtClean="0"/>
              <a:t>B</a:t>
            </a:r>
            <a:r>
              <a:rPr lang="en-US" sz="2400" baseline="-25000" dirty="0" smtClean="0"/>
              <a:t>2</a:t>
            </a:r>
            <a:r>
              <a:rPr lang="en-US" sz="2400" dirty="0" smtClean="0"/>
              <a:t>…..</a:t>
            </a:r>
            <a:r>
              <a:rPr lang="en-US" sz="2400" dirty="0" err="1" smtClean="0"/>
              <a:t>Bn</a:t>
            </a:r>
            <a:r>
              <a:rPr lang="en-US" sz="2400" dirty="0" smtClean="0"/>
              <a:t> are </a:t>
            </a:r>
            <a:r>
              <a:rPr lang="en-US" sz="2400" dirty="0" err="1" smtClean="0"/>
              <a:t>nullable</a:t>
            </a:r>
            <a:r>
              <a:rPr lang="en-US" sz="2400" dirty="0" smtClean="0"/>
              <a:t> variables then A is also </a:t>
            </a:r>
            <a:r>
              <a:rPr lang="en-US" sz="2400" dirty="0" err="1" smtClean="0"/>
              <a:t>nullable</a:t>
            </a:r>
            <a:r>
              <a:rPr lang="en-US" sz="2400" dirty="0" smtClean="0"/>
              <a:t> variable.</a:t>
            </a:r>
          </a:p>
          <a:p>
            <a:pPr marL="0" indent="0" algn="just">
              <a:buNone/>
            </a:pPr>
            <a:endParaRPr lang="en-US" sz="2000" dirty="0"/>
          </a:p>
          <a:p>
            <a:pPr marL="0" indent="0" algn="just">
              <a:buNone/>
            </a:pPr>
            <a:r>
              <a:rPr lang="en-US" sz="2000" dirty="0" smtClean="0"/>
              <a:t>Even though a grammar G has some </a:t>
            </a:r>
            <a:r>
              <a:rPr lang="el-GR" sz="2000" b="1" dirty="0" smtClean="0"/>
              <a:t>ε</a:t>
            </a:r>
            <a:r>
              <a:rPr lang="en-US" sz="2000" dirty="0" smtClean="0"/>
              <a:t>-productions and the language may not derive an empty string. So, in such cases , the </a:t>
            </a:r>
            <a:r>
              <a:rPr lang="el-GR" sz="2000" b="1" dirty="0" smtClean="0"/>
              <a:t>ε</a:t>
            </a:r>
            <a:r>
              <a:rPr lang="en-US" sz="2000" dirty="0" smtClean="0"/>
              <a:t>-productions are not needed and they can be eliminated.</a:t>
            </a:r>
            <a:endParaRPr lang="en-US"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119</a:t>
            </a:fld>
            <a:endParaRPr lang="en-US"/>
          </a:p>
        </p:txBody>
      </p:sp>
    </p:spTree>
    <p:extLst>
      <p:ext uri="{BB962C8B-B14F-4D97-AF65-F5344CB8AC3E}">
        <p14:creationId xmlns:p14="http://schemas.microsoft.com/office/powerpoint/2010/main" val="488214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0" indent="0">
              <a:buNone/>
            </a:pPr>
            <a:r>
              <a:rPr lang="en-US" sz="2800" dirty="0"/>
              <a:t>Here is a formal CFG for </a:t>
            </a:r>
            <a:r>
              <a:rPr lang="en-US" sz="2800" dirty="0" smtClean="0"/>
              <a:t>{0</a:t>
            </a:r>
            <a:r>
              <a:rPr lang="en-US" sz="2800" baseline="30000" dirty="0" smtClean="0"/>
              <a:t>n</a:t>
            </a:r>
            <a:r>
              <a:rPr lang="en-US" sz="2800" dirty="0" smtClean="0"/>
              <a:t>1</a:t>
            </a:r>
            <a:r>
              <a:rPr lang="en-US" sz="2800" baseline="30000" dirty="0" smtClean="0"/>
              <a:t>n</a:t>
            </a:r>
            <a:r>
              <a:rPr lang="en-US" sz="2800" dirty="0" smtClean="0"/>
              <a:t> </a:t>
            </a:r>
            <a:r>
              <a:rPr lang="en-US" sz="2800" dirty="0"/>
              <a:t>| n </a:t>
            </a:r>
            <a:r>
              <a:rPr lang="en-US" sz="2800" dirty="0" smtClean="0"/>
              <a:t>&gt;= 0} </a:t>
            </a:r>
          </a:p>
          <a:p>
            <a:r>
              <a:rPr lang="en-US" sz="2800" dirty="0" smtClean="0"/>
              <a:t>Terminals </a:t>
            </a:r>
            <a:r>
              <a:rPr lang="en-US" sz="2800" dirty="0" smtClean="0">
                <a:solidFill>
                  <a:srgbClr val="0000CC"/>
                </a:solidFill>
              </a:rPr>
              <a:t>T</a:t>
            </a:r>
            <a:r>
              <a:rPr lang="en-US" sz="2800" dirty="0" smtClean="0"/>
              <a:t> = </a:t>
            </a:r>
            <a:r>
              <a:rPr lang="en-US" sz="2800" dirty="0"/>
              <a:t>{0, </a:t>
            </a:r>
            <a:r>
              <a:rPr lang="en-US" sz="2800" dirty="0" smtClean="0"/>
              <a:t>1, </a:t>
            </a:r>
            <a:r>
              <a:rPr lang="el-GR" sz="2800" b="1" dirty="0"/>
              <a:t>ε</a:t>
            </a:r>
            <a:r>
              <a:rPr lang="en-US" sz="2800" dirty="0" smtClean="0"/>
              <a:t>}</a:t>
            </a:r>
          </a:p>
          <a:p>
            <a:r>
              <a:rPr lang="en-US" sz="2800" dirty="0" smtClean="0"/>
              <a:t>Variables </a:t>
            </a:r>
            <a:r>
              <a:rPr lang="en-US" sz="2800" dirty="0" smtClean="0">
                <a:solidFill>
                  <a:srgbClr val="0000CC"/>
                </a:solidFill>
              </a:rPr>
              <a:t>V</a:t>
            </a:r>
            <a:r>
              <a:rPr lang="en-US" sz="2800" dirty="0" smtClean="0"/>
              <a:t> = </a:t>
            </a:r>
            <a:r>
              <a:rPr lang="en-US" sz="2800" dirty="0"/>
              <a:t>{S</a:t>
            </a:r>
            <a:r>
              <a:rPr lang="en-US" sz="2800" dirty="0" smtClean="0"/>
              <a:t>} </a:t>
            </a:r>
          </a:p>
          <a:p>
            <a:r>
              <a:rPr lang="en-US" sz="2800" dirty="0" smtClean="0"/>
              <a:t>Start </a:t>
            </a:r>
            <a:r>
              <a:rPr lang="en-US" sz="2800" dirty="0"/>
              <a:t>symbol </a:t>
            </a:r>
            <a:r>
              <a:rPr lang="en-US" sz="2800" dirty="0">
                <a:solidFill>
                  <a:srgbClr val="0000CC"/>
                </a:solidFill>
              </a:rPr>
              <a:t>S</a:t>
            </a:r>
            <a:r>
              <a:rPr lang="en-US" sz="2800" dirty="0"/>
              <a:t> </a:t>
            </a:r>
            <a:r>
              <a:rPr lang="en-US" sz="2800" dirty="0" smtClean="0"/>
              <a:t>= S </a:t>
            </a:r>
          </a:p>
          <a:p>
            <a:r>
              <a:rPr lang="en-US" sz="2800" dirty="0" smtClean="0"/>
              <a:t>Productions </a:t>
            </a:r>
            <a:r>
              <a:rPr lang="en-US" sz="2800" dirty="0" smtClean="0">
                <a:solidFill>
                  <a:srgbClr val="0000CC"/>
                </a:solidFill>
              </a:rPr>
              <a:t>P</a:t>
            </a:r>
            <a:r>
              <a:rPr lang="en-US" sz="2800" dirty="0" smtClean="0"/>
              <a:t> = </a:t>
            </a:r>
          </a:p>
          <a:p>
            <a:pPr lvl="1"/>
            <a:r>
              <a:rPr lang="en-US" sz="2400" dirty="0" smtClean="0"/>
              <a:t>S </a:t>
            </a:r>
            <a:r>
              <a:rPr lang="en-US" sz="2400" dirty="0"/>
              <a:t>-&gt; </a:t>
            </a:r>
            <a:r>
              <a:rPr lang="el-GR" sz="3200" b="1" dirty="0"/>
              <a:t>ε</a:t>
            </a:r>
            <a:r>
              <a:rPr lang="en-US" sz="2400" dirty="0" smtClean="0"/>
              <a:t> </a:t>
            </a:r>
          </a:p>
          <a:p>
            <a:pPr lvl="1"/>
            <a:r>
              <a:rPr lang="en-US" sz="2400" dirty="0" smtClean="0"/>
              <a:t>S </a:t>
            </a:r>
            <a:r>
              <a:rPr lang="en-US" sz="2400" dirty="0"/>
              <a:t>-&gt; 0S1</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dirty="0" smtClean="0">
                <a:solidFill>
                  <a:srgbClr val="000000"/>
                </a:solidFill>
              </a:rPr>
              <a:t>CSE, BMSCE</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12</a:t>
            </a:fld>
            <a:endParaRPr lang="en-US"/>
          </a:p>
        </p:txBody>
      </p:sp>
    </p:spTree>
    <p:extLst>
      <p:ext uri="{BB962C8B-B14F-4D97-AF65-F5344CB8AC3E}">
        <p14:creationId xmlns:p14="http://schemas.microsoft.com/office/powerpoint/2010/main" val="291413047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120</a:t>
            </a:fld>
            <a:endParaRPr lang="en-US"/>
          </a:p>
        </p:txBody>
      </p:sp>
      <p:pic>
        <p:nvPicPr>
          <p:cNvPr id="17" name="Content Placeholder 1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3542"/>
          <a:stretch/>
        </p:blipFill>
        <p:spPr>
          <a:xfrm rot="16200000">
            <a:off x="399008" y="439192"/>
            <a:ext cx="6221917" cy="5648333"/>
          </a:xfrm>
        </p:spPr>
      </p:pic>
    </p:spTree>
    <p:extLst>
      <p:ext uri="{BB962C8B-B14F-4D97-AF65-F5344CB8AC3E}">
        <p14:creationId xmlns:p14="http://schemas.microsoft.com/office/powerpoint/2010/main" val="38094736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121</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5046"/>
          <a:stretch/>
        </p:blipFill>
        <p:spPr>
          <a:xfrm rot="16200000">
            <a:off x="630166" y="72951"/>
            <a:ext cx="6658440" cy="6638611"/>
          </a:xfrm>
          <a:prstGeom prst="rect">
            <a:avLst/>
          </a:prstGeom>
        </p:spPr>
      </p:pic>
    </p:spTree>
    <p:extLst>
      <p:ext uri="{BB962C8B-B14F-4D97-AF65-F5344CB8AC3E}">
        <p14:creationId xmlns:p14="http://schemas.microsoft.com/office/powerpoint/2010/main" val="20155335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122</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2651" r="3365"/>
          <a:stretch/>
        </p:blipFill>
        <p:spPr>
          <a:xfrm rot="16200000">
            <a:off x="3068331" y="-993438"/>
            <a:ext cx="4814540" cy="9364336"/>
          </a:xfrm>
          <a:prstGeom prst="rect">
            <a:avLst/>
          </a:prstGeom>
        </p:spPr>
      </p:pic>
    </p:spTree>
    <p:extLst>
      <p:ext uri="{BB962C8B-B14F-4D97-AF65-F5344CB8AC3E}">
        <p14:creationId xmlns:p14="http://schemas.microsoft.com/office/powerpoint/2010/main" val="68756547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Eliminating </a:t>
            </a:r>
            <a:r>
              <a:rPr lang="el-GR" b="1" dirty="0"/>
              <a:t>ε</a:t>
            </a:r>
            <a:r>
              <a:rPr lang="en-IN" dirty="0" smtClean="0"/>
              <a:t>-Productions or Null-Productions</a:t>
            </a:r>
            <a:endParaRPr lang="en-IN" dirty="0"/>
          </a:p>
        </p:txBody>
      </p:sp>
      <p:sp>
        <p:nvSpPr>
          <p:cNvPr id="3" name="Content Placeholder 2"/>
          <p:cNvSpPr>
            <a:spLocks noGrp="1"/>
          </p:cNvSpPr>
          <p:nvPr>
            <p:ph idx="1"/>
          </p:nvPr>
        </p:nvSpPr>
        <p:spPr/>
        <p:txBody>
          <a:bodyPr/>
          <a:lstStyle/>
          <a:p>
            <a:pPr marL="0" indent="0">
              <a:buNone/>
            </a:pPr>
            <a:r>
              <a:rPr lang="en-IN" sz="1800" dirty="0"/>
              <a:t>Let G=(</a:t>
            </a:r>
            <a:r>
              <a:rPr lang="en-IN" sz="1800" dirty="0" smtClean="0"/>
              <a:t>V,T,P, S) where L(G) != </a:t>
            </a:r>
            <a:r>
              <a:rPr lang="el-GR" sz="1800" b="1" dirty="0" smtClean="0"/>
              <a:t>ε</a:t>
            </a:r>
            <a:r>
              <a:rPr lang="en-US" sz="1800" b="1" dirty="0" smtClean="0"/>
              <a:t> </a:t>
            </a:r>
            <a:r>
              <a:rPr lang="en-IN" sz="1800" dirty="0" smtClean="0"/>
              <a:t>.</a:t>
            </a:r>
            <a:r>
              <a:rPr lang="en-IN" sz="1800" b="1" dirty="0" smtClean="0"/>
              <a:t> </a:t>
            </a:r>
            <a:r>
              <a:rPr lang="en-IN" sz="1800" dirty="0" smtClean="0"/>
              <a:t>We effectively </a:t>
            </a:r>
            <a:r>
              <a:rPr lang="en-IN" sz="1800" dirty="0"/>
              <a:t>find an equivalent grammar </a:t>
            </a:r>
            <a:r>
              <a:rPr lang="en-IN" sz="1800" dirty="0" smtClean="0"/>
              <a:t>G’ </a:t>
            </a:r>
            <a:r>
              <a:rPr lang="en-IN" sz="1800" dirty="0"/>
              <a:t>with no </a:t>
            </a:r>
            <a:r>
              <a:rPr lang="el-GR" sz="1800" b="1" dirty="0" smtClean="0"/>
              <a:t>ε</a:t>
            </a:r>
            <a:r>
              <a:rPr lang="en-IN" sz="1800" dirty="0" smtClean="0"/>
              <a:t>-productions or NULL productions such that L(G’)=L(G)-</a:t>
            </a:r>
            <a:r>
              <a:rPr lang="el-GR" sz="1800" b="1" dirty="0"/>
              <a:t> </a:t>
            </a:r>
            <a:r>
              <a:rPr lang="el-GR" sz="1800" b="1" dirty="0" smtClean="0"/>
              <a:t>ε</a:t>
            </a:r>
            <a:endParaRPr lang="en-IN" sz="1800" b="1" dirty="0" smtClean="0"/>
          </a:p>
          <a:p>
            <a:pPr marL="0" indent="0">
              <a:buNone/>
            </a:pPr>
            <a:r>
              <a:rPr lang="en-IN" sz="1800" b="1" dirty="0" smtClean="0"/>
              <a:t>Step1: </a:t>
            </a:r>
            <a:r>
              <a:rPr lang="en-IN" sz="1800" dirty="0" smtClean="0"/>
              <a:t>Find set of </a:t>
            </a:r>
            <a:r>
              <a:rPr lang="en-IN" sz="1800" dirty="0" err="1" smtClean="0"/>
              <a:t>Nullable</a:t>
            </a:r>
            <a:r>
              <a:rPr lang="en-IN" sz="1800" dirty="0" smtClean="0"/>
              <a:t> variables in the grammar G using the following algorithm</a:t>
            </a:r>
          </a:p>
          <a:p>
            <a:pPr marL="0" indent="0">
              <a:buNone/>
            </a:pPr>
            <a:r>
              <a:rPr lang="en-IN" sz="1800" dirty="0" smtClean="0"/>
              <a:t>	</a:t>
            </a:r>
            <a:r>
              <a:rPr lang="en-IN" sz="1800" dirty="0" err="1" smtClean="0">
                <a:solidFill>
                  <a:srgbClr val="0000FF"/>
                </a:solidFill>
              </a:rPr>
              <a:t>ov</a:t>
            </a:r>
            <a:r>
              <a:rPr lang="en-IN" sz="1800" dirty="0" smtClean="0">
                <a:solidFill>
                  <a:srgbClr val="0000FF"/>
                </a:solidFill>
              </a:rPr>
              <a:t> </a:t>
            </a:r>
            <a:r>
              <a:rPr lang="en-IN" sz="1800" dirty="0" smtClean="0"/>
              <a:t>={}</a:t>
            </a:r>
          </a:p>
          <a:p>
            <a:pPr marL="0" indent="0">
              <a:buNone/>
            </a:pPr>
            <a:r>
              <a:rPr lang="en-IN" sz="1800" dirty="0" smtClean="0"/>
              <a:t>	</a:t>
            </a:r>
            <a:r>
              <a:rPr lang="en-IN" sz="1800" dirty="0" err="1" smtClean="0">
                <a:solidFill>
                  <a:srgbClr val="008000"/>
                </a:solidFill>
              </a:rPr>
              <a:t>nv</a:t>
            </a:r>
            <a:r>
              <a:rPr lang="en-IN" sz="1800" dirty="0" smtClean="0">
                <a:solidFill>
                  <a:srgbClr val="008000"/>
                </a:solidFill>
              </a:rPr>
              <a:t> </a:t>
            </a:r>
            <a:r>
              <a:rPr lang="en-IN" sz="1800" dirty="0" smtClean="0"/>
              <a:t>={A | A-&gt;</a:t>
            </a:r>
            <a:r>
              <a:rPr lang="el-GR" sz="1800" b="1" dirty="0" smtClean="0"/>
              <a:t> ε</a:t>
            </a:r>
            <a:r>
              <a:rPr lang="en-IN" sz="1800" dirty="0" smtClean="0"/>
              <a:t>}</a:t>
            </a:r>
          </a:p>
          <a:p>
            <a:pPr marL="0" indent="0">
              <a:buNone/>
            </a:pPr>
            <a:r>
              <a:rPr lang="en-IN" sz="1800" dirty="0" smtClean="0"/>
              <a:t>	While(</a:t>
            </a:r>
            <a:r>
              <a:rPr lang="en-IN" sz="1800" dirty="0" err="1" smtClean="0">
                <a:solidFill>
                  <a:srgbClr val="0000FF"/>
                </a:solidFill>
              </a:rPr>
              <a:t>ov</a:t>
            </a:r>
            <a:r>
              <a:rPr lang="en-IN" sz="1800" dirty="0" smtClean="0">
                <a:solidFill>
                  <a:srgbClr val="0000FF"/>
                </a:solidFill>
              </a:rPr>
              <a:t> </a:t>
            </a:r>
            <a:r>
              <a:rPr lang="en-IN" sz="1800" dirty="0" smtClean="0"/>
              <a:t>!= </a:t>
            </a:r>
            <a:r>
              <a:rPr lang="en-IN" sz="1800" dirty="0" err="1" smtClean="0">
                <a:solidFill>
                  <a:srgbClr val="008000"/>
                </a:solidFill>
              </a:rPr>
              <a:t>nv</a:t>
            </a:r>
            <a:r>
              <a:rPr lang="en-IN" sz="1800" dirty="0" smtClean="0"/>
              <a:t>)</a:t>
            </a:r>
          </a:p>
          <a:p>
            <a:pPr marL="0" indent="0">
              <a:buNone/>
            </a:pPr>
            <a:r>
              <a:rPr lang="en-IN" sz="1800" dirty="0" smtClean="0"/>
              <a:t>	{</a:t>
            </a:r>
          </a:p>
          <a:p>
            <a:pPr marL="0" indent="0">
              <a:buNone/>
            </a:pPr>
            <a:r>
              <a:rPr lang="en-IN" sz="1800" dirty="0" smtClean="0"/>
              <a:t>		</a:t>
            </a:r>
            <a:r>
              <a:rPr lang="en-IN" sz="1800" dirty="0" err="1" smtClean="0">
                <a:solidFill>
                  <a:srgbClr val="0000FF"/>
                </a:solidFill>
              </a:rPr>
              <a:t>ov</a:t>
            </a:r>
            <a:r>
              <a:rPr lang="en-IN" sz="1800" dirty="0" smtClean="0">
                <a:solidFill>
                  <a:srgbClr val="0000FF"/>
                </a:solidFill>
              </a:rPr>
              <a:t> </a:t>
            </a:r>
            <a:r>
              <a:rPr lang="en-IN" sz="1800" dirty="0" smtClean="0"/>
              <a:t>= </a:t>
            </a:r>
            <a:r>
              <a:rPr lang="en-IN" sz="1800" dirty="0" err="1" smtClean="0">
                <a:solidFill>
                  <a:srgbClr val="008000"/>
                </a:solidFill>
              </a:rPr>
              <a:t>nv</a:t>
            </a:r>
            <a:endParaRPr lang="en-IN" sz="1800" dirty="0" smtClean="0">
              <a:solidFill>
                <a:srgbClr val="008000"/>
              </a:solidFill>
            </a:endParaRPr>
          </a:p>
          <a:p>
            <a:pPr marL="0" indent="0">
              <a:buNone/>
            </a:pPr>
            <a:r>
              <a:rPr lang="en-IN" sz="1800" dirty="0" smtClean="0"/>
              <a:t>		</a:t>
            </a:r>
            <a:r>
              <a:rPr lang="en-IN" sz="1800" dirty="0" err="1" smtClean="0">
                <a:solidFill>
                  <a:srgbClr val="008000"/>
                </a:solidFill>
              </a:rPr>
              <a:t>nv</a:t>
            </a:r>
            <a:r>
              <a:rPr lang="en-IN" sz="1800" dirty="0" smtClean="0">
                <a:solidFill>
                  <a:srgbClr val="008000"/>
                </a:solidFill>
              </a:rPr>
              <a:t> </a:t>
            </a:r>
            <a:r>
              <a:rPr lang="en-IN" sz="1800" dirty="0" smtClean="0"/>
              <a:t>= </a:t>
            </a:r>
            <a:r>
              <a:rPr lang="en-IN" sz="1800" dirty="0" err="1" smtClean="0">
                <a:solidFill>
                  <a:srgbClr val="0000FF"/>
                </a:solidFill>
              </a:rPr>
              <a:t>ov</a:t>
            </a:r>
            <a:r>
              <a:rPr lang="en-IN" sz="1800" dirty="0" smtClean="0"/>
              <a:t> ∪ {A | A-&gt;</a:t>
            </a:r>
            <a:r>
              <a:rPr lang="el-GR" sz="1800" b="1" dirty="0"/>
              <a:t> </a:t>
            </a:r>
            <a:r>
              <a:rPr lang="el-GR" sz="1800" dirty="0" smtClean="0"/>
              <a:t>β</a:t>
            </a:r>
            <a:r>
              <a:rPr lang="en-IN" sz="1800" dirty="0" smtClean="0"/>
              <a:t>  and </a:t>
            </a:r>
            <a:r>
              <a:rPr lang="el-GR" sz="1800" dirty="0" smtClean="0"/>
              <a:t>β</a:t>
            </a:r>
            <a:r>
              <a:rPr lang="en-IN" sz="1800" dirty="0" smtClean="0"/>
              <a:t> ∈ </a:t>
            </a:r>
            <a:r>
              <a:rPr lang="en-IN" sz="1800" dirty="0" err="1" smtClean="0">
                <a:solidFill>
                  <a:srgbClr val="0000FF"/>
                </a:solidFill>
              </a:rPr>
              <a:t>ov</a:t>
            </a:r>
            <a:r>
              <a:rPr lang="en-IN" sz="1800" dirty="0" smtClean="0"/>
              <a:t>*}</a:t>
            </a:r>
          </a:p>
          <a:p>
            <a:pPr marL="0" indent="0">
              <a:buNone/>
            </a:pPr>
            <a:r>
              <a:rPr lang="en-IN" sz="1800" b="1" dirty="0" smtClean="0"/>
              <a:t>	</a:t>
            </a:r>
            <a:r>
              <a:rPr lang="en-IN" sz="1800" dirty="0" smtClean="0"/>
              <a:t>}</a:t>
            </a:r>
          </a:p>
          <a:p>
            <a:pPr marL="0" indent="0">
              <a:buNone/>
            </a:pPr>
            <a:r>
              <a:rPr lang="en-IN" sz="1800" dirty="0" smtClean="0"/>
              <a:t>	V=</a:t>
            </a:r>
            <a:r>
              <a:rPr lang="en-IN" sz="1800" b="1" dirty="0" smtClean="0"/>
              <a:t> </a:t>
            </a:r>
            <a:r>
              <a:rPr lang="en-IN" sz="1800" dirty="0" err="1" smtClean="0">
                <a:solidFill>
                  <a:srgbClr val="0000FF"/>
                </a:solidFill>
              </a:rPr>
              <a:t>ov</a:t>
            </a:r>
            <a:endParaRPr lang="en-IN" sz="1800" dirty="0" smtClean="0">
              <a:solidFill>
                <a:srgbClr val="0000FF"/>
              </a:solidFill>
            </a:endParaRPr>
          </a:p>
          <a:p>
            <a:pPr marL="0" indent="0">
              <a:buNone/>
            </a:pPr>
            <a:endParaRPr lang="en-IN" sz="1800" dirty="0" smtClean="0">
              <a:solidFill>
                <a:srgbClr val="0000FF"/>
              </a:solidFill>
            </a:endParaRPr>
          </a:p>
          <a:p>
            <a:pPr marL="0" indent="0">
              <a:buNone/>
            </a:pPr>
            <a:r>
              <a:rPr lang="en-IN" sz="1800" dirty="0" smtClean="0"/>
              <a:t>Once the control comes out of the while loop, the set V contains the only </a:t>
            </a:r>
            <a:r>
              <a:rPr lang="en-IN" sz="1800" dirty="0" err="1" smtClean="0"/>
              <a:t>nullable</a:t>
            </a:r>
            <a:r>
              <a:rPr lang="en-IN" sz="1800" dirty="0" smtClean="0"/>
              <a:t> variables.</a:t>
            </a: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123</a:t>
            </a:fld>
            <a:endParaRPr lang="en-US"/>
          </a:p>
        </p:txBody>
      </p:sp>
    </p:spTree>
    <p:extLst>
      <p:ext uri="{BB962C8B-B14F-4D97-AF65-F5344CB8AC3E}">
        <p14:creationId xmlns:p14="http://schemas.microsoft.com/office/powerpoint/2010/main" val="36601825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Eliminating </a:t>
            </a:r>
            <a:r>
              <a:rPr lang="el-GR" b="1" dirty="0"/>
              <a:t>ε</a:t>
            </a:r>
            <a:r>
              <a:rPr lang="en-IN" dirty="0" smtClean="0"/>
              <a:t>-Productions (</a:t>
            </a:r>
            <a:r>
              <a:rPr lang="en-IN" dirty="0" err="1" smtClean="0"/>
              <a:t>Contd</a:t>
            </a:r>
            <a:r>
              <a:rPr lang="en-IN" dirty="0" smtClean="0"/>
              <a:t>…)</a:t>
            </a:r>
            <a:endParaRPr lang="en-IN" dirty="0"/>
          </a:p>
        </p:txBody>
      </p:sp>
      <p:sp>
        <p:nvSpPr>
          <p:cNvPr id="3" name="Content Placeholder 2"/>
          <p:cNvSpPr>
            <a:spLocks noGrp="1"/>
          </p:cNvSpPr>
          <p:nvPr>
            <p:ph idx="1"/>
          </p:nvPr>
        </p:nvSpPr>
        <p:spPr/>
        <p:txBody>
          <a:bodyPr/>
          <a:lstStyle/>
          <a:p>
            <a:pPr marL="0" indent="0" algn="just">
              <a:buNone/>
            </a:pPr>
            <a:r>
              <a:rPr lang="en-IN" sz="1800" b="1" dirty="0" smtClean="0"/>
              <a:t>Step 2: </a:t>
            </a:r>
            <a:r>
              <a:rPr lang="en-IN" sz="1800" dirty="0" smtClean="0"/>
              <a:t>Construction of productions P’ . Consider a production of the form</a:t>
            </a:r>
          </a:p>
          <a:p>
            <a:pPr marL="0" indent="0" algn="just">
              <a:buNone/>
            </a:pPr>
            <a:r>
              <a:rPr lang="en-IN" sz="2400" dirty="0" smtClean="0"/>
              <a:t>A -&gt; X</a:t>
            </a:r>
            <a:r>
              <a:rPr lang="en-IN" sz="2400" baseline="-25000" dirty="0" smtClean="0"/>
              <a:t>1</a:t>
            </a:r>
            <a:r>
              <a:rPr lang="en-IN" sz="2400" dirty="0" smtClean="0"/>
              <a:t>X</a:t>
            </a:r>
            <a:r>
              <a:rPr lang="en-IN" sz="2400" baseline="-25000" dirty="0" smtClean="0"/>
              <a:t>2</a:t>
            </a:r>
            <a:r>
              <a:rPr lang="en-IN" sz="2400" dirty="0" smtClean="0"/>
              <a:t>……</a:t>
            </a:r>
            <a:r>
              <a:rPr lang="en-IN" sz="2400" dirty="0" err="1" smtClean="0"/>
              <a:t>X</a:t>
            </a:r>
            <a:r>
              <a:rPr lang="en-IN" sz="2400" baseline="-25000" dirty="0" err="1" smtClean="0"/>
              <a:t>n</a:t>
            </a:r>
            <a:r>
              <a:rPr lang="en-IN" sz="2400" dirty="0" smtClean="0"/>
              <a:t> , n&gt;=1</a:t>
            </a:r>
          </a:p>
          <a:p>
            <a:pPr marL="0" indent="0" algn="just">
              <a:buNone/>
            </a:pPr>
            <a:r>
              <a:rPr lang="en-IN" sz="1800" dirty="0" smtClean="0"/>
              <a:t>Where each X</a:t>
            </a:r>
            <a:r>
              <a:rPr lang="en-IN" sz="1800" baseline="-25000" dirty="0" smtClean="0"/>
              <a:t>i</a:t>
            </a:r>
            <a:r>
              <a:rPr lang="en-IN" sz="1800" dirty="0" smtClean="0"/>
              <a:t> is in (V ∪ T). In a production, take all possible combinations of </a:t>
            </a:r>
            <a:r>
              <a:rPr lang="en-IN" sz="1800" dirty="0" err="1" smtClean="0"/>
              <a:t>nullable</a:t>
            </a:r>
            <a:r>
              <a:rPr lang="en-IN" sz="1800" dirty="0" smtClean="0"/>
              <a:t> variables and replace the </a:t>
            </a:r>
            <a:r>
              <a:rPr lang="en-IN" sz="1800" dirty="0" err="1" smtClean="0"/>
              <a:t>nullable</a:t>
            </a:r>
            <a:r>
              <a:rPr lang="en-IN" sz="1800" dirty="0" smtClean="0"/>
              <a:t> variables with </a:t>
            </a:r>
            <a:r>
              <a:rPr lang="el-GR" sz="1800" b="1" dirty="0" smtClean="0"/>
              <a:t>ε</a:t>
            </a:r>
            <a:r>
              <a:rPr lang="en-IN" sz="1800" b="1" dirty="0" smtClean="0"/>
              <a:t> </a:t>
            </a:r>
            <a:r>
              <a:rPr lang="en-IN" sz="1800" dirty="0" smtClean="0"/>
              <a:t>one by one and add the resulting productions to P’ . If the given production is not an </a:t>
            </a:r>
            <a:r>
              <a:rPr lang="el-GR" sz="1800" b="1" dirty="0"/>
              <a:t>ε</a:t>
            </a:r>
            <a:r>
              <a:rPr lang="en-IN" sz="1800" dirty="0" smtClean="0"/>
              <a:t>-Production, add it to P’</a:t>
            </a:r>
          </a:p>
          <a:p>
            <a:pPr marL="0" indent="0" algn="just">
              <a:buNone/>
            </a:pPr>
            <a:r>
              <a:rPr lang="en-IN" sz="1800" dirty="0" smtClean="0"/>
              <a:t>Suppose, A and B are </a:t>
            </a:r>
            <a:r>
              <a:rPr lang="en-IN" sz="1800" dirty="0" err="1" smtClean="0"/>
              <a:t>nullable</a:t>
            </a:r>
            <a:r>
              <a:rPr lang="en-IN" sz="1800" dirty="0" smtClean="0"/>
              <a:t> variables in the production, then</a:t>
            </a:r>
          </a:p>
          <a:p>
            <a:pPr marL="0" indent="0" algn="just">
              <a:buNone/>
            </a:pPr>
            <a:r>
              <a:rPr lang="en-IN" sz="1800" b="1" dirty="0" err="1" smtClean="0"/>
              <a:t>i</a:t>
            </a:r>
            <a:r>
              <a:rPr lang="en-IN" sz="1800" b="1" dirty="0" smtClean="0"/>
              <a:t>. </a:t>
            </a:r>
            <a:r>
              <a:rPr lang="en-IN" sz="1800" dirty="0" smtClean="0"/>
              <a:t>First add the production to P’</a:t>
            </a:r>
          </a:p>
          <a:p>
            <a:pPr marL="0" indent="0" algn="just">
              <a:buNone/>
            </a:pPr>
            <a:r>
              <a:rPr lang="en-IN" sz="1800" b="1" dirty="0" smtClean="0"/>
              <a:t>ii. </a:t>
            </a:r>
            <a:r>
              <a:rPr lang="en-IN" sz="1800" dirty="0" smtClean="0"/>
              <a:t>Replace A with </a:t>
            </a:r>
            <a:r>
              <a:rPr lang="el-GR" sz="1800" b="1" dirty="0" smtClean="0"/>
              <a:t>ε</a:t>
            </a:r>
            <a:r>
              <a:rPr lang="en-IN" sz="1800" b="1" dirty="0" smtClean="0"/>
              <a:t> </a:t>
            </a:r>
            <a:r>
              <a:rPr lang="en-IN" sz="1800" dirty="0" smtClean="0"/>
              <a:t>in the given production and add resulting production to P’</a:t>
            </a:r>
          </a:p>
          <a:p>
            <a:pPr marL="0" indent="0" algn="just">
              <a:buNone/>
            </a:pPr>
            <a:r>
              <a:rPr lang="en-IN" sz="1800" b="1" dirty="0" smtClean="0"/>
              <a:t>iii. </a:t>
            </a:r>
            <a:r>
              <a:rPr lang="en-IN" sz="1800" dirty="0"/>
              <a:t>Replace </a:t>
            </a:r>
            <a:r>
              <a:rPr lang="en-IN" sz="1800" dirty="0" smtClean="0"/>
              <a:t>B </a:t>
            </a:r>
            <a:r>
              <a:rPr lang="en-IN" sz="1800" dirty="0"/>
              <a:t>with </a:t>
            </a:r>
            <a:r>
              <a:rPr lang="el-GR" sz="1800" b="1" dirty="0"/>
              <a:t>ε</a:t>
            </a:r>
            <a:r>
              <a:rPr lang="en-IN" sz="1800" b="1" dirty="0"/>
              <a:t> </a:t>
            </a:r>
            <a:r>
              <a:rPr lang="en-IN" sz="1800" dirty="0"/>
              <a:t>in the given production and add resulting production to P</a:t>
            </a:r>
            <a:r>
              <a:rPr lang="en-IN" sz="1800" dirty="0" smtClean="0"/>
              <a:t>’</a:t>
            </a:r>
          </a:p>
          <a:p>
            <a:pPr marL="0" indent="0" algn="just">
              <a:buNone/>
            </a:pPr>
            <a:r>
              <a:rPr lang="en-IN" sz="1800" b="1" dirty="0" smtClean="0"/>
              <a:t>iv. </a:t>
            </a:r>
            <a:r>
              <a:rPr lang="en-IN" sz="1800" dirty="0" smtClean="0"/>
              <a:t>Replace </a:t>
            </a:r>
            <a:r>
              <a:rPr lang="en-IN" sz="1800" dirty="0"/>
              <a:t>A</a:t>
            </a:r>
            <a:r>
              <a:rPr lang="en-IN" sz="1800" dirty="0" smtClean="0"/>
              <a:t> and B with </a:t>
            </a:r>
            <a:r>
              <a:rPr lang="el-GR" sz="1800" b="1" dirty="0" smtClean="0"/>
              <a:t>ε</a:t>
            </a:r>
            <a:r>
              <a:rPr lang="en-IN" sz="1800" dirty="0" smtClean="0"/>
              <a:t> and add resulting production to P’</a:t>
            </a:r>
          </a:p>
          <a:p>
            <a:pPr marL="0" indent="0" algn="just">
              <a:buNone/>
            </a:pPr>
            <a:r>
              <a:rPr lang="en-IN" sz="1800" b="1" dirty="0" smtClean="0"/>
              <a:t>v. </a:t>
            </a:r>
            <a:r>
              <a:rPr lang="en-IN" sz="1800" dirty="0" smtClean="0"/>
              <a:t>If all symbols on the right side of the production are </a:t>
            </a:r>
            <a:r>
              <a:rPr lang="en-IN" sz="1800" dirty="0" err="1" smtClean="0"/>
              <a:t>nullable</a:t>
            </a:r>
            <a:r>
              <a:rPr lang="en-IN" sz="1800" dirty="0" smtClean="0"/>
              <a:t> variables, the resulting production is an </a:t>
            </a:r>
            <a:r>
              <a:rPr lang="el-GR" sz="1800" b="1" dirty="0" smtClean="0"/>
              <a:t>ε</a:t>
            </a:r>
            <a:r>
              <a:rPr lang="en-IN" sz="1800" b="1" dirty="0" smtClean="0"/>
              <a:t> </a:t>
            </a:r>
            <a:r>
              <a:rPr lang="en-IN" sz="1800" dirty="0" smtClean="0"/>
              <a:t>production and do not add this to P’</a:t>
            </a:r>
            <a:endParaRPr lang="en-IN" sz="1800" dirty="0"/>
          </a:p>
          <a:p>
            <a:pPr marL="0" indent="0" algn="just">
              <a:buNone/>
            </a:pP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124</a:t>
            </a:fld>
            <a:endParaRPr lang="en-US"/>
          </a:p>
        </p:txBody>
      </p:sp>
    </p:spTree>
    <p:extLst>
      <p:ext uri="{BB962C8B-B14F-4D97-AF65-F5344CB8AC3E}">
        <p14:creationId xmlns:p14="http://schemas.microsoft.com/office/powerpoint/2010/main" val="213806294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IN" sz="2400" dirty="0" smtClean="0"/>
              <a:t>Eliminate </a:t>
            </a:r>
            <a:r>
              <a:rPr lang="el-GR" sz="2400" dirty="0" smtClean="0"/>
              <a:t>ε</a:t>
            </a:r>
            <a:r>
              <a:rPr lang="en-IN" sz="2400" dirty="0" smtClean="0"/>
              <a:t>-Productions from the grammar</a:t>
            </a:r>
          </a:p>
          <a:p>
            <a:pPr marL="0" indent="0">
              <a:buNone/>
            </a:pPr>
            <a:r>
              <a:rPr lang="en-IN" sz="2400" dirty="0" smtClean="0"/>
              <a:t>S </a:t>
            </a:r>
            <a:r>
              <a:rPr lang="en-US" sz="2400" dirty="0"/>
              <a:t>→ </a:t>
            </a:r>
            <a:r>
              <a:rPr lang="en-IN" sz="2400" dirty="0" err="1" smtClean="0"/>
              <a:t>ABCa</a:t>
            </a:r>
            <a:r>
              <a:rPr lang="en-IN" sz="2400" dirty="0" smtClean="0"/>
              <a:t> | </a:t>
            </a:r>
            <a:r>
              <a:rPr lang="en-IN" sz="2400" dirty="0" err="1" smtClean="0"/>
              <a:t>bD</a:t>
            </a:r>
            <a:endParaRPr lang="en-IN" sz="2400" dirty="0" smtClean="0"/>
          </a:p>
          <a:p>
            <a:pPr marL="0" indent="0">
              <a:buNone/>
            </a:pPr>
            <a:r>
              <a:rPr lang="en-IN" sz="2400" dirty="0" smtClean="0"/>
              <a:t>A </a:t>
            </a:r>
            <a:r>
              <a:rPr lang="en-US" sz="2400" dirty="0" smtClean="0"/>
              <a:t>→ BC | b</a:t>
            </a:r>
          </a:p>
          <a:p>
            <a:pPr marL="0" indent="0">
              <a:buNone/>
            </a:pPr>
            <a:r>
              <a:rPr lang="en-US" sz="2400" dirty="0" smtClean="0"/>
              <a:t>B </a:t>
            </a:r>
            <a:r>
              <a:rPr lang="en-US" sz="2400" dirty="0"/>
              <a:t>→ </a:t>
            </a:r>
            <a:r>
              <a:rPr lang="el-GR" sz="2400" dirty="0" smtClean="0"/>
              <a:t>ε</a:t>
            </a:r>
            <a:r>
              <a:rPr lang="en-US" sz="2400" dirty="0" smtClean="0"/>
              <a:t> | b</a:t>
            </a:r>
          </a:p>
          <a:p>
            <a:pPr marL="0" indent="0">
              <a:buNone/>
            </a:pPr>
            <a:r>
              <a:rPr lang="en-US" sz="2400" dirty="0" smtClean="0"/>
              <a:t>C → </a:t>
            </a:r>
            <a:r>
              <a:rPr lang="el-GR" sz="2400" dirty="0" smtClean="0"/>
              <a:t>ε</a:t>
            </a:r>
            <a:r>
              <a:rPr lang="en-US" sz="2400" dirty="0" smtClean="0"/>
              <a:t> | c</a:t>
            </a:r>
          </a:p>
          <a:p>
            <a:pPr marL="0" indent="0">
              <a:buNone/>
            </a:pPr>
            <a:r>
              <a:rPr lang="en-US" sz="2400" dirty="0" smtClean="0"/>
              <a:t>D → d</a:t>
            </a: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125</a:t>
            </a:fld>
            <a:endParaRPr lang="en-US"/>
          </a:p>
        </p:txBody>
      </p:sp>
    </p:spTree>
    <p:extLst>
      <p:ext uri="{BB962C8B-B14F-4D97-AF65-F5344CB8AC3E}">
        <p14:creationId xmlns:p14="http://schemas.microsoft.com/office/powerpoint/2010/main" val="37367643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a:t>
            </a:r>
            <a:endParaRPr lang="en-US" dirty="0">
              <a:solidFill>
                <a:srgbClr val="FF0000"/>
              </a:solidFill>
            </a:endParaRPr>
          </a:p>
        </p:txBody>
      </p:sp>
      <p:sp>
        <p:nvSpPr>
          <p:cNvPr id="7" name="TextBox 6"/>
          <p:cNvSpPr txBox="1"/>
          <p:nvPr/>
        </p:nvSpPr>
        <p:spPr>
          <a:xfrm>
            <a:off x="6896356" y="60960"/>
            <a:ext cx="5905244" cy="2554545"/>
          </a:xfrm>
          <a:prstGeom prst="rect">
            <a:avLst/>
          </a:prstGeom>
          <a:noFill/>
          <a:ln>
            <a:solidFill>
              <a:schemeClr val="tx1"/>
            </a:solidFill>
          </a:ln>
        </p:spPr>
        <p:txBody>
          <a:bodyPr wrap="square" rtlCol="0">
            <a:spAutoFit/>
          </a:bodyPr>
          <a:lstStyle/>
          <a:p>
            <a:r>
              <a:rPr lang="en-IN" sz="2000" dirty="0" err="1" smtClean="0">
                <a:solidFill>
                  <a:srgbClr val="0000FF"/>
                </a:solidFill>
              </a:rPr>
              <a:t>ov</a:t>
            </a:r>
            <a:r>
              <a:rPr lang="en-IN" sz="2000" dirty="0" smtClean="0">
                <a:solidFill>
                  <a:srgbClr val="0000FF"/>
                </a:solidFill>
              </a:rPr>
              <a:t> </a:t>
            </a:r>
            <a:r>
              <a:rPr lang="en-IN" sz="2000" dirty="0"/>
              <a:t>={}</a:t>
            </a:r>
          </a:p>
          <a:p>
            <a:r>
              <a:rPr lang="en-IN" sz="2000" dirty="0" err="1" smtClean="0">
                <a:solidFill>
                  <a:srgbClr val="008000"/>
                </a:solidFill>
              </a:rPr>
              <a:t>nv</a:t>
            </a:r>
            <a:r>
              <a:rPr lang="en-IN" sz="2000" dirty="0" smtClean="0">
                <a:solidFill>
                  <a:srgbClr val="008000"/>
                </a:solidFill>
              </a:rPr>
              <a:t> </a:t>
            </a:r>
            <a:r>
              <a:rPr lang="en-IN" sz="2000" dirty="0"/>
              <a:t>={A | A-&gt;</a:t>
            </a:r>
            <a:r>
              <a:rPr lang="el-GR" sz="2000" b="1" dirty="0"/>
              <a:t> ε</a:t>
            </a:r>
            <a:r>
              <a:rPr lang="en-IN" sz="2000" dirty="0"/>
              <a:t>}</a:t>
            </a:r>
          </a:p>
          <a:p>
            <a:r>
              <a:rPr lang="en-IN" sz="2000" dirty="0" smtClean="0"/>
              <a:t>While(</a:t>
            </a:r>
            <a:r>
              <a:rPr lang="en-IN" sz="2000" dirty="0" err="1" smtClean="0">
                <a:solidFill>
                  <a:srgbClr val="0000FF"/>
                </a:solidFill>
              </a:rPr>
              <a:t>ov</a:t>
            </a:r>
            <a:r>
              <a:rPr lang="en-IN" sz="2000" dirty="0" smtClean="0">
                <a:solidFill>
                  <a:srgbClr val="0000FF"/>
                </a:solidFill>
              </a:rPr>
              <a:t> </a:t>
            </a:r>
            <a:r>
              <a:rPr lang="en-IN" sz="2000" dirty="0"/>
              <a:t>!= </a:t>
            </a:r>
            <a:r>
              <a:rPr lang="en-IN" sz="2000" dirty="0" err="1">
                <a:solidFill>
                  <a:srgbClr val="008000"/>
                </a:solidFill>
              </a:rPr>
              <a:t>nv</a:t>
            </a:r>
            <a:r>
              <a:rPr lang="en-IN" sz="2000" dirty="0"/>
              <a:t>)</a:t>
            </a:r>
          </a:p>
          <a:p>
            <a:r>
              <a:rPr lang="en-IN" sz="2000" dirty="0"/>
              <a:t>	{</a:t>
            </a:r>
          </a:p>
          <a:p>
            <a:r>
              <a:rPr lang="en-IN" sz="2000" dirty="0"/>
              <a:t>	</a:t>
            </a:r>
            <a:r>
              <a:rPr lang="en-IN" sz="2000" dirty="0" err="1">
                <a:solidFill>
                  <a:srgbClr val="0000FF"/>
                </a:solidFill>
              </a:rPr>
              <a:t>ov</a:t>
            </a:r>
            <a:r>
              <a:rPr lang="en-IN" sz="2000" dirty="0">
                <a:solidFill>
                  <a:srgbClr val="0000FF"/>
                </a:solidFill>
              </a:rPr>
              <a:t> </a:t>
            </a:r>
            <a:r>
              <a:rPr lang="en-IN" sz="2000" dirty="0"/>
              <a:t>= </a:t>
            </a:r>
            <a:r>
              <a:rPr lang="en-IN" sz="2000" dirty="0" err="1">
                <a:solidFill>
                  <a:srgbClr val="008000"/>
                </a:solidFill>
              </a:rPr>
              <a:t>nv</a:t>
            </a:r>
            <a:endParaRPr lang="en-IN" sz="2000" dirty="0">
              <a:solidFill>
                <a:srgbClr val="008000"/>
              </a:solidFill>
            </a:endParaRPr>
          </a:p>
          <a:p>
            <a:r>
              <a:rPr lang="en-IN" sz="2000" dirty="0"/>
              <a:t>	</a:t>
            </a:r>
            <a:r>
              <a:rPr lang="en-IN" sz="2000" dirty="0" err="1">
                <a:solidFill>
                  <a:srgbClr val="008000"/>
                </a:solidFill>
              </a:rPr>
              <a:t>nv</a:t>
            </a:r>
            <a:r>
              <a:rPr lang="en-IN" sz="2000" dirty="0">
                <a:solidFill>
                  <a:srgbClr val="008000"/>
                </a:solidFill>
              </a:rPr>
              <a:t> </a:t>
            </a:r>
            <a:r>
              <a:rPr lang="en-IN" sz="2000" dirty="0"/>
              <a:t>= </a:t>
            </a:r>
            <a:r>
              <a:rPr lang="en-IN" sz="2000" dirty="0" err="1">
                <a:solidFill>
                  <a:srgbClr val="0000FF"/>
                </a:solidFill>
              </a:rPr>
              <a:t>ov</a:t>
            </a:r>
            <a:r>
              <a:rPr lang="en-IN" sz="2000" dirty="0"/>
              <a:t> ∪ {A | A-&gt;</a:t>
            </a:r>
            <a:r>
              <a:rPr lang="el-GR" sz="2000" b="1" dirty="0"/>
              <a:t> </a:t>
            </a:r>
            <a:r>
              <a:rPr lang="el-GR" sz="2000" dirty="0"/>
              <a:t>β</a:t>
            </a:r>
            <a:r>
              <a:rPr lang="en-IN" sz="2000" dirty="0"/>
              <a:t>  and </a:t>
            </a:r>
            <a:r>
              <a:rPr lang="el-GR" sz="2000" dirty="0"/>
              <a:t>β</a:t>
            </a:r>
            <a:r>
              <a:rPr lang="en-IN" sz="2000" dirty="0"/>
              <a:t> ∈ </a:t>
            </a:r>
            <a:r>
              <a:rPr lang="en-IN" sz="2000" dirty="0" err="1">
                <a:solidFill>
                  <a:srgbClr val="0000FF"/>
                </a:solidFill>
              </a:rPr>
              <a:t>ov</a:t>
            </a:r>
            <a:r>
              <a:rPr lang="en-IN" sz="2000" dirty="0"/>
              <a:t>*}</a:t>
            </a:r>
          </a:p>
          <a:p>
            <a:r>
              <a:rPr lang="en-IN" sz="2000" b="1" dirty="0"/>
              <a:t>	</a:t>
            </a:r>
            <a:r>
              <a:rPr lang="en-IN" sz="2000" dirty="0"/>
              <a:t>}</a:t>
            </a:r>
          </a:p>
          <a:p>
            <a:r>
              <a:rPr lang="en-IN" sz="2000" dirty="0"/>
              <a:t>	V=</a:t>
            </a:r>
            <a:r>
              <a:rPr lang="en-IN" sz="2000" b="1" dirty="0"/>
              <a:t> </a:t>
            </a:r>
            <a:r>
              <a:rPr lang="en-IN" sz="2000" dirty="0" err="1">
                <a:solidFill>
                  <a:srgbClr val="0000FF"/>
                </a:solidFill>
              </a:rPr>
              <a:t>ov</a:t>
            </a:r>
            <a:endParaRPr lang="en-IN" sz="2000" dirty="0">
              <a:solidFill>
                <a:srgbClr val="0000FF"/>
              </a:solidFill>
            </a:endParaRPr>
          </a:p>
        </p:txBody>
      </p:sp>
      <p:sp>
        <p:nvSpPr>
          <p:cNvPr id="8" name="TextBox 7"/>
          <p:cNvSpPr txBox="1"/>
          <p:nvPr/>
        </p:nvSpPr>
        <p:spPr>
          <a:xfrm>
            <a:off x="152400" y="1397109"/>
            <a:ext cx="5397760" cy="2585323"/>
          </a:xfrm>
          <a:prstGeom prst="rect">
            <a:avLst/>
          </a:prstGeom>
          <a:noFill/>
          <a:ln>
            <a:solidFill>
              <a:schemeClr val="tx1"/>
            </a:solidFill>
          </a:ln>
        </p:spPr>
        <p:txBody>
          <a:bodyPr wrap="none" rtlCol="0">
            <a:spAutoFit/>
          </a:bodyPr>
          <a:lstStyle/>
          <a:p>
            <a:r>
              <a:rPr lang="en-US" b="1" u="sng" dirty="0" smtClean="0"/>
              <a:t>Input Grammar</a:t>
            </a:r>
          </a:p>
          <a:p>
            <a:r>
              <a:rPr lang="en-US" dirty="0"/>
              <a:t>G=(V, T, P, S)</a:t>
            </a:r>
          </a:p>
          <a:p>
            <a:r>
              <a:rPr lang="en-US" dirty="0"/>
              <a:t>V={S, A, B, C, D} , T= </a:t>
            </a:r>
            <a:r>
              <a:rPr lang="en-US" dirty="0" smtClean="0"/>
              <a:t>{</a:t>
            </a:r>
            <a:r>
              <a:rPr lang="el-GR" dirty="0"/>
              <a:t>ε </a:t>
            </a:r>
            <a:r>
              <a:rPr lang="en-US" dirty="0" smtClean="0"/>
              <a:t>, a</a:t>
            </a:r>
            <a:r>
              <a:rPr lang="en-US" dirty="0"/>
              <a:t>, b, c, d}, S= S</a:t>
            </a:r>
          </a:p>
          <a:p>
            <a:r>
              <a:rPr lang="en-US" dirty="0"/>
              <a:t>P</a:t>
            </a:r>
            <a:r>
              <a:rPr lang="en-US" dirty="0" smtClean="0"/>
              <a:t>={</a:t>
            </a:r>
          </a:p>
          <a:p>
            <a:r>
              <a:rPr lang="en-IN" dirty="0" smtClean="0"/>
              <a:t>S </a:t>
            </a:r>
            <a:r>
              <a:rPr lang="en-US" dirty="0"/>
              <a:t>→ </a:t>
            </a:r>
            <a:r>
              <a:rPr lang="en-IN" dirty="0" err="1"/>
              <a:t>ABCa</a:t>
            </a:r>
            <a:r>
              <a:rPr lang="en-IN" dirty="0"/>
              <a:t> | </a:t>
            </a:r>
            <a:r>
              <a:rPr lang="en-IN" dirty="0" err="1"/>
              <a:t>bD</a:t>
            </a:r>
            <a:endParaRPr lang="en-IN" dirty="0"/>
          </a:p>
          <a:p>
            <a:r>
              <a:rPr lang="en-IN" dirty="0"/>
              <a:t>A </a:t>
            </a:r>
            <a:r>
              <a:rPr lang="en-US" dirty="0"/>
              <a:t>→ BC | b</a:t>
            </a:r>
          </a:p>
          <a:p>
            <a:r>
              <a:rPr lang="en-US" dirty="0"/>
              <a:t>B → </a:t>
            </a:r>
            <a:r>
              <a:rPr lang="el-GR" dirty="0"/>
              <a:t>ε</a:t>
            </a:r>
            <a:r>
              <a:rPr lang="en-US" dirty="0"/>
              <a:t> | b</a:t>
            </a:r>
          </a:p>
          <a:p>
            <a:r>
              <a:rPr lang="en-US" dirty="0"/>
              <a:t>C → </a:t>
            </a:r>
            <a:r>
              <a:rPr lang="el-GR" dirty="0"/>
              <a:t>ε</a:t>
            </a:r>
            <a:r>
              <a:rPr lang="en-US" dirty="0"/>
              <a:t> | c</a:t>
            </a:r>
          </a:p>
          <a:p>
            <a:r>
              <a:rPr lang="en-US" dirty="0"/>
              <a:t>D → </a:t>
            </a:r>
            <a:r>
              <a:rPr lang="en-US" dirty="0" smtClean="0"/>
              <a:t>d }</a:t>
            </a:r>
            <a:endParaRPr lang="en-US" b="1" u="sng" dirty="0" smtClean="0"/>
          </a:p>
        </p:txBody>
      </p:sp>
      <p:graphicFrame>
        <p:nvGraphicFramePr>
          <p:cNvPr id="9" name="Table 8"/>
          <p:cNvGraphicFramePr>
            <a:graphicFrameLocks noGrp="1"/>
          </p:cNvGraphicFramePr>
          <p:nvPr>
            <p:extLst>
              <p:ext uri="{D42A27DB-BD31-4B8C-83A1-F6EECF244321}">
                <p14:modId xmlns:p14="http://schemas.microsoft.com/office/powerpoint/2010/main" val="1342442572"/>
              </p:ext>
            </p:extLst>
          </p:nvPr>
        </p:nvGraphicFramePr>
        <p:xfrm>
          <a:off x="6074179" y="2743200"/>
          <a:ext cx="6400800" cy="3398520"/>
        </p:xfrm>
        <a:graphic>
          <a:graphicData uri="http://schemas.openxmlformats.org/drawingml/2006/table">
            <a:tbl>
              <a:tblPr firstRow="1" bandRow="1">
                <a:tableStyleId>{5C22544A-7EE6-4342-B048-85BDC9FD1C3A}</a:tableStyleId>
              </a:tblPr>
              <a:tblGrid>
                <a:gridCol w="1774421"/>
                <a:gridCol w="1828800"/>
                <a:gridCol w="2797579"/>
              </a:tblGrid>
              <a:tr h="381000">
                <a:tc>
                  <a:txBody>
                    <a:bodyPr/>
                    <a:lstStyle/>
                    <a:p>
                      <a:r>
                        <a:rPr lang="en-US" b="1" dirty="0" err="1" smtClean="0">
                          <a:solidFill>
                            <a:schemeClr val="tx1"/>
                          </a:solidFill>
                        </a:rPr>
                        <a:t>ov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err="1" smtClean="0">
                          <a:solidFill>
                            <a:schemeClr val="tx1"/>
                          </a:solidFill>
                        </a:rPr>
                        <a:t>nv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Productions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4191000" y="70009"/>
            <a:ext cx="2571986" cy="646331"/>
          </a:xfrm>
          <a:prstGeom prst="rect">
            <a:avLst/>
          </a:prstGeom>
          <a:noFill/>
        </p:spPr>
        <p:txBody>
          <a:bodyPr wrap="none" rtlCol="0">
            <a:spAutoFit/>
          </a:bodyPr>
          <a:lstStyle/>
          <a:p>
            <a:r>
              <a:rPr lang="en-US" dirty="0" smtClean="0">
                <a:solidFill>
                  <a:srgbClr val="0000FF"/>
                </a:solidFill>
              </a:rPr>
              <a:t>Algorithm to identify</a:t>
            </a:r>
          </a:p>
          <a:p>
            <a:r>
              <a:rPr lang="en-US" dirty="0" smtClean="0">
                <a:solidFill>
                  <a:srgbClr val="0000FF"/>
                </a:solidFill>
              </a:rPr>
              <a:t>“</a:t>
            </a:r>
            <a:r>
              <a:rPr lang="en-US" dirty="0" err="1" smtClean="0">
                <a:solidFill>
                  <a:srgbClr val="0000FF"/>
                </a:solidFill>
              </a:rPr>
              <a:t>Nullable</a:t>
            </a:r>
            <a:r>
              <a:rPr lang="en-US" dirty="0" smtClean="0">
                <a:solidFill>
                  <a:srgbClr val="0000FF"/>
                </a:solidFill>
              </a:rPr>
              <a:t>” variables</a:t>
            </a:r>
            <a:endParaRPr lang="en-US" dirty="0">
              <a:solidFill>
                <a:srgbClr val="0000FF"/>
              </a:solidFill>
            </a:endParaRPr>
          </a:p>
        </p:txBody>
      </p:sp>
      <p:sp>
        <p:nvSpPr>
          <p:cNvPr id="11" name="TextBox 10"/>
          <p:cNvSpPr txBox="1"/>
          <p:nvPr/>
        </p:nvSpPr>
        <p:spPr>
          <a:xfrm>
            <a:off x="76200" y="1066800"/>
            <a:ext cx="4643387" cy="646331"/>
          </a:xfrm>
          <a:prstGeom prst="rect">
            <a:avLst/>
          </a:prstGeom>
          <a:noFill/>
        </p:spPr>
        <p:txBody>
          <a:bodyPr wrap="none" rtlCol="0">
            <a:spAutoFit/>
          </a:bodyPr>
          <a:lstStyle/>
          <a:p>
            <a:r>
              <a:rPr lang="en-US" dirty="0"/>
              <a:t>Step1: Identifying </a:t>
            </a:r>
            <a:r>
              <a:rPr lang="en-US" dirty="0" smtClean="0"/>
              <a:t>“</a:t>
            </a:r>
            <a:r>
              <a:rPr lang="en-US" dirty="0" err="1" smtClean="0"/>
              <a:t>Nullable</a:t>
            </a:r>
            <a:r>
              <a:rPr lang="en-US" dirty="0" smtClean="0"/>
              <a:t>” variables</a:t>
            </a:r>
            <a:endParaRPr lang="en-US" dirty="0"/>
          </a:p>
          <a:p>
            <a:endParaRPr lang="en-US" dirty="0"/>
          </a:p>
        </p:txBody>
      </p:sp>
    </p:spTree>
    <p:extLst>
      <p:ext uri="{BB962C8B-B14F-4D97-AF65-F5344CB8AC3E}">
        <p14:creationId xmlns:p14="http://schemas.microsoft.com/office/powerpoint/2010/main" val="11338130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a:t>
            </a:r>
            <a:endParaRPr lang="en-US" dirty="0">
              <a:solidFill>
                <a:srgbClr val="FF0000"/>
              </a:solidFill>
            </a:endParaRPr>
          </a:p>
        </p:txBody>
      </p:sp>
      <p:sp>
        <p:nvSpPr>
          <p:cNvPr id="8" name="TextBox 7"/>
          <p:cNvSpPr txBox="1"/>
          <p:nvPr/>
        </p:nvSpPr>
        <p:spPr>
          <a:xfrm>
            <a:off x="152400" y="1397109"/>
            <a:ext cx="5397760" cy="2585323"/>
          </a:xfrm>
          <a:prstGeom prst="rect">
            <a:avLst/>
          </a:prstGeom>
          <a:noFill/>
          <a:ln>
            <a:solidFill>
              <a:schemeClr val="tx1"/>
            </a:solidFill>
          </a:ln>
        </p:spPr>
        <p:txBody>
          <a:bodyPr wrap="none" rtlCol="0">
            <a:spAutoFit/>
          </a:bodyPr>
          <a:lstStyle/>
          <a:p>
            <a:r>
              <a:rPr lang="en-US" b="1" u="sng" dirty="0" smtClean="0"/>
              <a:t>Input Grammar</a:t>
            </a:r>
          </a:p>
          <a:p>
            <a:r>
              <a:rPr lang="en-US" dirty="0"/>
              <a:t>G=(V, T, P, S)</a:t>
            </a:r>
          </a:p>
          <a:p>
            <a:r>
              <a:rPr lang="en-US" dirty="0"/>
              <a:t>V={S, A, B, C, D} , T= </a:t>
            </a:r>
            <a:r>
              <a:rPr lang="en-US" dirty="0" smtClean="0"/>
              <a:t>{</a:t>
            </a:r>
            <a:r>
              <a:rPr lang="el-GR" dirty="0"/>
              <a:t>ε </a:t>
            </a:r>
            <a:r>
              <a:rPr lang="en-US" dirty="0" smtClean="0"/>
              <a:t>, a</a:t>
            </a:r>
            <a:r>
              <a:rPr lang="en-US" dirty="0"/>
              <a:t>, b, c, d}, S= S</a:t>
            </a:r>
          </a:p>
          <a:p>
            <a:r>
              <a:rPr lang="en-US" dirty="0"/>
              <a:t>P</a:t>
            </a:r>
            <a:r>
              <a:rPr lang="en-US" dirty="0" smtClean="0"/>
              <a:t>={</a:t>
            </a:r>
          </a:p>
          <a:p>
            <a:r>
              <a:rPr lang="en-IN" dirty="0" smtClean="0"/>
              <a:t>S </a:t>
            </a:r>
            <a:r>
              <a:rPr lang="en-US" dirty="0"/>
              <a:t>→ </a:t>
            </a:r>
            <a:r>
              <a:rPr lang="en-IN" dirty="0" err="1"/>
              <a:t>ABCa</a:t>
            </a:r>
            <a:r>
              <a:rPr lang="en-IN" dirty="0"/>
              <a:t> | </a:t>
            </a:r>
            <a:r>
              <a:rPr lang="en-IN" dirty="0" err="1"/>
              <a:t>bD</a:t>
            </a:r>
            <a:endParaRPr lang="en-IN" dirty="0"/>
          </a:p>
          <a:p>
            <a:r>
              <a:rPr lang="en-IN" dirty="0"/>
              <a:t>A </a:t>
            </a:r>
            <a:r>
              <a:rPr lang="en-US" dirty="0"/>
              <a:t>→ BC | b</a:t>
            </a:r>
          </a:p>
          <a:p>
            <a:r>
              <a:rPr lang="en-US" dirty="0"/>
              <a:t>B → </a:t>
            </a:r>
            <a:r>
              <a:rPr lang="el-GR" dirty="0"/>
              <a:t>ε</a:t>
            </a:r>
            <a:r>
              <a:rPr lang="en-US" dirty="0"/>
              <a:t> | b</a:t>
            </a:r>
          </a:p>
          <a:p>
            <a:r>
              <a:rPr lang="en-US" dirty="0"/>
              <a:t>C → </a:t>
            </a:r>
            <a:r>
              <a:rPr lang="el-GR" dirty="0"/>
              <a:t>ε</a:t>
            </a:r>
            <a:r>
              <a:rPr lang="en-US" dirty="0"/>
              <a:t> | c</a:t>
            </a:r>
          </a:p>
          <a:p>
            <a:r>
              <a:rPr lang="en-US" dirty="0"/>
              <a:t>D → </a:t>
            </a:r>
            <a:r>
              <a:rPr lang="en-US" dirty="0" smtClean="0"/>
              <a:t>d }</a:t>
            </a:r>
            <a:endParaRPr lang="en-US" b="1" u="sng" dirty="0" smtClean="0"/>
          </a:p>
        </p:txBody>
      </p:sp>
      <p:graphicFrame>
        <p:nvGraphicFramePr>
          <p:cNvPr id="9" name="Table 8"/>
          <p:cNvGraphicFramePr>
            <a:graphicFrameLocks noGrp="1"/>
          </p:cNvGraphicFramePr>
          <p:nvPr>
            <p:extLst>
              <p:ext uri="{D42A27DB-BD31-4B8C-83A1-F6EECF244321}">
                <p14:modId xmlns:p14="http://schemas.microsoft.com/office/powerpoint/2010/main" val="291208244"/>
              </p:ext>
            </p:extLst>
          </p:nvPr>
        </p:nvGraphicFramePr>
        <p:xfrm>
          <a:off x="5791200" y="1219200"/>
          <a:ext cx="6324600" cy="5410200"/>
        </p:xfrm>
        <a:graphic>
          <a:graphicData uri="http://schemas.openxmlformats.org/drawingml/2006/table">
            <a:tbl>
              <a:tblPr firstRow="1" bandRow="1">
                <a:tableStyleId>{5C22544A-7EE6-4342-B048-85BDC9FD1C3A}</a:tableStyleId>
              </a:tblPr>
              <a:tblGrid>
                <a:gridCol w="1752600"/>
                <a:gridCol w="4572000"/>
              </a:tblGrid>
              <a:tr h="381000">
                <a:tc>
                  <a:txBody>
                    <a:bodyPr/>
                    <a:lstStyle/>
                    <a:p>
                      <a:r>
                        <a:rPr lang="en-US" b="1" dirty="0" smtClean="0">
                          <a:solidFill>
                            <a:schemeClr val="tx1"/>
                          </a:solidFill>
                        </a:rPr>
                        <a:t>Productions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Resulting Productions P’</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S </a:t>
                      </a:r>
                      <a:r>
                        <a:rPr lang="en-US" dirty="0" smtClean="0"/>
                        <a:t>→ </a:t>
                      </a:r>
                      <a:r>
                        <a:rPr lang="en-IN" dirty="0" err="1" smtClean="0"/>
                        <a:t>ABCa</a:t>
                      </a:r>
                      <a:r>
                        <a:rPr lang="en-IN" dirty="0" smtClean="0"/>
                        <a:t> </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S </a:t>
                      </a:r>
                      <a:r>
                        <a:rPr lang="en-US" dirty="0" smtClean="0"/>
                        <a:t>→ </a:t>
                      </a:r>
                      <a:r>
                        <a:rPr lang="en-IN" dirty="0" err="1" smtClean="0"/>
                        <a:t>bD</a:t>
                      </a:r>
                      <a:endParaRPr lang="en-IN" dirty="0" smtClean="0"/>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A </a:t>
                      </a:r>
                      <a:r>
                        <a:rPr lang="en-US" dirty="0" smtClean="0"/>
                        <a:t>→ BC </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A </a:t>
                      </a:r>
                      <a:r>
                        <a:rPr lang="en-US" dirty="0" smtClean="0"/>
                        <a:t>→  b</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US" dirty="0" smtClean="0"/>
                        <a:t>B → </a:t>
                      </a:r>
                      <a:r>
                        <a:rPr lang="el-GR" dirty="0" smtClean="0"/>
                        <a:t>ε</a:t>
                      </a:r>
                      <a:r>
                        <a:rPr lang="en-US" dirty="0" smtClean="0"/>
                        <a:t> | b</a:t>
                      </a:r>
                    </a:p>
                    <a:p>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US" dirty="0" smtClean="0"/>
                        <a:t>C → </a:t>
                      </a:r>
                      <a:r>
                        <a:rPr lang="el-GR" dirty="0" smtClean="0"/>
                        <a:t>ε</a:t>
                      </a:r>
                      <a:r>
                        <a:rPr lang="en-US" dirty="0" smtClean="0"/>
                        <a:t> | c</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US" dirty="0" smtClean="0"/>
                        <a:t>D → d</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 name="TextBox 10"/>
          <p:cNvSpPr txBox="1"/>
          <p:nvPr/>
        </p:nvSpPr>
        <p:spPr>
          <a:xfrm>
            <a:off x="76200" y="1066800"/>
            <a:ext cx="4692310" cy="646331"/>
          </a:xfrm>
          <a:prstGeom prst="rect">
            <a:avLst/>
          </a:prstGeom>
          <a:noFill/>
        </p:spPr>
        <p:txBody>
          <a:bodyPr wrap="none" rtlCol="0">
            <a:spAutoFit/>
          </a:bodyPr>
          <a:lstStyle/>
          <a:p>
            <a:r>
              <a:rPr lang="en-US" dirty="0" smtClean="0"/>
              <a:t>Step2: Constructing the productions P’</a:t>
            </a:r>
            <a:endParaRPr lang="en-US" dirty="0"/>
          </a:p>
          <a:p>
            <a:endParaRPr lang="en-US" dirty="0"/>
          </a:p>
        </p:txBody>
      </p:sp>
      <p:sp>
        <p:nvSpPr>
          <p:cNvPr id="16" name="TextBox 15"/>
          <p:cNvSpPr txBox="1"/>
          <p:nvPr/>
        </p:nvSpPr>
        <p:spPr>
          <a:xfrm>
            <a:off x="304800" y="4092476"/>
            <a:ext cx="5239063" cy="2308324"/>
          </a:xfrm>
          <a:prstGeom prst="rect">
            <a:avLst/>
          </a:prstGeom>
          <a:noFill/>
          <a:ln>
            <a:solidFill>
              <a:schemeClr val="tx1"/>
            </a:solidFill>
          </a:ln>
        </p:spPr>
        <p:txBody>
          <a:bodyPr wrap="none" rtlCol="0">
            <a:spAutoFit/>
          </a:bodyPr>
          <a:lstStyle/>
          <a:p>
            <a:r>
              <a:rPr lang="en-US" b="1" u="sng" dirty="0" err="1" smtClean="0"/>
              <a:t>Ouput</a:t>
            </a:r>
            <a:r>
              <a:rPr lang="en-US" b="1" u="sng" dirty="0" smtClean="0"/>
              <a:t> Grammar</a:t>
            </a:r>
          </a:p>
          <a:p>
            <a:r>
              <a:rPr lang="en-US" dirty="0"/>
              <a:t>G=(</a:t>
            </a:r>
            <a:r>
              <a:rPr lang="en-US" dirty="0" smtClean="0"/>
              <a:t>V’, T’, P’, </a:t>
            </a:r>
            <a:r>
              <a:rPr lang="en-US" dirty="0"/>
              <a:t>S)</a:t>
            </a:r>
          </a:p>
          <a:p>
            <a:r>
              <a:rPr lang="en-US" dirty="0" smtClean="0"/>
              <a:t>V’={</a:t>
            </a:r>
            <a:r>
              <a:rPr lang="en-US" dirty="0"/>
              <a:t>S, A, B, C, D} , </a:t>
            </a:r>
            <a:r>
              <a:rPr lang="en-US" dirty="0" smtClean="0"/>
              <a:t>T’= { a</a:t>
            </a:r>
            <a:r>
              <a:rPr lang="en-US" dirty="0"/>
              <a:t>, b, c, d}, S= S</a:t>
            </a:r>
          </a:p>
          <a:p>
            <a:r>
              <a:rPr lang="en-US" dirty="0" smtClean="0"/>
              <a:t>P’</a:t>
            </a:r>
          </a:p>
          <a:p>
            <a:endParaRPr lang="en-US" b="1" u="sng" dirty="0"/>
          </a:p>
          <a:p>
            <a:endParaRPr lang="en-US" b="1" u="sng" dirty="0" smtClean="0"/>
          </a:p>
          <a:p>
            <a:endParaRPr lang="en-US" b="1" u="sng" dirty="0"/>
          </a:p>
          <a:p>
            <a:endParaRPr lang="en-US" b="1" u="sng" dirty="0" smtClean="0"/>
          </a:p>
        </p:txBody>
      </p:sp>
      <p:sp>
        <p:nvSpPr>
          <p:cNvPr id="3" name="TextBox 2"/>
          <p:cNvSpPr txBox="1"/>
          <p:nvPr/>
        </p:nvSpPr>
        <p:spPr>
          <a:xfrm>
            <a:off x="6934200" y="304800"/>
            <a:ext cx="4349845" cy="461665"/>
          </a:xfrm>
          <a:prstGeom prst="rect">
            <a:avLst/>
          </a:prstGeom>
          <a:noFill/>
        </p:spPr>
        <p:txBody>
          <a:bodyPr wrap="none" rtlCol="0">
            <a:spAutoFit/>
          </a:bodyPr>
          <a:lstStyle/>
          <a:p>
            <a:r>
              <a:rPr lang="en-US" sz="2400" dirty="0" err="1" smtClean="0"/>
              <a:t>Nullable</a:t>
            </a:r>
            <a:r>
              <a:rPr lang="en-US" sz="2400" dirty="0" smtClean="0"/>
              <a:t> variables: A, B, C </a:t>
            </a:r>
            <a:endParaRPr lang="en-US" sz="2400" dirty="0"/>
          </a:p>
        </p:txBody>
      </p:sp>
    </p:spTree>
    <p:extLst>
      <p:ext uri="{BB962C8B-B14F-4D97-AF65-F5344CB8AC3E}">
        <p14:creationId xmlns:p14="http://schemas.microsoft.com/office/powerpoint/2010/main" val="23262162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IN" sz="3200" dirty="0"/>
              <a:t>Eliminate </a:t>
            </a:r>
            <a:r>
              <a:rPr lang="el-GR" sz="3200" dirty="0"/>
              <a:t>ε</a:t>
            </a:r>
            <a:r>
              <a:rPr lang="en-IN" sz="3200" dirty="0"/>
              <a:t>-Productions from the </a:t>
            </a:r>
            <a:r>
              <a:rPr lang="en-IN" sz="3200" dirty="0" smtClean="0"/>
              <a:t>grammar</a:t>
            </a:r>
          </a:p>
          <a:p>
            <a:pPr marL="0" indent="0">
              <a:buNone/>
            </a:pPr>
            <a:r>
              <a:rPr lang="en-IN" dirty="0"/>
              <a:t>S </a:t>
            </a:r>
            <a:r>
              <a:rPr lang="en-US" dirty="0"/>
              <a:t>→ </a:t>
            </a:r>
            <a:r>
              <a:rPr lang="en-IN" dirty="0"/>
              <a:t>BAAB</a:t>
            </a:r>
          </a:p>
          <a:p>
            <a:pPr marL="0" indent="0">
              <a:buNone/>
            </a:pPr>
            <a:r>
              <a:rPr lang="en-IN" dirty="0"/>
              <a:t>A </a:t>
            </a:r>
            <a:r>
              <a:rPr lang="en-US" dirty="0"/>
              <a:t>→ 0A2 | 2A0 |</a:t>
            </a:r>
            <a:r>
              <a:rPr lang="el-GR" dirty="0"/>
              <a:t> ε</a:t>
            </a:r>
            <a:endParaRPr lang="en-US" dirty="0"/>
          </a:p>
          <a:p>
            <a:pPr marL="0" indent="0">
              <a:buNone/>
            </a:pPr>
            <a:r>
              <a:rPr lang="en-US" dirty="0"/>
              <a:t>B → AB | 1B | </a:t>
            </a:r>
            <a:r>
              <a:rPr lang="el-GR" dirty="0"/>
              <a:t>ε</a:t>
            </a:r>
            <a:endParaRPr lang="en-US"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128</a:t>
            </a:fld>
            <a:endParaRPr lang="en-US"/>
          </a:p>
        </p:txBody>
      </p:sp>
    </p:spTree>
    <p:extLst>
      <p:ext uri="{BB962C8B-B14F-4D97-AF65-F5344CB8AC3E}">
        <p14:creationId xmlns:p14="http://schemas.microsoft.com/office/powerpoint/2010/main" val="282061072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a:t>
            </a:r>
            <a:endParaRPr lang="en-US" dirty="0">
              <a:solidFill>
                <a:srgbClr val="FF0000"/>
              </a:solidFill>
            </a:endParaRPr>
          </a:p>
        </p:txBody>
      </p:sp>
      <p:sp>
        <p:nvSpPr>
          <p:cNvPr id="7" name="TextBox 6"/>
          <p:cNvSpPr txBox="1"/>
          <p:nvPr/>
        </p:nvSpPr>
        <p:spPr>
          <a:xfrm>
            <a:off x="6896356" y="60960"/>
            <a:ext cx="5905244" cy="2554545"/>
          </a:xfrm>
          <a:prstGeom prst="rect">
            <a:avLst/>
          </a:prstGeom>
          <a:noFill/>
          <a:ln>
            <a:solidFill>
              <a:schemeClr val="tx1"/>
            </a:solidFill>
          </a:ln>
        </p:spPr>
        <p:txBody>
          <a:bodyPr wrap="square" rtlCol="0">
            <a:spAutoFit/>
          </a:bodyPr>
          <a:lstStyle/>
          <a:p>
            <a:r>
              <a:rPr lang="en-IN" sz="2000" dirty="0" err="1" smtClean="0">
                <a:solidFill>
                  <a:srgbClr val="0000FF"/>
                </a:solidFill>
              </a:rPr>
              <a:t>ov</a:t>
            </a:r>
            <a:r>
              <a:rPr lang="en-IN" sz="2000" dirty="0" smtClean="0">
                <a:solidFill>
                  <a:srgbClr val="0000FF"/>
                </a:solidFill>
              </a:rPr>
              <a:t> </a:t>
            </a:r>
            <a:r>
              <a:rPr lang="en-IN" sz="2000" dirty="0"/>
              <a:t>={}</a:t>
            </a:r>
          </a:p>
          <a:p>
            <a:r>
              <a:rPr lang="en-IN" sz="2000" dirty="0" err="1" smtClean="0">
                <a:solidFill>
                  <a:srgbClr val="008000"/>
                </a:solidFill>
              </a:rPr>
              <a:t>nv</a:t>
            </a:r>
            <a:r>
              <a:rPr lang="en-IN" sz="2000" dirty="0" smtClean="0">
                <a:solidFill>
                  <a:srgbClr val="008000"/>
                </a:solidFill>
              </a:rPr>
              <a:t> </a:t>
            </a:r>
            <a:r>
              <a:rPr lang="en-IN" sz="2000" dirty="0"/>
              <a:t>={A | A-&gt;</a:t>
            </a:r>
            <a:r>
              <a:rPr lang="el-GR" sz="2000" b="1" dirty="0"/>
              <a:t> ε</a:t>
            </a:r>
            <a:r>
              <a:rPr lang="en-IN" sz="2000" dirty="0"/>
              <a:t>}</a:t>
            </a:r>
          </a:p>
          <a:p>
            <a:r>
              <a:rPr lang="en-IN" sz="2000" dirty="0" smtClean="0"/>
              <a:t>While(</a:t>
            </a:r>
            <a:r>
              <a:rPr lang="en-IN" sz="2000" dirty="0" err="1" smtClean="0">
                <a:solidFill>
                  <a:srgbClr val="0000FF"/>
                </a:solidFill>
              </a:rPr>
              <a:t>ov</a:t>
            </a:r>
            <a:r>
              <a:rPr lang="en-IN" sz="2000" dirty="0" smtClean="0">
                <a:solidFill>
                  <a:srgbClr val="0000FF"/>
                </a:solidFill>
              </a:rPr>
              <a:t> </a:t>
            </a:r>
            <a:r>
              <a:rPr lang="en-IN" sz="2000" dirty="0"/>
              <a:t>!= </a:t>
            </a:r>
            <a:r>
              <a:rPr lang="en-IN" sz="2000" dirty="0" err="1">
                <a:solidFill>
                  <a:srgbClr val="008000"/>
                </a:solidFill>
              </a:rPr>
              <a:t>nv</a:t>
            </a:r>
            <a:r>
              <a:rPr lang="en-IN" sz="2000" dirty="0"/>
              <a:t>)</a:t>
            </a:r>
          </a:p>
          <a:p>
            <a:r>
              <a:rPr lang="en-IN" sz="2000" dirty="0"/>
              <a:t>	{</a:t>
            </a:r>
          </a:p>
          <a:p>
            <a:r>
              <a:rPr lang="en-IN" sz="2000" dirty="0"/>
              <a:t>	</a:t>
            </a:r>
            <a:r>
              <a:rPr lang="en-IN" sz="2000" dirty="0" err="1">
                <a:solidFill>
                  <a:srgbClr val="0000FF"/>
                </a:solidFill>
              </a:rPr>
              <a:t>ov</a:t>
            </a:r>
            <a:r>
              <a:rPr lang="en-IN" sz="2000" dirty="0">
                <a:solidFill>
                  <a:srgbClr val="0000FF"/>
                </a:solidFill>
              </a:rPr>
              <a:t> </a:t>
            </a:r>
            <a:r>
              <a:rPr lang="en-IN" sz="2000" dirty="0"/>
              <a:t>= </a:t>
            </a:r>
            <a:r>
              <a:rPr lang="en-IN" sz="2000" dirty="0" err="1">
                <a:solidFill>
                  <a:srgbClr val="008000"/>
                </a:solidFill>
              </a:rPr>
              <a:t>nv</a:t>
            </a:r>
            <a:endParaRPr lang="en-IN" sz="2000" dirty="0">
              <a:solidFill>
                <a:srgbClr val="008000"/>
              </a:solidFill>
            </a:endParaRPr>
          </a:p>
          <a:p>
            <a:r>
              <a:rPr lang="en-IN" sz="2000" dirty="0"/>
              <a:t>	</a:t>
            </a:r>
            <a:r>
              <a:rPr lang="en-IN" sz="2000" dirty="0" err="1">
                <a:solidFill>
                  <a:srgbClr val="008000"/>
                </a:solidFill>
              </a:rPr>
              <a:t>nv</a:t>
            </a:r>
            <a:r>
              <a:rPr lang="en-IN" sz="2000" dirty="0">
                <a:solidFill>
                  <a:srgbClr val="008000"/>
                </a:solidFill>
              </a:rPr>
              <a:t> </a:t>
            </a:r>
            <a:r>
              <a:rPr lang="en-IN" sz="2000" dirty="0"/>
              <a:t>= </a:t>
            </a:r>
            <a:r>
              <a:rPr lang="en-IN" sz="2000" dirty="0" err="1">
                <a:solidFill>
                  <a:srgbClr val="0000FF"/>
                </a:solidFill>
              </a:rPr>
              <a:t>ov</a:t>
            </a:r>
            <a:r>
              <a:rPr lang="en-IN" sz="2000" dirty="0"/>
              <a:t> ∪ {A | A-&gt;</a:t>
            </a:r>
            <a:r>
              <a:rPr lang="el-GR" sz="2000" b="1" dirty="0"/>
              <a:t> </a:t>
            </a:r>
            <a:r>
              <a:rPr lang="el-GR" sz="2000" dirty="0"/>
              <a:t>β</a:t>
            </a:r>
            <a:r>
              <a:rPr lang="en-IN" sz="2000" dirty="0"/>
              <a:t>  and </a:t>
            </a:r>
            <a:r>
              <a:rPr lang="el-GR" sz="2000" dirty="0"/>
              <a:t>β</a:t>
            </a:r>
            <a:r>
              <a:rPr lang="en-IN" sz="2000" dirty="0"/>
              <a:t> ∈ </a:t>
            </a:r>
            <a:r>
              <a:rPr lang="en-IN" sz="2000" dirty="0" err="1">
                <a:solidFill>
                  <a:srgbClr val="0000FF"/>
                </a:solidFill>
              </a:rPr>
              <a:t>ov</a:t>
            </a:r>
            <a:r>
              <a:rPr lang="en-IN" sz="2000" dirty="0"/>
              <a:t>*}</a:t>
            </a:r>
          </a:p>
          <a:p>
            <a:r>
              <a:rPr lang="en-IN" sz="2000" b="1" dirty="0"/>
              <a:t>	</a:t>
            </a:r>
            <a:r>
              <a:rPr lang="en-IN" sz="2000" dirty="0"/>
              <a:t>}</a:t>
            </a:r>
          </a:p>
          <a:p>
            <a:r>
              <a:rPr lang="en-IN" sz="2000" dirty="0"/>
              <a:t>	V=</a:t>
            </a:r>
            <a:r>
              <a:rPr lang="en-IN" sz="2000" b="1" dirty="0"/>
              <a:t> </a:t>
            </a:r>
            <a:r>
              <a:rPr lang="en-IN" sz="2000" dirty="0" err="1">
                <a:solidFill>
                  <a:srgbClr val="0000FF"/>
                </a:solidFill>
              </a:rPr>
              <a:t>ov</a:t>
            </a:r>
            <a:endParaRPr lang="en-IN" sz="2000" dirty="0">
              <a:solidFill>
                <a:srgbClr val="0000FF"/>
              </a:solidFill>
            </a:endParaRPr>
          </a:p>
        </p:txBody>
      </p:sp>
      <p:sp>
        <p:nvSpPr>
          <p:cNvPr id="8" name="TextBox 7"/>
          <p:cNvSpPr txBox="1"/>
          <p:nvPr/>
        </p:nvSpPr>
        <p:spPr>
          <a:xfrm>
            <a:off x="152400" y="1397109"/>
            <a:ext cx="4382290" cy="2031325"/>
          </a:xfrm>
          <a:prstGeom prst="rect">
            <a:avLst/>
          </a:prstGeom>
          <a:noFill/>
          <a:ln>
            <a:solidFill>
              <a:schemeClr val="tx1"/>
            </a:solidFill>
          </a:ln>
        </p:spPr>
        <p:txBody>
          <a:bodyPr wrap="none" rtlCol="0">
            <a:spAutoFit/>
          </a:bodyPr>
          <a:lstStyle/>
          <a:p>
            <a:r>
              <a:rPr lang="en-US" b="1" u="sng" dirty="0" smtClean="0"/>
              <a:t>Input Grammar</a:t>
            </a:r>
          </a:p>
          <a:p>
            <a:r>
              <a:rPr lang="en-US" dirty="0"/>
              <a:t>G=(V, T, P, S)</a:t>
            </a:r>
          </a:p>
          <a:p>
            <a:r>
              <a:rPr lang="en-US" dirty="0"/>
              <a:t>V={S, A, </a:t>
            </a:r>
            <a:r>
              <a:rPr lang="en-US" dirty="0" smtClean="0"/>
              <a:t>B} </a:t>
            </a:r>
            <a:r>
              <a:rPr lang="en-US" dirty="0"/>
              <a:t>, T= </a:t>
            </a:r>
            <a:r>
              <a:rPr lang="en-US" dirty="0" smtClean="0"/>
              <a:t>{</a:t>
            </a:r>
            <a:r>
              <a:rPr lang="el-GR" dirty="0"/>
              <a:t>ε </a:t>
            </a:r>
            <a:r>
              <a:rPr lang="en-US" dirty="0" smtClean="0"/>
              <a:t>,0, 1, 2}, </a:t>
            </a:r>
            <a:r>
              <a:rPr lang="en-US" dirty="0"/>
              <a:t>S= S</a:t>
            </a:r>
          </a:p>
          <a:p>
            <a:r>
              <a:rPr lang="en-US" dirty="0"/>
              <a:t>P</a:t>
            </a:r>
            <a:r>
              <a:rPr lang="en-US" dirty="0" smtClean="0"/>
              <a:t>={</a:t>
            </a:r>
          </a:p>
          <a:p>
            <a:r>
              <a:rPr lang="en-IN" dirty="0" smtClean="0"/>
              <a:t>S </a:t>
            </a:r>
            <a:r>
              <a:rPr lang="en-US" dirty="0"/>
              <a:t>→ </a:t>
            </a:r>
            <a:r>
              <a:rPr lang="en-IN" dirty="0" smtClean="0"/>
              <a:t>BAAB</a:t>
            </a:r>
            <a:endParaRPr lang="en-IN" dirty="0"/>
          </a:p>
          <a:p>
            <a:r>
              <a:rPr lang="en-IN" dirty="0"/>
              <a:t>A </a:t>
            </a:r>
            <a:r>
              <a:rPr lang="en-US" dirty="0"/>
              <a:t>→ </a:t>
            </a:r>
            <a:r>
              <a:rPr lang="en-US" dirty="0" smtClean="0"/>
              <a:t>0A2 | 2A0 |</a:t>
            </a:r>
            <a:r>
              <a:rPr lang="el-GR" dirty="0"/>
              <a:t> ε</a:t>
            </a:r>
            <a:endParaRPr lang="en-US" dirty="0"/>
          </a:p>
          <a:p>
            <a:r>
              <a:rPr lang="en-US" dirty="0"/>
              <a:t>B → </a:t>
            </a:r>
            <a:r>
              <a:rPr lang="en-US" dirty="0" smtClean="0"/>
              <a:t>AB | 1B | </a:t>
            </a:r>
            <a:r>
              <a:rPr lang="el-GR" dirty="0" smtClean="0"/>
              <a:t>ε</a:t>
            </a:r>
            <a:r>
              <a:rPr lang="en-US" dirty="0" smtClean="0"/>
              <a:t>  }</a:t>
            </a:r>
            <a:endParaRPr lang="en-US" b="1" u="sng" dirty="0" smtClean="0"/>
          </a:p>
        </p:txBody>
      </p:sp>
      <p:graphicFrame>
        <p:nvGraphicFramePr>
          <p:cNvPr id="9" name="Table 8"/>
          <p:cNvGraphicFramePr>
            <a:graphicFrameLocks noGrp="1"/>
          </p:cNvGraphicFramePr>
          <p:nvPr>
            <p:extLst>
              <p:ext uri="{D42A27DB-BD31-4B8C-83A1-F6EECF244321}">
                <p14:modId xmlns:p14="http://schemas.microsoft.com/office/powerpoint/2010/main" val="3087527709"/>
              </p:ext>
            </p:extLst>
          </p:nvPr>
        </p:nvGraphicFramePr>
        <p:xfrm>
          <a:off x="6074179" y="2743200"/>
          <a:ext cx="6400800" cy="3398520"/>
        </p:xfrm>
        <a:graphic>
          <a:graphicData uri="http://schemas.openxmlformats.org/drawingml/2006/table">
            <a:tbl>
              <a:tblPr firstRow="1" bandRow="1">
                <a:tableStyleId>{5C22544A-7EE6-4342-B048-85BDC9FD1C3A}</a:tableStyleId>
              </a:tblPr>
              <a:tblGrid>
                <a:gridCol w="1774421"/>
                <a:gridCol w="1828800"/>
                <a:gridCol w="2797579"/>
              </a:tblGrid>
              <a:tr h="381000">
                <a:tc>
                  <a:txBody>
                    <a:bodyPr/>
                    <a:lstStyle/>
                    <a:p>
                      <a:r>
                        <a:rPr lang="en-US" b="1" dirty="0" err="1" smtClean="0">
                          <a:solidFill>
                            <a:schemeClr val="tx1"/>
                          </a:solidFill>
                        </a:rPr>
                        <a:t>ov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err="1" smtClean="0">
                          <a:solidFill>
                            <a:schemeClr val="tx1"/>
                          </a:solidFill>
                        </a:rPr>
                        <a:t>nv</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Productions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4191000" y="70009"/>
            <a:ext cx="2571986" cy="646331"/>
          </a:xfrm>
          <a:prstGeom prst="rect">
            <a:avLst/>
          </a:prstGeom>
          <a:noFill/>
        </p:spPr>
        <p:txBody>
          <a:bodyPr wrap="none" rtlCol="0">
            <a:spAutoFit/>
          </a:bodyPr>
          <a:lstStyle/>
          <a:p>
            <a:r>
              <a:rPr lang="en-US" dirty="0" smtClean="0">
                <a:solidFill>
                  <a:srgbClr val="0000FF"/>
                </a:solidFill>
              </a:rPr>
              <a:t>Algorithm to identify</a:t>
            </a:r>
          </a:p>
          <a:p>
            <a:r>
              <a:rPr lang="en-US" dirty="0" smtClean="0">
                <a:solidFill>
                  <a:srgbClr val="0000FF"/>
                </a:solidFill>
              </a:rPr>
              <a:t>“</a:t>
            </a:r>
            <a:r>
              <a:rPr lang="en-US" dirty="0" err="1" smtClean="0">
                <a:solidFill>
                  <a:srgbClr val="0000FF"/>
                </a:solidFill>
              </a:rPr>
              <a:t>Nullable</a:t>
            </a:r>
            <a:r>
              <a:rPr lang="en-US" dirty="0" smtClean="0">
                <a:solidFill>
                  <a:srgbClr val="0000FF"/>
                </a:solidFill>
              </a:rPr>
              <a:t>” variables</a:t>
            </a:r>
            <a:endParaRPr lang="en-US" dirty="0">
              <a:solidFill>
                <a:srgbClr val="0000FF"/>
              </a:solidFill>
            </a:endParaRPr>
          </a:p>
        </p:txBody>
      </p:sp>
      <p:sp>
        <p:nvSpPr>
          <p:cNvPr id="11" name="TextBox 10"/>
          <p:cNvSpPr txBox="1"/>
          <p:nvPr/>
        </p:nvSpPr>
        <p:spPr>
          <a:xfrm>
            <a:off x="76200" y="1066800"/>
            <a:ext cx="4643387" cy="646331"/>
          </a:xfrm>
          <a:prstGeom prst="rect">
            <a:avLst/>
          </a:prstGeom>
          <a:noFill/>
        </p:spPr>
        <p:txBody>
          <a:bodyPr wrap="none" rtlCol="0">
            <a:spAutoFit/>
          </a:bodyPr>
          <a:lstStyle/>
          <a:p>
            <a:r>
              <a:rPr lang="en-US" dirty="0"/>
              <a:t>Step1: Identifying </a:t>
            </a:r>
            <a:r>
              <a:rPr lang="en-US" dirty="0" smtClean="0"/>
              <a:t>“</a:t>
            </a:r>
            <a:r>
              <a:rPr lang="en-US" dirty="0" err="1" smtClean="0"/>
              <a:t>Nullable</a:t>
            </a:r>
            <a:r>
              <a:rPr lang="en-US" dirty="0" smtClean="0"/>
              <a:t>” variables</a:t>
            </a:r>
            <a:endParaRPr lang="en-US" dirty="0"/>
          </a:p>
          <a:p>
            <a:endParaRPr lang="en-US" dirty="0"/>
          </a:p>
        </p:txBody>
      </p:sp>
    </p:spTree>
    <p:extLst>
      <p:ext uri="{BB962C8B-B14F-4D97-AF65-F5344CB8AC3E}">
        <p14:creationId xmlns:p14="http://schemas.microsoft.com/office/powerpoint/2010/main" val="23501736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a:t>
            </a:r>
            <a:endParaRPr lang="en-IN" dirty="0"/>
          </a:p>
        </p:txBody>
      </p:sp>
      <p:sp>
        <p:nvSpPr>
          <p:cNvPr id="3" name="Content Placeholder 2"/>
          <p:cNvSpPr>
            <a:spLocks noGrp="1"/>
          </p:cNvSpPr>
          <p:nvPr>
            <p:ph idx="1"/>
          </p:nvPr>
        </p:nvSpPr>
        <p:spPr/>
        <p:txBody>
          <a:bodyPr/>
          <a:lstStyle/>
          <a:p>
            <a:pPr marL="0" indent="0">
              <a:buNone/>
            </a:pPr>
            <a:r>
              <a:rPr lang="en-IN" sz="2800" dirty="0" smtClean="0"/>
              <a:t>Obtain Context free grammar for the following languages</a:t>
            </a:r>
          </a:p>
          <a:p>
            <a:pPr marL="571500" indent="-571500">
              <a:buAutoNum type="romanLcPeriod"/>
            </a:pPr>
            <a:r>
              <a:rPr lang="en-IN" sz="2800" dirty="0" smtClean="0"/>
              <a:t>L={</a:t>
            </a:r>
            <a:r>
              <a:rPr lang="en-IN" sz="2800" dirty="0" err="1" smtClean="0"/>
              <a:t>a</a:t>
            </a:r>
            <a:r>
              <a:rPr lang="en-IN" sz="2800" baseline="30000" dirty="0" err="1" smtClean="0"/>
              <a:t>n</a:t>
            </a:r>
            <a:r>
              <a:rPr lang="en-IN" sz="2800" dirty="0" err="1" smtClean="0"/>
              <a:t>b</a:t>
            </a:r>
            <a:r>
              <a:rPr lang="en-IN" sz="2800" baseline="30000" dirty="0" err="1" smtClean="0"/>
              <a:t>n</a:t>
            </a:r>
            <a:r>
              <a:rPr lang="en-IN" sz="2800" dirty="0" smtClean="0"/>
              <a:t>, n&gt;=0}</a:t>
            </a:r>
          </a:p>
          <a:p>
            <a:pPr marL="571500" indent="-571500">
              <a:buFont typeface="Wingdings" pitchFamily="2" charset="2"/>
              <a:buAutoNum type="romanLcPeriod"/>
            </a:pPr>
            <a:r>
              <a:rPr lang="en-IN" sz="2800" dirty="0" smtClean="0"/>
              <a:t>L={a</a:t>
            </a:r>
            <a:r>
              <a:rPr lang="en-IN" sz="2800" baseline="30000" dirty="0" smtClean="0"/>
              <a:t>n+1</a:t>
            </a:r>
            <a:r>
              <a:rPr lang="en-IN" sz="2800" dirty="0" smtClean="0"/>
              <a:t>b</a:t>
            </a:r>
            <a:r>
              <a:rPr lang="en-IN" sz="2800" baseline="30000" dirty="0" smtClean="0"/>
              <a:t>n</a:t>
            </a:r>
            <a:r>
              <a:rPr lang="en-IN" sz="2800" dirty="0" smtClean="0"/>
              <a:t>, n&gt;=0}</a:t>
            </a:r>
          </a:p>
          <a:p>
            <a:pPr marL="571500" indent="-571500">
              <a:buFont typeface="Wingdings" pitchFamily="2" charset="2"/>
              <a:buAutoNum type="romanLcPeriod"/>
            </a:pPr>
            <a:r>
              <a:rPr lang="en-IN" sz="2800" dirty="0" smtClean="0"/>
              <a:t>L={a</a:t>
            </a:r>
            <a:r>
              <a:rPr lang="en-IN" sz="2800" baseline="30000" dirty="0" smtClean="0"/>
              <a:t>n</a:t>
            </a:r>
            <a:r>
              <a:rPr lang="en-IN" sz="2800" dirty="0" smtClean="0"/>
              <a:t>b</a:t>
            </a:r>
            <a:r>
              <a:rPr lang="en-IN" sz="2800" baseline="30000" dirty="0" smtClean="0"/>
              <a:t>2n</a:t>
            </a:r>
            <a:r>
              <a:rPr lang="en-IN" sz="2800" dirty="0" smtClean="0"/>
              <a:t>, n&gt;=0}</a:t>
            </a:r>
          </a:p>
          <a:p>
            <a:pPr marL="571500" indent="-571500">
              <a:buFont typeface="Wingdings" pitchFamily="2" charset="2"/>
              <a:buAutoNum type="romanLcPeriod"/>
            </a:pPr>
            <a:endParaRPr lang="en-IN" sz="2800" dirty="0" smtClean="0"/>
          </a:p>
          <a:p>
            <a:pPr marL="571500" indent="-571500">
              <a:buAutoNum type="romanLcPeriod"/>
            </a:pPr>
            <a:endParaRPr lang="en-IN" sz="2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13</a:t>
            </a:fld>
            <a:endParaRPr lang="en-US"/>
          </a:p>
        </p:txBody>
      </p:sp>
    </p:spTree>
    <p:extLst>
      <p:ext uri="{BB962C8B-B14F-4D97-AF65-F5344CB8AC3E}">
        <p14:creationId xmlns:p14="http://schemas.microsoft.com/office/powerpoint/2010/main" val="41804197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a:t>
            </a:r>
            <a:endParaRPr lang="en-US" dirty="0">
              <a:solidFill>
                <a:srgbClr val="FF0000"/>
              </a:solidFill>
            </a:endParaRPr>
          </a:p>
        </p:txBody>
      </p:sp>
      <p:sp>
        <p:nvSpPr>
          <p:cNvPr id="8" name="TextBox 7"/>
          <p:cNvSpPr txBox="1"/>
          <p:nvPr/>
        </p:nvSpPr>
        <p:spPr>
          <a:xfrm>
            <a:off x="152400" y="1397109"/>
            <a:ext cx="4382290" cy="2031325"/>
          </a:xfrm>
          <a:prstGeom prst="rect">
            <a:avLst/>
          </a:prstGeom>
          <a:noFill/>
          <a:ln>
            <a:solidFill>
              <a:schemeClr val="tx1"/>
            </a:solidFill>
          </a:ln>
        </p:spPr>
        <p:txBody>
          <a:bodyPr wrap="none" rtlCol="0">
            <a:spAutoFit/>
          </a:bodyPr>
          <a:lstStyle/>
          <a:p>
            <a:r>
              <a:rPr lang="en-US" b="1" u="sng" dirty="0"/>
              <a:t>Input Grammar</a:t>
            </a:r>
          </a:p>
          <a:p>
            <a:r>
              <a:rPr lang="en-US" dirty="0"/>
              <a:t>G=(V, T, P, S)</a:t>
            </a:r>
          </a:p>
          <a:p>
            <a:r>
              <a:rPr lang="en-US" dirty="0"/>
              <a:t>V={S, A, B} , T= {</a:t>
            </a:r>
            <a:r>
              <a:rPr lang="el-GR" dirty="0"/>
              <a:t>ε </a:t>
            </a:r>
            <a:r>
              <a:rPr lang="en-US" dirty="0"/>
              <a:t>,0, 1, 2}, S= S</a:t>
            </a:r>
          </a:p>
          <a:p>
            <a:r>
              <a:rPr lang="en-US" dirty="0"/>
              <a:t>P={</a:t>
            </a:r>
          </a:p>
          <a:p>
            <a:r>
              <a:rPr lang="en-IN" dirty="0"/>
              <a:t>S </a:t>
            </a:r>
            <a:r>
              <a:rPr lang="en-US" dirty="0"/>
              <a:t>→ </a:t>
            </a:r>
            <a:r>
              <a:rPr lang="en-IN" dirty="0"/>
              <a:t>BAAB</a:t>
            </a:r>
          </a:p>
          <a:p>
            <a:r>
              <a:rPr lang="en-IN" dirty="0"/>
              <a:t>A </a:t>
            </a:r>
            <a:r>
              <a:rPr lang="en-US" dirty="0"/>
              <a:t>→ 0A2 | 2A0 |</a:t>
            </a:r>
            <a:r>
              <a:rPr lang="el-GR" dirty="0"/>
              <a:t> ε</a:t>
            </a:r>
            <a:endParaRPr lang="en-US" dirty="0"/>
          </a:p>
          <a:p>
            <a:r>
              <a:rPr lang="en-US" dirty="0"/>
              <a:t>B → AB | 1B | </a:t>
            </a:r>
            <a:r>
              <a:rPr lang="el-GR" dirty="0"/>
              <a:t>ε</a:t>
            </a:r>
            <a:r>
              <a:rPr lang="en-US" dirty="0"/>
              <a:t>  }</a:t>
            </a:r>
            <a:endParaRPr lang="en-US" b="1" u="sng" dirty="0"/>
          </a:p>
        </p:txBody>
      </p:sp>
      <p:graphicFrame>
        <p:nvGraphicFramePr>
          <p:cNvPr id="9" name="Table 8"/>
          <p:cNvGraphicFramePr>
            <a:graphicFrameLocks noGrp="1"/>
          </p:cNvGraphicFramePr>
          <p:nvPr>
            <p:extLst>
              <p:ext uri="{D42A27DB-BD31-4B8C-83A1-F6EECF244321}">
                <p14:modId xmlns:p14="http://schemas.microsoft.com/office/powerpoint/2010/main" val="3891495363"/>
              </p:ext>
            </p:extLst>
          </p:nvPr>
        </p:nvGraphicFramePr>
        <p:xfrm>
          <a:off x="5791200" y="1219200"/>
          <a:ext cx="6324600" cy="5257800"/>
        </p:xfrm>
        <a:graphic>
          <a:graphicData uri="http://schemas.openxmlformats.org/drawingml/2006/table">
            <a:tbl>
              <a:tblPr firstRow="1" bandRow="1">
                <a:tableStyleId>{5C22544A-7EE6-4342-B048-85BDC9FD1C3A}</a:tableStyleId>
              </a:tblPr>
              <a:tblGrid>
                <a:gridCol w="1752600"/>
                <a:gridCol w="4572000"/>
              </a:tblGrid>
              <a:tr h="381000">
                <a:tc>
                  <a:txBody>
                    <a:bodyPr/>
                    <a:lstStyle/>
                    <a:p>
                      <a:r>
                        <a:rPr lang="en-US" b="1" dirty="0" smtClean="0">
                          <a:solidFill>
                            <a:schemeClr val="tx1"/>
                          </a:solidFill>
                        </a:rPr>
                        <a:t>Productions</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smtClean="0">
                          <a:solidFill>
                            <a:schemeClr val="tx1"/>
                          </a:solidFill>
                        </a:rPr>
                        <a:t>Resulting Productions P’</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IN" dirty="0" smtClean="0"/>
                        <a:t>S </a:t>
                      </a:r>
                      <a:r>
                        <a:rPr lang="en-US" dirty="0" smtClean="0"/>
                        <a:t>→ </a:t>
                      </a:r>
                      <a:r>
                        <a:rPr lang="en-IN" dirty="0" smtClean="0"/>
                        <a:t>BAAB</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IN" dirty="0" smtClean="0"/>
                        <a:t>A </a:t>
                      </a:r>
                      <a:r>
                        <a:rPr lang="en-US" dirty="0" smtClean="0"/>
                        <a:t>→ 0A2 </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A </a:t>
                      </a:r>
                      <a:r>
                        <a:rPr lang="en-US" dirty="0" smtClean="0"/>
                        <a:t>→ 2A0 </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A </a:t>
                      </a:r>
                      <a:r>
                        <a:rPr lang="en-US" dirty="0" smtClean="0"/>
                        <a:t>→  b</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IN" dirty="0" smtClean="0"/>
                        <a:t>A </a:t>
                      </a:r>
                      <a:r>
                        <a:rPr lang="en-US" dirty="0" smtClean="0"/>
                        <a:t>→ </a:t>
                      </a:r>
                      <a:r>
                        <a:rPr lang="el-GR" dirty="0" smtClean="0"/>
                        <a:t>ε</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US" dirty="0" smtClean="0"/>
                        <a:t>B → AB </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US" dirty="0" smtClean="0"/>
                        <a:t>B → 1B </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smtClean="0">
                        <a:solidFill>
                          <a:schemeClr val="tx1"/>
                        </a:solidFill>
                      </a:endParaRP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1000">
                <a:tc>
                  <a:txBody>
                    <a:bodyPr/>
                    <a:lstStyle/>
                    <a:p>
                      <a:r>
                        <a:rPr lang="en-US" dirty="0" smtClean="0"/>
                        <a:t>B → | </a:t>
                      </a:r>
                      <a:r>
                        <a:rPr lang="el-GR" dirty="0" smtClean="0"/>
                        <a:t>ε</a:t>
                      </a:r>
                      <a:r>
                        <a:rPr lang="en-US" dirty="0" smtClean="0"/>
                        <a:t> </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 name="TextBox 10"/>
          <p:cNvSpPr txBox="1"/>
          <p:nvPr/>
        </p:nvSpPr>
        <p:spPr>
          <a:xfrm>
            <a:off x="76200" y="1066800"/>
            <a:ext cx="4692310" cy="646331"/>
          </a:xfrm>
          <a:prstGeom prst="rect">
            <a:avLst/>
          </a:prstGeom>
          <a:noFill/>
        </p:spPr>
        <p:txBody>
          <a:bodyPr wrap="none" rtlCol="0">
            <a:spAutoFit/>
          </a:bodyPr>
          <a:lstStyle/>
          <a:p>
            <a:r>
              <a:rPr lang="en-US" dirty="0" smtClean="0"/>
              <a:t>Step2: Constructing the productions P’</a:t>
            </a:r>
            <a:endParaRPr lang="en-US" dirty="0"/>
          </a:p>
          <a:p>
            <a:endParaRPr lang="en-US" dirty="0"/>
          </a:p>
        </p:txBody>
      </p:sp>
      <p:sp>
        <p:nvSpPr>
          <p:cNvPr id="16" name="TextBox 15"/>
          <p:cNvSpPr txBox="1"/>
          <p:nvPr/>
        </p:nvSpPr>
        <p:spPr>
          <a:xfrm>
            <a:off x="304800" y="4092476"/>
            <a:ext cx="4305346" cy="2308324"/>
          </a:xfrm>
          <a:prstGeom prst="rect">
            <a:avLst/>
          </a:prstGeom>
          <a:noFill/>
          <a:ln>
            <a:solidFill>
              <a:schemeClr val="tx1"/>
            </a:solidFill>
          </a:ln>
        </p:spPr>
        <p:txBody>
          <a:bodyPr wrap="none" rtlCol="0">
            <a:spAutoFit/>
          </a:bodyPr>
          <a:lstStyle/>
          <a:p>
            <a:r>
              <a:rPr lang="en-US" b="1" u="sng" dirty="0" err="1" smtClean="0"/>
              <a:t>Ouput</a:t>
            </a:r>
            <a:r>
              <a:rPr lang="en-US" b="1" u="sng" dirty="0" smtClean="0"/>
              <a:t> Grammar</a:t>
            </a:r>
          </a:p>
          <a:p>
            <a:r>
              <a:rPr lang="en-US" dirty="0"/>
              <a:t>G=(</a:t>
            </a:r>
            <a:r>
              <a:rPr lang="en-US" dirty="0" smtClean="0"/>
              <a:t>V’, T’, P’, </a:t>
            </a:r>
            <a:r>
              <a:rPr lang="en-US" dirty="0"/>
              <a:t>S)</a:t>
            </a:r>
          </a:p>
          <a:p>
            <a:r>
              <a:rPr lang="en-US" dirty="0" smtClean="0"/>
              <a:t>V’={</a:t>
            </a:r>
            <a:r>
              <a:rPr lang="en-US" dirty="0"/>
              <a:t>S, A, </a:t>
            </a:r>
            <a:r>
              <a:rPr lang="en-US" dirty="0" smtClean="0"/>
              <a:t>B} </a:t>
            </a:r>
            <a:r>
              <a:rPr lang="en-US" dirty="0"/>
              <a:t>, </a:t>
            </a:r>
            <a:r>
              <a:rPr lang="en-US" dirty="0" smtClean="0"/>
              <a:t>T’= { 0, 1, 2}, </a:t>
            </a:r>
            <a:r>
              <a:rPr lang="en-US" dirty="0"/>
              <a:t>S= S</a:t>
            </a:r>
          </a:p>
          <a:p>
            <a:r>
              <a:rPr lang="en-US" dirty="0" smtClean="0"/>
              <a:t>P’</a:t>
            </a:r>
          </a:p>
          <a:p>
            <a:endParaRPr lang="en-US" b="1" u="sng" dirty="0"/>
          </a:p>
          <a:p>
            <a:endParaRPr lang="en-US" b="1" u="sng" dirty="0" smtClean="0"/>
          </a:p>
          <a:p>
            <a:endParaRPr lang="en-US" b="1" u="sng" dirty="0"/>
          </a:p>
          <a:p>
            <a:endParaRPr lang="en-US" b="1" u="sng" dirty="0" smtClean="0"/>
          </a:p>
        </p:txBody>
      </p:sp>
      <p:sp>
        <p:nvSpPr>
          <p:cNvPr id="7" name="TextBox 6"/>
          <p:cNvSpPr txBox="1"/>
          <p:nvPr/>
        </p:nvSpPr>
        <p:spPr>
          <a:xfrm>
            <a:off x="6934200" y="304800"/>
            <a:ext cx="4345036" cy="461665"/>
          </a:xfrm>
          <a:prstGeom prst="rect">
            <a:avLst/>
          </a:prstGeom>
          <a:noFill/>
        </p:spPr>
        <p:txBody>
          <a:bodyPr wrap="none" rtlCol="0">
            <a:spAutoFit/>
          </a:bodyPr>
          <a:lstStyle/>
          <a:p>
            <a:r>
              <a:rPr lang="en-US" sz="2400" dirty="0" err="1" smtClean="0"/>
              <a:t>Nullable</a:t>
            </a:r>
            <a:r>
              <a:rPr lang="en-US" sz="2400" dirty="0" smtClean="0"/>
              <a:t> variables: S, A, B </a:t>
            </a:r>
            <a:endParaRPr lang="en-US" sz="2400" dirty="0"/>
          </a:p>
        </p:txBody>
      </p:sp>
    </p:spTree>
    <p:extLst>
      <p:ext uri="{BB962C8B-B14F-4D97-AF65-F5344CB8AC3E}">
        <p14:creationId xmlns:p14="http://schemas.microsoft.com/office/powerpoint/2010/main" val="377164774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131</a:t>
            </a:fld>
            <a:endParaRPr lang="en-US"/>
          </a:p>
        </p:txBody>
      </p:sp>
      <p:grpSp>
        <p:nvGrpSpPr>
          <p:cNvPr id="10" name="Group 9"/>
          <p:cNvGrpSpPr/>
          <p:nvPr/>
        </p:nvGrpSpPr>
        <p:grpSpPr>
          <a:xfrm>
            <a:off x="853440" y="152400"/>
            <a:ext cx="6080760" cy="5791200"/>
            <a:chOff x="609600" y="152400"/>
            <a:chExt cx="4343400" cy="579120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4300" y="876300"/>
              <a:ext cx="5791200" cy="4343400"/>
            </a:xfrm>
            <a:prstGeom prst="rect">
              <a:avLst/>
            </a:prstGeom>
          </p:spPr>
        </p:pic>
        <p:sp>
          <p:nvSpPr>
            <p:cNvPr id="8" name="TextBox 7"/>
            <p:cNvSpPr txBox="1"/>
            <p:nvPr/>
          </p:nvSpPr>
          <p:spPr>
            <a:xfrm>
              <a:off x="1219200" y="2759065"/>
              <a:ext cx="498305" cy="276999"/>
            </a:xfrm>
            <a:prstGeom prst="rect">
              <a:avLst/>
            </a:prstGeom>
            <a:noFill/>
          </p:spPr>
          <p:txBody>
            <a:bodyPr wrap="none" rtlCol="0">
              <a:spAutoFit/>
            </a:bodyPr>
            <a:lstStyle/>
            <a:p>
              <a:r>
                <a:rPr lang="en-US" sz="1200" b="1" dirty="0" smtClean="0"/>
                <a:t>A, B,C</a:t>
              </a:r>
              <a:endParaRPr lang="en-US" sz="1200" b="1" dirty="0"/>
            </a:p>
          </p:txBody>
        </p:sp>
        <p:sp>
          <p:nvSpPr>
            <p:cNvPr id="9" name="TextBox 8"/>
            <p:cNvSpPr txBox="1"/>
            <p:nvPr/>
          </p:nvSpPr>
          <p:spPr>
            <a:xfrm>
              <a:off x="1916827" y="2753626"/>
              <a:ext cx="498305" cy="276999"/>
            </a:xfrm>
            <a:prstGeom prst="rect">
              <a:avLst/>
            </a:prstGeom>
            <a:noFill/>
          </p:spPr>
          <p:txBody>
            <a:bodyPr wrap="none" rtlCol="0">
              <a:spAutoFit/>
            </a:bodyPr>
            <a:lstStyle/>
            <a:p>
              <a:r>
                <a:rPr lang="en-US" sz="1200" b="1" dirty="0" smtClean="0"/>
                <a:t>A, B,C</a:t>
              </a:r>
              <a:endParaRPr lang="en-US" sz="1200" b="1" dirty="0"/>
            </a:p>
          </p:txBody>
        </p:sp>
      </p:grpSp>
    </p:spTree>
    <p:extLst>
      <p:ext uri="{BB962C8B-B14F-4D97-AF65-F5344CB8AC3E}">
        <p14:creationId xmlns:p14="http://schemas.microsoft.com/office/powerpoint/2010/main" val="20640973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132</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58361" y="95961"/>
            <a:ext cx="6597112" cy="6926967"/>
          </a:xfrm>
          <a:prstGeom prst="rect">
            <a:avLst/>
          </a:prstGeom>
        </p:spPr>
      </p:pic>
    </p:spTree>
    <p:extLst>
      <p:ext uri="{BB962C8B-B14F-4D97-AF65-F5344CB8AC3E}">
        <p14:creationId xmlns:p14="http://schemas.microsoft.com/office/powerpoint/2010/main" val="361267525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133</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849" r="4110"/>
          <a:stretch/>
        </p:blipFill>
        <p:spPr>
          <a:xfrm rot="16200000">
            <a:off x="1227369" y="-418722"/>
            <a:ext cx="6293023" cy="7420927"/>
          </a:xfrm>
          <a:prstGeom prst="rect">
            <a:avLst/>
          </a:prstGeom>
        </p:spPr>
      </p:pic>
    </p:spTree>
    <p:extLst>
      <p:ext uri="{BB962C8B-B14F-4D97-AF65-F5344CB8AC3E}">
        <p14:creationId xmlns:p14="http://schemas.microsoft.com/office/powerpoint/2010/main" val="22839724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134</a:t>
            </a:fld>
            <a:endParaRPr lang="en-US"/>
          </a:p>
        </p:txBody>
      </p:sp>
      <p:pic>
        <p:nvPicPr>
          <p:cNvPr id="7" name="Picture 6"/>
          <p:cNvPicPr>
            <a:picLocks noChangeAspect="1"/>
          </p:cNvPicPr>
          <p:nvPr/>
        </p:nvPicPr>
        <p:blipFill>
          <a:blip r:embed="rId2"/>
          <a:stretch>
            <a:fillRect/>
          </a:stretch>
        </p:blipFill>
        <p:spPr>
          <a:xfrm>
            <a:off x="793435" y="1219202"/>
            <a:ext cx="6994207" cy="2384691"/>
          </a:xfrm>
          <a:prstGeom prst="rect">
            <a:avLst/>
          </a:prstGeom>
        </p:spPr>
      </p:pic>
    </p:spTree>
    <p:extLst>
      <p:ext uri="{BB962C8B-B14F-4D97-AF65-F5344CB8AC3E}">
        <p14:creationId xmlns:p14="http://schemas.microsoft.com/office/powerpoint/2010/main" val="423760279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135</a:t>
            </a:fld>
            <a:endParaRPr lang="en-US"/>
          </a:p>
        </p:txBody>
      </p:sp>
      <p:pic>
        <p:nvPicPr>
          <p:cNvPr id="7" name="Picture 6"/>
          <p:cNvPicPr>
            <a:picLocks noChangeAspect="1"/>
          </p:cNvPicPr>
          <p:nvPr/>
        </p:nvPicPr>
        <p:blipFill>
          <a:blip r:embed="rId2"/>
          <a:stretch>
            <a:fillRect/>
          </a:stretch>
        </p:blipFill>
        <p:spPr>
          <a:xfrm>
            <a:off x="793435" y="1219202"/>
            <a:ext cx="6994207" cy="2384691"/>
          </a:xfrm>
          <a:prstGeom prst="rect">
            <a:avLst/>
          </a:prstGeom>
        </p:spPr>
      </p:pic>
      <p:pic>
        <p:nvPicPr>
          <p:cNvPr id="8" name="Picture 7"/>
          <p:cNvPicPr>
            <a:picLocks noChangeAspect="1"/>
          </p:cNvPicPr>
          <p:nvPr/>
        </p:nvPicPr>
        <p:blipFill>
          <a:blip r:embed="rId3"/>
          <a:stretch>
            <a:fillRect/>
          </a:stretch>
        </p:blipFill>
        <p:spPr>
          <a:xfrm>
            <a:off x="645378" y="3756293"/>
            <a:ext cx="11519736" cy="2492109"/>
          </a:xfrm>
          <a:prstGeom prst="rect">
            <a:avLst/>
          </a:prstGeom>
        </p:spPr>
      </p:pic>
    </p:spTree>
    <p:extLst>
      <p:ext uri="{BB962C8B-B14F-4D97-AF65-F5344CB8AC3E}">
        <p14:creationId xmlns:p14="http://schemas.microsoft.com/office/powerpoint/2010/main" val="20021550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sz="2000" dirty="0"/>
              <a:t>Eliminate </a:t>
            </a:r>
            <a:r>
              <a:rPr lang="el-GR" sz="2000" b="1" dirty="0" smtClean="0"/>
              <a:t>ε</a:t>
            </a:r>
            <a:r>
              <a:rPr lang="en-IN" sz="2000" b="1" dirty="0" smtClean="0"/>
              <a:t>-</a:t>
            </a:r>
            <a:r>
              <a:rPr lang="en-IN" sz="2000" dirty="0" smtClean="0"/>
              <a:t>productions </a:t>
            </a:r>
            <a:r>
              <a:rPr lang="en-IN" sz="2000" dirty="0"/>
              <a:t>from the grammar </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136</a:t>
            </a:fld>
            <a:endParaRPr lang="en-US"/>
          </a:p>
        </p:txBody>
      </p:sp>
      <p:pic>
        <p:nvPicPr>
          <p:cNvPr id="7" name="Picture 6"/>
          <p:cNvPicPr>
            <a:picLocks noChangeAspect="1"/>
          </p:cNvPicPr>
          <p:nvPr/>
        </p:nvPicPr>
        <p:blipFill>
          <a:blip r:embed="rId2"/>
          <a:stretch>
            <a:fillRect/>
          </a:stretch>
        </p:blipFill>
        <p:spPr>
          <a:xfrm>
            <a:off x="2240280" y="1752602"/>
            <a:ext cx="1706880" cy="1801091"/>
          </a:xfrm>
          <a:prstGeom prst="rect">
            <a:avLst/>
          </a:prstGeom>
        </p:spPr>
      </p:pic>
      <p:sp>
        <p:nvSpPr>
          <p:cNvPr id="8" name="TextBox 7"/>
          <p:cNvSpPr txBox="1"/>
          <p:nvPr/>
        </p:nvSpPr>
        <p:spPr>
          <a:xfrm>
            <a:off x="648692" y="3858491"/>
            <a:ext cx="1253869" cy="369332"/>
          </a:xfrm>
          <a:prstGeom prst="rect">
            <a:avLst/>
          </a:prstGeom>
          <a:noFill/>
        </p:spPr>
        <p:txBody>
          <a:bodyPr wrap="none" rtlCol="0">
            <a:spAutoFit/>
          </a:bodyPr>
          <a:lstStyle/>
          <a:p>
            <a:r>
              <a:rPr lang="en-IN" b="1" dirty="0" smtClean="0"/>
              <a:t>Answer:</a:t>
            </a:r>
            <a:endParaRPr lang="en-IN" b="1" dirty="0"/>
          </a:p>
        </p:txBody>
      </p:sp>
      <p:pic>
        <p:nvPicPr>
          <p:cNvPr id="9" name="Picture 8"/>
          <p:cNvPicPr>
            <a:picLocks noChangeAspect="1"/>
          </p:cNvPicPr>
          <p:nvPr/>
        </p:nvPicPr>
        <p:blipFill>
          <a:blip r:embed="rId3"/>
          <a:stretch>
            <a:fillRect/>
          </a:stretch>
        </p:blipFill>
        <p:spPr>
          <a:xfrm>
            <a:off x="2553652" y="3970924"/>
            <a:ext cx="3456317" cy="1972676"/>
          </a:xfrm>
          <a:prstGeom prst="rect">
            <a:avLst/>
          </a:prstGeom>
        </p:spPr>
      </p:pic>
    </p:spTree>
    <p:extLst>
      <p:ext uri="{BB962C8B-B14F-4D97-AF65-F5344CB8AC3E}">
        <p14:creationId xmlns:p14="http://schemas.microsoft.com/office/powerpoint/2010/main" val="32330739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algn="ctr">
              <a:lnSpc>
                <a:spcPct val="80000"/>
              </a:lnSpc>
            </a:pPr>
            <a:r>
              <a:rPr lang="en-US" altLang="en-US" sz="2800" dirty="0"/>
              <a:t>Eliminating Unit </a:t>
            </a:r>
            <a:r>
              <a:rPr lang="en-US" altLang="en-US" sz="2800" dirty="0" smtClean="0"/>
              <a:t>Productions</a:t>
            </a:r>
            <a:endParaRPr lang="en-US" altLang="en-US" sz="2800" dirty="0"/>
          </a:p>
        </p:txBody>
      </p:sp>
      <p:sp>
        <p:nvSpPr>
          <p:cNvPr id="9219" name="Rectangle 3"/>
          <p:cNvSpPr>
            <a:spLocks noGrp="1" noChangeArrowheads="1"/>
          </p:cNvSpPr>
          <p:nvPr>
            <p:ph type="subTitle" idx="1"/>
          </p:nvPr>
        </p:nvSpPr>
        <p:spPr>
          <a:xfrm>
            <a:off x="640080" y="3200400"/>
            <a:ext cx="11734800" cy="1600200"/>
          </a:xfrm>
        </p:spPr>
        <p:txBody>
          <a:bodyPr/>
          <a:lstStyle/>
          <a:p>
            <a:pPr algn="ctr">
              <a:lnSpc>
                <a:spcPct val="80000"/>
              </a:lnSpc>
            </a:pPr>
            <a:endParaRPr lang="en-US" altLang="en-US" sz="2000" dirty="0" smtClean="0"/>
          </a:p>
        </p:txBody>
      </p:sp>
      <p:sp>
        <p:nvSpPr>
          <p:cNvPr id="2" name="Date Placeholder 1"/>
          <p:cNvSpPr>
            <a:spLocks noGrp="1"/>
          </p:cNvSpPr>
          <p:nvPr>
            <p:ph type="dt" sz="half" idx="10"/>
          </p:nvPr>
        </p:nvSpPr>
        <p:spPr/>
        <p:txBody>
          <a:bodyPr/>
          <a:lstStyle/>
          <a:p>
            <a:fld id="{35B0C519-89AB-4890-8F92-601590506CB9}" type="datetime3">
              <a:rPr lang="en-US" smtClean="0"/>
              <a:t>7 September 2022</a:t>
            </a:fld>
            <a:endParaRPr lang="en-US"/>
          </a:p>
        </p:txBody>
      </p:sp>
      <p:sp>
        <p:nvSpPr>
          <p:cNvPr id="4" name="Footer Placeholder 3"/>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3" name="Slide Number Placeholder 2"/>
          <p:cNvSpPr>
            <a:spLocks noGrp="1"/>
          </p:cNvSpPr>
          <p:nvPr>
            <p:ph type="sldNum" sz="quarter" idx="12"/>
          </p:nvPr>
        </p:nvSpPr>
        <p:spPr/>
        <p:txBody>
          <a:bodyPr/>
          <a:lstStyle/>
          <a:p>
            <a:fld id="{5DCC653A-8BE1-4A16-A754-27859D86C4A9}" type="slidenum">
              <a:rPr lang="en-US" smtClean="0"/>
              <a:pPr/>
              <a:t>137</a:t>
            </a:fld>
            <a:endParaRPr lang="en-US"/>
          </a:p>
        </p:txBody>
      </p:sp>
    </p:spTree>
    <p:extLst>
      <p:ext uri="{BB962C8B-B14F-4D97-AF65-F5344CB8AC3E}">
        <p14:creationId xmlns:p14="http://schemas.microsoft.com/office/powerpoint/2010/main" val="935336092"/>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Eliminating Unit Productions</a:t>
            </a:r>
            <a:endParaRPr lang="en-IN" dirty="0"/>
          </a:p>
        </p:txBody>
      </p:sp>
      <p:sp>
        <p:nvSpPr>
          <p:cNvPr id="3" name="Content Placeholder 2"/>
          <p:cNvSpPr>
            <a:spLocks noGrp="1"/>
          </p:cNvSpPr>
          <p:nvPr>
            <p:ph idx="1"/>
          </p:nvPr>
        </p:nvSpPr>
        <p:spPr/>
        <p:txBody>
          <a:bodyPr/>
          <a:lstStyle/>
          <a:p>
            <a:pPr marL="0" indent="0">
              <a:buNone/>
            </a:pPr>
            <a:r>
              <a:rPr lang="en-IN" sz="2000" dirty="0" smtClean="0"/>
              <a:t>Consider the production A </a:t>
            </a:r>
            <a:r>
              <a:rPr lang="en-US" sz="2000" dirty="0" smtClean="0"/>
              <a:t>→ B . </a:t>
            </a:r>
            <a:r>
              <a:rPr lang="en-IN" sz="2000" dirty="0" smtClean="0"/>
              <a:t> The left hand side of the production and the right hand side of the production contains only one variable. Such productions are called unit productions.</a:t>
            </a:r>
          </a:p>
          <a:p>
            <a:pPr marL="0" indent="0">
              <a:buNone/>
            </a:pPr>
            <a:r>
              <a:rPr lang="en-IN" sz="2000" dirty="0" smtClean="0"/>
              <a:t>Example:</a:t>
            </a:r>
          </a:p>
          <a:p>
            <a:pPr marL="0" indent="0">
              <a:buNone/>
            </a:pPr>
            <a:r>
              <a:rPr lang="en-IN" sz="2000" dirty="0"/>
              <a:t>A </a:t>
            </a:r>
            <a:r>
              <a:rPr lang="en-US" sz="2000" dirty="0"/>
              <a:t>→ </a:t>
            </a:r>
            <a:r>
              <a:rPr lang="en-US" sz="2000" dirty="0" smtClean="0"/>
              <a:t>B  : Unit productions</a:t>
            </a:r>
          </a:p>
          <a:p>
            <a:pPr marL="0" indent="0">
              <a:buNone/>
            </a:pPr>
            <a:endParaRPr lang="en-IN" sz="2000" dirty="0" smtClean="0"/>
          </a:p>
          <a:p>
            <a:pPr marL="0" indent="0">
              <a:buNone/>
            </a:pPr>
            <a:r>
              <a:rPr lang="en-IN" sz="2000" dirty="0"/>
              <a:t>B</a:t>
            </a:r>
            <a:r>
              <a:rPr lang="en-IN" sz="2000" dirty="0" smtClean="0"/>
              <a:t> </a:t>
            </a:r>
            <a:r>
              <a:rPr lang="en-US" sz="2000" dirty="0"/>
              <a:t>→ </a:t>
            </a:r>
            <a:r>
              <a:rPr lang="en-US" sz="2000" dirty="0" err="1" smtClean="0"/>
              <a:t>aB</a:t>
            </a:r>
            <a:r>
              <a:rPr lang="en-US" sz="2000" dirty="0" smtClean="0"/>
              <a:t> | b  </a:t>
            </a:r>
            <a:r>
              <a:rPr lang="en-US" sz="2000" dirty="0"/>
              <a:t>: N</a:t>
            </a:r>
            <a:r>
              <a:rPr lang="en-US" sz="2000" dirty="0" smtClean="0"/>
              <a:t>on-unit productions</a:t>
            </a:r>
          </a:p>
          <a:p>
            <a:pPr marL="0" indent="0">
              <a:buNone/>
            </a:pPr>
            <a:endParaRPr lang="en-US" sz="2000" dirty="0"/>
          </a:p>
          <a:p>
            <a:pPr marL="0" indent="0">
              <a:buNone/>
            </a:pPr>
            <a:r>
              <a:rPr lang="en-US" sz="2000" dirty="0" smtClean="0"/>
              <a:t>For, A </a:t>
            </a:r>
            <a:r>
              <a:rPr lang="en-US" sz="2000" dirty="0"/>
              <a:t>→ </a:t>
            </a:r>
            <a:r>
              <a:rPr lang="en-US" sz="2000" dirty="0" smtClean="0"/>
              <a:t>B , </a:t>
            </a:r>
            <a:r>
              <a:rPr lang="en-IN" sz="2000" dirty="0" smtClean="0"/>
              <a:t>B </a:t>
            </a:r>
            <a:r>
              <a:rPr lang="en-US" sz="2000" dirty="0"/>
              <a:t>→ </a:t>
            </a:r>
            <a:r>
              <a:rPr lang="en-US" sz="2000" dirty="0" err="1"/>
              <a:t>aB</a:t>
            </a:r>
            <a:r>
              <a:rPr lang="en-US" sz="2000" dirty="0"/>
              <a:t> | b </a:t>
            </a:r>
            <a:endParaRPr lang="en-US" sz="2000" dirty="0" smtClean="0"/>
          </a:p>
          <a:p>
            <a:pPr marL="0" indent="0">
              <a:buNone/>
            </a:pPr>
            <a:r>
              <a:rPr lang="en-US" sz="2000" dirty="0" smtClean="0"/>
              <a:t>Since B is generated from B, what ever is generated by B, the same things can be generated from A also. So, we can have </a:t>
            </a:r>
            <a:r>
              <a:rPr lang="en-IN" sz="2000" dirty="0" smtClean="0"/>
              <a:t>A </a:t>
            </a:r>
            <a:r>
              <a:rPr lang="en-US" sz="2000" dirty="0"/>
              <a:t>→ </a:t>
            </a:r>
            <a:r>
              <a:rPr lang="en-US" sz="2000" dirty="0" err="1"/>
              <a:t>aB</a:t>
            </a:r>
            <a:r>
              <a:rPr lang="en-US" sz="2000" dirty="0"/>
              <a:t> | b </a:t>
            </a:r>
          </a:p>
          <a:p>
            <a:pPr marL="0" indent="0">
              <a:buNone/>
            </a:pPr>
            <a:r>
              <a:rPr lang="en-IN" sz="2000" dirty="0" smtClean="0"/>
              <a:t>and the production </a:t>
            </a:r>
            <a:r>
              <a:rPr lang="en-US" sz="2000" dirty="0" smtClean="0"/>
              <a:t>A </a:t>
            </a:r>
            <a:r>
              <a:rPr lang="en-US" sz="2000" dirty="0"/>
              <a:t>→ </a:t>
            </a:r>
            <a:r>
              <a:rPr lang="en-US" sz="2000" dirty="0" smtClean="0"/>
              <a:t>B can be deleted.</a:t>
            </a:r>
            <a:endParaRPr lang="en-IN" sz="2000" dirty="0"/>
          </a:p>
          <a:p>
            <a:pPr marL="0" indent="0">
              <a:buNone/>
            </a:pPr>
            <a:endParaRPr lang="en-IN"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138</a:t>
            </a:fld>
            <a:endParaRPr lang="en-US"/>
          </a:p>
        </p:txBody>
      </p:sp>
    </p:spTree>
    <p:extLst>
      <p:ext uri="{BB962C8B-B14F-4D97-AF65-F5344CB8AC3E}">
        <p14:creationId xmlns:p14="http://schemas.microsoft.com/office/powerpoint/2010/main" val="401491086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 for eliminating Unit Productions</a:t>
            </a:r>
            <a:endParaRPr lang="en-US" dirty="0"/>
          </a:p>
        </p:txBody>
      </p:sp>
      <p:sp>
        <p:nvSpPr>
          <p:cNvPr id="3" name="Content Placeholder 2"/>
          <p:cNvSpPr>
            <a:spLocks noGrp="1"/>
          </p:cNvSpPr>
          <p:nvPr>
            <p:ph idx="1"/>
          </p:nvPr>
        </p:nvSpPr>
        <p:spPr/>
        <p:txBody>
          <a:bodyPr/>
          <a:lstStyle/>
          <a:p>
            <a:pPr marL="0" indent="0" algn="just">
              <a:buNone/>
            </a:pPr>
            <a:r>
              <a:rPr lang="en-US" sz="1600" dirty="0" smtClean="0"/>
              <a:t>Let G=(V, T, P,S) be a CFG and has unit productions and no </a:t>
            </a:r>
            <a:r>
              <a:rPr lang="el-GR" sz="1600" dirty="0"/>
              <a:t>ε</a:t>
            </a:r>
            <a:r>
              <a:rPr lang="en-US" sz="1600" dirty="0" smtClean="0"/>
              <a:t>–productions. An equivalent grammar G</a:t>
            </a:r>
            <a:r>
              <a:rPr lang="en-US" sz="1600" baseline="-25000" dirty="0" smtClean="0"/>
              <a:t>1</a:t>
            </a:r>
            <a:r>
              <a:rPr lang="en-US" sz="1600" dirty="0" smtClean="0"/>
              <a:t> without unit productions can be obtained such that L(G)=L(G</a:t>
            </a:r>
            <a:r>
              <a:rPr lang="en-US" sz="1600" baseline="-25000" dirty="0" smtClean="0"/>
              <a:t>1</a:t>
            </a:r>
            <a:r>
              <a:rPr lang="en-US" sz="1600" dirty="0" smtClean="0"/>
              <a:t>) i.e., any language generated by G can also be generated by G</a:t>
            </a:r>
            <a:r>
              <a:rPr lang="en-US" sz="1600" baseline="-25000" dirty="0" smtClean="0"/>
              <a:t>1</a:t>
            </a:r>
            <a:r>
              <a:rPr lang="en-US" sz="1600" dirty="0" smtClean="0"/>
              <a:t>. But, the grammar G</a:t>
            </a:r>
            <a:r>
              <a:rPr lang="en-US" sz="1600" baseline="-25000" dirty="0" smtClean="0"/>
              <a:t>1</a:t>
            </a:r>
            <a:r>
              <a:rPr lang="en-US" sz="1600" dirty="0" smtClean="0"/>
              <a:t> has no unit productions.</a:t>
            </a:r>
          </a:p>
          <a:p>
            <a:pPr marL="0" indent="0" algn="just">
              <a:buNone/>
            </a:pPr>
            <a:r>
              <a:rPr lang="en-US" sz="1600" dirty="0" smtClean="0"/>
              <a:t>A unit production in grammar G can be eliminated using the following steps:</a:t>
            </a:r>
          </a:p>
          <a:p>
            <a:pPr marL="0" indent="0" algn="just">
              <a:buNone/>
            </a:pPr>
            <a:r>
              <a:rPr lang="en-US" sz="1600" dirty="0" smtClean="0"/>
              <a:t>1. Remove all the productions of the form A </a:t>
            </a:r>
            <a:r>
              <a:rPr lang="en-US" sz="1600" dirty="0"/>
              <a:t>→ </a:t>
            </a:r>
            <a:r>
              <a:rPr lang="en-US" sz="1600" dirty="0" smtClean="0"/>
              <a:t>A</a:t>
            </a:r>
          </a:p>
          <a:p>
            <a:pPr marL="0" indent="0" algn="just">
              <a:buNone/>
            </a:pPr>
            <a:r>
              <a:rPr lang="en-US" sz="1600" dirty="0" smtClean="0"/>
              <a:t>2. Add all non unit productions to P</a:t>
            </a:r>
            <a:r>
              <a:rPr lang="en-US" sz="1600" baseline="-25000" dirty="0" smtClean="0"/>
              <a:t>1</a:t>
            </a:r>
          </a:p>
          <a:p>
            <a:pPr marL="0" indent="0" algn="just">
              <a:buNone/>
            </a:pPr>
            <a:r>
              <a:rPr lang="en-US" sz="1600" dirty="0" smtClean="0"/>
              <a:t>3. For each variable A , find all variables B such that A </a:t>
            </a:r>
            <a:r>
              <a:rPr lang="en-US" sz="1600" dirty="0"/>
              <a:t>⇒ </a:t>
            </a:r>
            <a:r>
              <a:rPr lang="en-US" sz="1600" dirty="0" smtClean="0"/>
              <a:t>B i.e., in the derivation process A, if we encounter only one variable in a sentential form say B (no terminals should be there), obtain all such variables.</a:t>
            </a:r>
          </a:p>
          <a:p>
            <a:pPr marL="0" indent="0" algn="just">
              <a:buNone/>
            </a:pPr>
            <a:r>
              <a:rPr lang="en-US" sz="1600" dirty="0" smtClean="0"/>
              <a:t>4. Obtain a dependency graph. For example if we have the productions </a:t>
            </a:r>
            <a:r>
              <a:rPr lang="en-US" sz="1600" dirty="0"/>
              <a:t>A </a:t>
            </a:r>
            <a:r>
              <a:rPr lang="en-US" sz="1600" dirty="0" smtClean="0"/>
              <a:t>→B, B → C, C →B. The dependency graph will be of the form</a:t>
            </a:r>
          </a:p>
          <a:p>
            <a:pPr marL="0" indent="0" algn="just">
              <a:buNone/>
            </a:pPr>
            <a:endParaRPr lang="en-US" sz="1600" dirty="0"/>
          </a:p>
          <a:p>
            <a:pPr marL="0" indent="0" algn="just">
              <a:buNone/>
            </a:pPr>
            <a:endParaRPr lang="en-US" sz="1600" dirty="0" smtClean="0"/>
          </a:p>
          <a:p>
            <a:pPr marL="0" indent="0" algn="just">
              <a:buNone/>
            </a:pPr>
            <a:endParaRPr lang="en-US" sz="1600" dirty="0" smtClean="0"/>
          </a:p>
          <a:p>
            <a:pPr marL="0" indent="0" algn="just">
              <a:buNone/>
            </a:pPr>
            <a:r>
              <a:rPr lang="en-US" sz="1400" dirty="0" smtClean="0"/>
              <a:t>5. Note from the dependency graph</a:t>
            </a:r>
          </a:p>
          <a:p>
            <a:pPr marL="0" indent="0" algn="just">
              <a:buNone/>
            </a:pPr>
            <a:r>
              <a:rPr lang="en-US" sz="1400" dirty="0" smtClean="0"/>
              <a:t>a. A </a:t>
            </a:r>
            <a:r>
              <a:rPr lang="en-US" sz="1400" dirty="0"/>
              <a:t>⇒ </a:t>
            </a:r>
            <a:r>
              <a:rPr lang="en-US" sz="1400" dirty="0" smtClean="0"/>
              <a:t>B i.e., B can be obtained from A. So, all non unit productions generated from B can also be generated from A</a:t>
            </a:r>
          </a:p>
          <a:p>
            <a:pPr marL="0" indent="0" algn="just">
              <a:buNone/>
            </a:pPr>
            <a:r>
              <a:rPr lang="en-US" sz="1400" dirty="0"/>
              <a:t>b. A ⇒ </a:t>
            </a:r>
            <a:r>
              <a:rPr lang="en-US" sz="1400" dirty="0" smtClean="0"/>
              <a:t>C </a:t>
            </a:r>
            <a:r>
              <a:rPr lang="en-US" sz="1400" dirty="0"/>
              <a:t>i.e., </a:t>
            </a:r>
            <a:r>
              <a:rPr lang="en-US" sz="1400" dirty="0" smtClean="0"/>
              <a:t>C </a:t>
            </a:r>
            <a:r>
              <a:rPr lang="en-US" sz="1400" dirty="0"/>
              <a:t>can be obtained from A. So, all non unit productions generated from </a:t>
            </a:r>
            <a:r>
              <a:rPr lang="en-US" sz="1400" dirty="0" smtClean="0"/>
              <a:t>C </a:t>
            </a:r>
            <a:r>
              <a:rPr lang="en-US" sz="1400" dirty="0"/>
              <a:t>can also be generated from </a:t>
            </a:r>
            <a:r>
              <a:rPr lang="en-US" sz="1400" dirty="0" smtClean="0"/>
              <a:t>A</a:t>
            </a:r>
          </a:p>
          <a:p>
            <a:pPr marL="0" indent="0" algn="just">
              <a:buNone/>
            </a:pPr>
            <a:r>
              <a:rPr lang="en-US" sz="1400" dirty="0" smtClean="0"/>
              <a:t>c. Similarly for B </a:t>
            </a:r>
            <a:r>
              <a:rPr lang="en-US" sz="1400" dirty="0"/>
              <a:t>⇒ </a:t>
            </a:r>
            <a:r>
              <a:rPr lang="en-US" sz="1400" dirty="0" smtClean="0"/>
              <a:t>C and C </a:t>
            </a:r>
            <a:r>
              <a:rPr lang="en-US" sz="1400" dirty="0"/>
              <a:t>⇒ </a:t>
            </a:r>
            <a:r>
              <a:rPr lang="en-US" sz="1400" dirty="0" smtClean="0"/>
              <a:t>B</a:t>
            </a:r>
            <a:endParaRPr lang="en-US" sz="1400" dirty="0"/>
          </a:p>
          <a:p>
            <a:pPr marL="0" indent="0" algn="just">
              <a:buNone/>
            </a:pPr>
            <a:endParaRPr lang="en-US" sz="16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139</a:t>
            </a:fld>
            <a:endParaRPr lang="en-US"/>
          </a:p>
        </p:txBody>
      </p:sp>
      <p:grpSp>
        <p:nvGrpSpPr>
          <p:cNvPr id="18" name="Group 17"/>
          <p:cNvGrpSpPr/>
          <p:nvPr/>
        </p:nvGrpSpPr>
        <p:grpSpPr>
          <a:xfrm>
            <a:off x="4724400" y="4191000"/>
            <a:ext cx="3581400" cy="533400"/>
            <a:chOff x="4572000" y="4114800"/>
            <a:chExt cx="3581400" cy="533400"/>
          </a:xfrm>
        </p:grpSpPr>
        <p:sp>
          <p:nvSpPr>
            <p:cNvPr id="7" name="Oval 6"/>
            <p:cNvSpPr/>
            <p:nvPr/>
          </p:nvSpPr>
          <p:spPr bwMode="auto">
            <a:xfrm>
              <a:off x="4572000" y="4191000"/>
              <a:ext cx="685800" cy="457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 A</a:t>
              </a:r>
            </a:p>
          </p:txBody>
        </p:sp>
        <p:sp>
          <p:nvSpPr>
            <p:cNvPr id="9" name="Oval 8"/>
            <p:cNvSpPr/>
            <p:nvPr/>
          </p:nvSpPr>
          <p:spPr bwMode="auto">
            <a:xfrm>
              <a:off x="7467600" y="4114800"/>
              <a:ext cx="685800" cy="457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 C</a:t>
              </a:r>
            </a:p>
          </p:txBody>
        </p:sp>
        <p:sp>
          <p:nvSpPr>
            <p:cNvPr id="10" name="Oval 9"/>
            <p:cNvSpPr/>
            <p:nvPr/>
          </p:nvSpPr>
          <p:spPr bwMode="auto">
            <a:xfrm>
              <a:off x="6096000" y="4130040"/>
              <a:ext cx="685800" cy="4572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 B</a:t>
              </a:r>
            </a:p>
          </p:txBody>
        </p:sp>
        <p:cxnSp>
          <p:nvCxnSpPr>
            <p:cNvPr id="12" name="Straight Arrow Connector 11"/>
            <p:cNvCxnSpPr>
              <a:stCxn id="7" idx="6"/>
              <a:endCxn id="10" idx="2"/>
            </p:cNvCxnSpPr>
            <p:nvPr/>
          </p:nvCxnSpPr>
          <p:spPr bwMode="auto">
            <a:xfrm flipV="1">
              <a:off x="5257800" y="4358640"/>
              <a:ext cx="838200" cy="609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10" idx="6"/>
              <a:endCxn id="9" idx="2"/>
            </p:cNvCxnSpPr>
            <p:nvPr/>
          </p:nvCxnSpPr>
          <p:spPr bwMode="auto">
            <a:xfrm flipV="1">
              <a:off x="6781800" y="4343400"/>
              <a:ext cx="685800" cy="15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9" idx="3"/>
              <a:endCxn id="10" idx="5"/>
            </p:cNvCxnSpPr>
            <p:nvPr/>
          </p:nvCxnSpPr>
          <p:spPr bwMode="auto">
            <a:xfrm flipH="1">
              <a:off x="6681367" y="4505045"/>
              <a:ext cx="886666" cy="152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20082591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IN" sz="2800" dirty="0" smtClean="0">
                <a:solidFill>
                  <a:srgbClr val="FF0000"/>
                </a:solidFill>
              </a:rPr>
              <a:t>Rough Slide </a:t>
            </a:r>
            <a:endParaRPr lang="en-IN" sz="2800" dirty="0">
              <a:solidFill>
                <a:srgbClr val="FF0000"/>
              </a:solidFill>
            </a:endParaRPr>
          </a:p>
        </p:txBody>
      </p:sp>
      <p:sp>
        <p:nvSpPr>
          <p:cNvPr id="3" name="Content Placeholder 2"/>
          <p:cNvSpPr>
            <a:spLocks noGrp="1"/>
          </p:cNvSpPr>
          <p:nvPr>
            <p:ph idx="1"/>
          </p:nvPr>
        </p:nvSpPr>
        <p:spPr/>
        <p:txBody>
          <a:bodyPr/>
          <a:lstStyle/>
          <a:p>
            <a:pPr marL="0" indent="0">
              <a:buNone/>
            </a:pPr>
            <a:r>
              <a:rPr lang="en-IN" sz="2400" dirty="0"/>
              <a:t>Obtain Context free grammar for the following languages</a:t>
            </a:r>
            <a:br>
              <a:rPr lang="en-IN" sz="2400" dirty="0"/>
            </a:br>
            <a:r>
              <a:rPr lang="en-IN" sz="2400" dirty="0"/>
              <a:t>L={</a:t>
            </a:r>
            <a:r>
              <a:rPr lang="en-IN" sz="2400" dirty="0" err="1"/>
              <a:t>a</a:t>
            </a:r>
            <a:r>
              <a:rPr lang="en-IN" sz="2400" baseline="30000" dirty="0" err="1"/>
              <a:t>n</a:t>
            </a:r>
            <a:r>
              <a:rPr lang="en-IN" sz="2400" dirty="0" err="1"/>
              <a:t>b</a:t>
            </a:r>
            <a:r>
              <a:rPr lang="en-IN" sz="2400" baseline="30000" dirty="0" err="1"/>
              <a:t>n</a:t>
            </a:r>
            <a:r>
              <a:rPr lang="en-IN" sz="2400" dirty="0"/>
              <a:t>, n&gt;=0}</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a:t>
            </a:fld>
            <a:endParaRPr lang="en-US"/>
          </a:p>
        </p:txBody>
      </p:sp>
    </p:spTree>
    <p:extLst>
      <p:ext uri="{BB962C8B-B14F-4D97-AF65-F5344CB8AC3E}">
        <p14:creationId xmlns:p14="http://schemas.microsoft.com/office/powerpoint/2010/main" val="94915262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140</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1921" y="46134"/>
            <a:ext cx="6324600" cy="6640830"/>
          </a:xfrm>
          <a:prstGeom prst="rect">
            <a:avLst/>
          </a:prstGeom>
        </p:spPr>
      </p:pic>
    </p:spTree>
    <p:extLst>
      <p:ext uri="{BB962C8B-B14F-4D97-AF65-F5344CB8AC3E}">
        <p14:creationId xmlns:p14="http://schemas.microsoft.com/office/powerpoint/2010/main" val="60988864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83310" y="126235"/>
            <a:ext cx="6434380" cy="6756099"/>
          </a:xfrm>
          <a:prstGeom prst="rect">
            <a:avLst/>
          </a:prstGeom>
        </p:spPr>
      </p:pic>
    </p:spTree>
    <p:extLst>
      <p:ext uri="{BB962C8B-B14F-4D97-AF65-F5344CB8AC3E}">
        <p14:creationId xmlns:p14="http://schemas.microsoft.com/office/powerpoint/2010/main" val="254469166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sz="2400" dirty="0" smtClean="0"/>
              <a:t>Eliminate all unit productions from the Grammar</a:t>
            </a:r>
          </a:p>
          <a:p>
            <a:pPr marL="0" indent="0">
              <a:buNone/>
            </a:pPr>
            <a:r>
              <a:rPr lang="en-IN" sz="2400" dirty="0" smtClean="0"/>
              <a:t>S </a:t>
            </a:r>
            <a:r>
              <a:rPr lang="en-US" sz="2400" dirty="0" smtClean="0"/>
              <a:t>→ AB</a:t>
            </a:r>
          </a:p>
          <a:p>
            <a:pPr marL="0" indent="0">
              <a:buNone/>
            </a:pPr>
            <a:r>
              <a:rPr lang="en-US" sz="2400" dirty="0"/>
              <a:t>A </a:t>
            </a:r>
            <a:r>
              <a:rPr lang="en-US" sz="2400" dirty="0" smtClean="0"/>
              <a:t>→ a</a:t>
            </a:r>
          </a:p>
          <a:p>
            <a:pPr marL="0" indent="0">
              <a:buNone/>
            </a:pPr>
            <a:r>
              <a:rPr lang="en-US" sz="2400" dirty="0"/>
              <a:t>B </a:t>
            </a:r>
            <a:r>
              <a:rPr lang="en-US" sz="2400" dirty="0" smtClean="0"/>
              <a:t>→ C | b</a:t>
            </a:r>
          </a:p>
          <a:p>
            <a:pPr marL="0" indent="0">
              <a:buNone/>
            </a:pPr>
            <a:r>
              <a:rPr lang="en-US" sz="2400" dirty="0"/>
              <a:t>C </a:t>
            </a:r>
            <a:r>
              <a:rPr lang="en-US" sz="2400" dirty="0" smtClean="0"/>
              <a:t>→ D</a:t>
            </a:r>
          </a:p>
          <a:p>
            <a:pPr marL="0" indent="0">
              <a:buNone/>
            </a:pPr>
            <a:r>
              <a:rPr lang="en-US" sz="2400" dirty="0"/>
              <a:t>D </a:t>
            </a:r>
            <a:r>
              <a:rPr lang="en-US" sz="2400" dirty="0" smtClean="0"/>
              <a:t>→ E | </a:t>
            </a:r>
            <a:r>
              <a:rPr lang="en-US" sz="2400" dirty="0" err="1" smtClean="0"/>
              <a:t>bC</a:t>
            </a:r>
            <a:endParaRPr lang="en-US" sz="2400" dirty="0" smtClean="0"/>
          </a:p>
          <a:p>
            <a:pPr marL="0" indent="0">
              <a:buNone/>
            </a:pPr>
            <a:r>
              <a:rPr lang="en-US" sz="2400" dirty="0"/>
              <a:t>E </a:t>
            </a:r>
            <a:r>
              <a:rPr lang="en-US" sz="2400" dirty="0" smtClean="0"/>
              <a:t>→ d | </a:t>
            </a:r>
            <a:r>
              <a:rPr lang="en-US" sz="2400" dirty="0" err="1" smtClean="0"/>
              <a:t>Ab</a:t>
            </a:r>
            <a:endParaRPr lang="en-IN" sz="2400" dirty="0" smtClean="0"/>
          </a:p>
          <a:p>
            <a:pPr marL="0" indent="0">
              <a:buNone/>
            </a:pPr>
            <a:endParaRPr lang="en-IN"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142</a:t>
            </a:fld>
            <a:endParaRPr lang="en-US"/>
          </a:p>
        </p:txBody>
      </p:sp>
    </p:spTree>
    <p:extLst>
      <p:ext uri="{BB962C8B-B14F-4D97-AF65-F5344CB8AC3E}">
        <p14:creationId xmlns:p14="http://schemas.microsoft.com/office/powerpoint/2010/main" val="980794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Rough Slide </a:t>
            </a:r>
            <a:endParaRPr lang="en-IN" dirty="0">
              <a:solidFill>
                <a:srgbClr val="FF0000"/>
              </a:solidFill>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143</a:t>
            </a:fld>
            <a:endParaRPr lang="en-US"/>
          </a:p>
        </p:txBody>
      </p:sp>
      <p:sp>
        <p:nvSpPr>
          <p:cNvPr id="8" name="TextBox 7"/>
          <p:cNvSpPr txBox="1"/>
          <p:nvPr/>
        </p:nvSpPr>
        <p:spPr>
          <a:xfrm>
            <a:off x="228600" y="1112520"/>
            <a:ext cx="5566780" cy="2246769"/>
          </a:xfrm>
          <a:prstGeom prst="rect">
            <a:avLst/>
          </a:prstGeom>
          <a:noFill/>
          <a:ln>
            <a:solidFill>
              <a:schemeClr val="tx1"/>
            </a:solidFill>
          </a:ln>
        </p:spPr>
        <p:txBody>
          <a:bodyPr wrap="none" rtlCol="0">
            <a:spAutoFit/>
          </a:bodyPr>
          <a:lstStyle/>
          <a:p>
            <a:r>
              <a:rPr lang="en-US" sz="2000" b="1" u="sng" dirty="0" smtClean="0"/>
              <a:t>Input Grammar</a:t>
            </a:r>
          </a:p>
          <a:p>
            <a:r>
              <a:rPr lang="en-US" sz="2000" dirty="0"/>
              <a:t>G=(V, T, P, S)</a:t>
            </a:r>
          </a:p>
          <a:p>
            <a:r>
              <a:rPr lang="en-US" sz="2000" dirty="0"/>
              <a:t>V={S, A, </a:t>
            </a:r>
            <a:r>
              <a:rPr lang="en-US" sz="2000" dirty="0" smtClean="0"/>
              <a:t>B, C, D} </a:t>
            </a:r>
            <a:r>
              <a:rPr lang="en-US" sz="2000" dirty="0"/>
              <a:t>, T= </a:t>
            </a:r>
            <a:r>
              <a:rPr lang="en-US" sz="2000" dirty="0" smtClean="0"/>
              <a:t>{a, b, c, d}, </a:t>
            </a:r>
            <a:r>
              <a:rPr lang="en-US" sz="2000" dirty="0"/>
              <a:t>S= S</a:t>
            </a:r>
          </a:p>
          <a:p>
            <a:r>
              <a:rPr lang="en-US" sz="2000" dirty="0"/>
              <a:t>P</a:t>
            </a:r>
            <a:r>
              <a:rPr lang="en-US" sz="2000" dirty="0" smtClean="0"/>
              <a:t>={</a:t>
            </a:r>
          </a:p>
          <a:p>
            <a:r>
              <a:rPr lang="en-IN" sz="2000" dirty="0"/>
              <a:t>S </a:t>
            </a:r>
            <a:r>
              <a:rPr lang="en-US" sz="2000" dirty="0"/>
              <a:t>→ </a:t>
            </a:r>
            <a:r>
              <a:rPr lang="en-US" sz="2000" dirty="0" smtClean="0"/>
              <a:t>AB , A </a:t>
            </a:r>
            <a:r>
              <a:rPr lang="en-US" sz="2000" dirty="0"/>
              <a:t>→ </a:t>
            </a:r>
            <a:r>
              <a:rPr lang="en-US" sz="2000" dirty="0" smtClean="0"/>
              <a:t>a , B </a:t>
            </a:r>
            <a:r>
              <a:rPr lang="en-US" sz="2000" dirty="0"/>
              <a:t>→ C | b</a:t>
            </a:r>
          </a:p>
          <a:p>
            <a:r>
              <a:rPr lang="en-US" sz="2000" dirty="0"/>
              <a:t>C → </a:t>
            </a:r>
            <a:r>
              <a:rPr lang="en-US" sz="2000" dirty="0" smtClean="0"/>
              <a:t>D , D </a:t>
            </a:r>
            <a:r>
              <a:rPr lang="en-US" sz="2000" dirty="0"/>
              <a:t>→ E | </a:t>
            </a:r>
            <a:r>
              <a:rPr lang="en-US" sz="2000" dirty="0" err="1" smtClean="0"/>
              <a:t>bC</a:t>
            </a:r>
            <a:r>
              <a:rPr lang="en-US" sz="2000" dirty="0" smtClean="0"/>
              <a:t> , E </a:t>
            </a:r>
            <a:r>
              <a:rPr lang="en-US" sz="2000" dirty="0"/>
              <a:t>→ d | </a:t>
            </a:r>
            <a:r>
              <a:rPr lang="en-US" sz="2000" dirty="0" err="1"/>
              <a:t>Ab</a:t>
            </a:r>
            <a:endParaRPr lang="en-IN" sz="2000" dirty="0"/>
          </a:p>
          <a:p>
            <a:r>
              <a:rPr lang="en-US" sz="2000" dirty="0" smtClean="0"/>
              <a:t>}</a:t>
            </a:r>
            <a:endParaRPr lang="en-US" sz="2000" b="1" u="sng" dirty="0" smtClean="0"/>
          </a:p>
        </p:txBody>
      </p:sp>
      <p:sp>
        <p:nvSpPr>
          <p:cNvPr id="9" name="TextBox 8"/>
          <p:cNvSpPr txBox="1"/>
          <p:nvPr/>
        </p:nvSpPr>
        <p:spPr>
          <a:xfrm>
            <a:off x="0" y="3488173"/>
            <a:ext cx="3211135" cy="369332"/>
          </a:xfrm>
          <a:prstGeom prst="rect">
            <a:avLst/>
          </a:prstGeom>
          <a:noFill/>
        </p:spPr>
        <p:txBody>
          <a:bodyPr wrap="none" rtlCol="0">
            <a:spAutoFit/>
          </a:bodyPr>
          <a:lstStyle/>
          <a:p>
            <a:r>
              <a:rPr lang="en-US" u="sng" dirty="0" smtClean="0"/>
              <a:t>Non-Unit Productions of G</a:t>
            </a:r>
            <a:endParaRPr lang="en-US" u="sng" dirty="0"/>
          </a:p>
        </p:txBody>
      </p:sp>
      <p:sp>
        <p:nvSpPr>
          <p:cNvPr id="10" name="TextBox 9"/>
          <p:cNvSpPr txBox="1"/>
          <p:nvPr/>
        </p:nvSpPr>
        <p:spPr>
          <a:xfrm>
            <a:off x="5825860" y="666988"/>
            <a:ext cx="2648482" cy="369332"/>
          </a:xfrm>
          <a:prstGeom prst="rect">
            <a:avLst/>
          </a:prstGeom>
          <a:noFill/>
        </p:spPr>
        <p:txBody>
          <a:bodyPr wrap="none" rtlCol="0">
            <a:spAutoFit/>
          </a:bodyPr>
          <a:lstStyle/>
          <a:p>
            <a:r>
              <a:rPr lang="en-US" u="sng" dirty="0" smtClean="0"/>
              <a:t>Unit Productions of G</a:t>
            </a:r>
            <a:endParaRPr lang="en-US" u="sng" dirty="0"/>
          </a:p>
        </p:txBody>
      </p:sp>
      <p:sp>
        <p:nvSpPr>
          <p:cNvPr id="11" name="TextBox 10"/>
          <p:cNvSpPr txBox="1"/>
          <p:nvPr/>
        </p:nvSpPr>
        <p:spPr>
          <a:xfrm>
            <a:off x="9296400" y="666988"/>
            <a:ext cx="2395977" cy="369332"/>
          </a:xfrm>
          <a:prstGeom prst="rect">
            <a:avLst/>
          </a:prstGeom>
          <a:noFill/>
        </p:spPr>
        <p:txBody>
          <a:bodyPr wrap="none" rtlCol="0">
            <a:spAutoFit/>
          </a:bodyPr>
          <a:lstStyle/>
          <a:p>
            <a:r>
              <a:rPr lang="en-US" u="sng" dirty="0" smtClean="0"/>
              <a:t>Dependency Graph</a:t>
            </a:r>
            <a:endParaRPr lang="en-US" u="sng" dirty="0"/>
          </a:p>
        </p:txBody>
      </p:sp>
    </p:spTree>
    <p:extLst>
      <p:ext uri="{BB962C8B-B14F-4D97-AF65-F5344CB8AC3E}">
        <p14:creationId xmlns:p14="http://schemas.microsoft.com/office/powerpoint/2010/main" val="23689603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Rough Slide </a:t>
            </a:r>
            <a:endParaRPr lang="en-IN" dirty="0">
              <a:solidFill>
                <a:srgbClr val="FF0000"/>
              </a:solidFill>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144</a:t>
            </a:fld>
            <a:endParaRPr lang="en-US"/>
          </a:p>
        </p:txBody>
      </p:sp>
      <p:sp>
        <p:nvSpPr>
          <p:cNvPr id="8" name="TextBox 7"/>
          <p:cNvSpPr txBox="1"/>
          <p:nvPr/>
        </p:nvSpPr>
        <p:spPr>
          <a:xfrm>
            <a:off x="762000" y="1219200"/>
            <a:ext cx="5566780" cy="2246769"/>
          </a:xfrm>
          <a:prstGeom prst="rect">
            <a:avLst/>
          </a:prstGeom>
          <a:noFill/>
          <a:ln>
            <a:solidFill>
              <a:schemeClr val="tx1"/>
            </a:solidFill>
          </a:ln>
        </p:spPr>
        <p:txBody>
          <a:bodyPr wrap="none" rtlCol="0">
            <a:spAutoFit/>
          </a:bodyPr>
          <a:lstStyle/>
          <a:p>
            <a:r>
              <a:rPr lang="en-US" sz="2000" b="1" u="sng" dirty="0" smtClean="0"/>
              <a:t>Input Grammar</a:t>
            </a:r>
          </a:p>
          <a:p>
            <a:r>
              <a:rPr lang="en-US" sz="2000" dirty="0"/>
              <a:t>G=(V, T, P, S)</a:t>
            </a:r>
          </a:p>
          <a:p>
            <a:r>
              <a:rPr lang="en-US" sz="2000" dirty="0"/>
              <a:t>V={S, A, </a:t>
            </a:r>
            <a:r>
              <a:rPr lang="en-US" sz="2000" dirty="0" smtClean="0"/>
              <a:t>B, C, D} </a:t>
            </a:r>
            <a:r>
              <a:rPr lang="en-US" sz="2000" dirty="0"/>
              <a:t>, T= </a:t>
            </a:r>
            <a:r>
              <a:rPr lang="en-US" sz="2000" dirty="0" smtClean="0"/>
              <a:t>{a, b, c, d}, </a:t>
            </a:r>
            <a:r>
              <a:rPr lang="en-US" sz="2000" dirty="0"/>
              <a:t>S= S</a:t>
            </a:r>
          </a:p>
          <a:p>
            <a:r>
              <a:rPr lang="en-US" sz="2000" dirty="0"/>
              <a:t>P</a:t>
            </a:r>
            <a:r>
              <a:rPr lang="en-US" sz="2000" dirty="0" smtClean="0"/>
              <a:t>={</a:t>
            </a:r>
          </a:p>
          <a:p>
            <a:r>
              <a:rPr lang="en-IN" sz="2000" dirty="0"/>
              <a:t>S </a:t>
            </a:r>
            <a:r>
              <a:rPr lang="en-US" sz="2000" dirty="0"/>
              <a:t>→ </a:t>
            </a:r>
            <a:r>
              <a:rPr lang="en-US" sz="2000" dirty="0" smtClean="0"/>
              <a:t>AB , A </a:t>
            </a:r>
            <a:r>
              <a:rPr lang="en-US" sz="2000" dirty="0"/>
              <a:t>→ </a:t>
            </a:r>
            <a:r>
              <a:rPr lang="en-US" sz="2000" dirty="0" smtClean="0"/>
              <a:t>a , B </a:t>
            </a:r>
            <a:r>
              <a:rPr lang="en-US" sz="2000" dirty="0"/>
              <a:t>→ C | b</a:t>
            </a:r>
          </a:p>
          <a:p>
            <a:r>
              <a:rPr lang="en-US" sz="2000" dirty="0"/>
              <a:t>C → </a:t>
            </a:r>
            <a:r>
              <a:rPr lang="en-US" sz="2000" dirty="0" smtClean="0"/>
              <a:t>D , D </a:t>
            </a:r>
            <a:r>
              <a:rPr lang="en-US" sz="2000" dirty="0"/>
              <a:t>→ E | </a:t>
            </a:r>
            <a:r>
              <a:rPr lang="en-US" sz="2000" dirty="0" err="1" smtClean="0"/>
              <a:t>bC</a:t>
            </a:r>
            <a:r>
              <a:rPr lang="en-US" sz="2000" dirty="0" smtClean="0"/>
              <a:t> , E </a:t>
            </a:r>
            <a:r>
              <a:rPr lang="en-US" sz="2000" dirty="0"/>
              <a:t>→ d | </a:t>
            </a:r>
            <a:r>
              <a:rPr lang="en-US" sz="2000" dirty="0" err="1"/>
              <a:t>Ab</a:t>
            </a:r>
            <a:endParaRPr lang="en-IN" sz="2000" dirty="0"/>
          </a:p>
          <a:p>
            <a:r>
              <a:rPr lang="en-US" sz="2000" dirty="0" smtClean="0"/>
              <a:t>}</a:t>
            </a:r>
            <a:endParaRPr lang="en-US" sz="2000" b="1" u="sng" dirty="0" smtClean="0"/>
          </a:p>
        </p:txBody>
      </p:sp>
      <p:sp>
        <p:nvSpPr>
          <p:cNvPr id="12" name="TextBox 11"/>
          <p:cNvSpPr txBox="1"/>
          <p:nvPr/>
        </p:nvSpPr>
        <p:spPr>
          <a:xfrm>
            <a:off x="6172200" y="3810000"/>
            <a:ext cx="6224781" cy="2246769"/>
          </a:xfrm>
          <a:prstGeom prst="rect">
            <a:avLst/>
          </a:prstGeom>
          <a:noFill/>
          <a:ln>
            <a:solidFill>
              <a:schemeClr val="tx1"/>
            </a:solidFill>
          </a:ln>
        </p:spPr>
        <p:txBody>
          <a:bodyPr wrap="none" rtlCol="0">
            <a:spAutoFit/>
          </a:bodyPr>
          <a:lstStyle/>
          <a:p>
            <a:r>
              <a:rPr lang="en-US" sz="2000" b="1" u="sng" dirty="0" smtClean="0"/>
              <a:t>Output Grammar</a:t>
            </a:r>
          </a:p>
          <a:p>
            <a:r>
              <a:rPr lang="en-US" sz="2000" dirty="0" smtClean="0"/>
              <a:t>G’=(V’, T’, P’, </a:t>
            </a:r>
            <a:r>
              <a:rPr lang="en-US" sz="2000" dirty="0"/>
              <a:t>S)</a:t>
            </a:r>
          </a:p>
          <a:p>
            <a:r>
              <a:rPr lang="en-US" sz="2000" dirty="0"/>
              <a:t>V={S, A, </a:t>
            </a:r>
            <a:r>
              <a:rPr lang="en-US" sz="2000" dirty="0" smtClean="0"/>
              <a:t>B, C, D} </a:t>
            </a:r>
            <a:r>
              <a:rPr lang="en-US" sz="2000" dirty="0"/>
              <a:t>, T= </a:t>
            </a:r>
            <a:r>
              <a:rPr lang="en-US" sz="2000" dirty="0" smtClean="0"/>
              <a:t>{a, b, d}, </a:t>
            </a:r>
            <a:r>
              <a:rPr lang="en-US" sz="2000" dirty="0"/>
              <a:t>S= S</a:t>
            </a:r>
          </a:p>
          <a:p>
            <a:r>
              <a:rPr lang="en-US" sz="2000" dirty="0"/>
              <a:t>P</a:t>
            </a:r>
            <a:r>
              <a:rPr lang="en-US" sz="2000" dirty="0" smtClean="0"/>
              <a:t>={</a:t>
            </a:r>
          </a:p>
          <a:p>
            <a:r>
              <a:rPr lang="en-IN" sz="2000" dirty="0"/>
              <a:t>S </a:t>
            </a:r>
            <a:r>
              <a:rPr lang="en-US" sz="2000" dirty="0"/>
              <a:t>→ </a:t>
            </a:r>
            <a:r>
              <a:rPr lang="en-US" sz="2000" dirty="0" smtClean="0"/>
              <a:t>AB , A </a:t>
            </a:r>
            <a:r>
              <a:rPr lang="en-US" sz="2000" dirty="0"/>
              <a:t>→ </a:t>
            </a:r>
            <a:r>
              <a:rPr lang="en-US" sz="2000" dirty="0" smtClean="0"/>
              <a:t>a , B </a:t>
            </a:r>
            <a:r>
              <a:rPr lang="en-US" sz="2000" dirty="0"/>
              <a:t>→ </a:t>
            </a:r>
            <a:r>
              <a:rPr lang="en-US" sz="2000" dirty="0" smtClean="0"/>
              <a:t>b | d | </a:t>
            </a:r>
            <a:r>
              <a:rPr lang="en-US" sz="2000" dirty="0" err="1" smtClean="0"/>
              <a:t>Ab</a:t>
            </a:r>
            <a:r>
              <a:rPr lang="en-US" sz="2000" dirty="0" smtClean="0"/>
              <a:t> </a:t>
            </a:r>
            <a:r>
              <a:rPr lang="en-US" sz="2000" dirty="0"/>
              <a:t>| </a:t>
            </a:r>
            <a:r>
              <a:rPr lang="en-US" sz="2000" dirty="0" err="1" smtClean="0"/>
              <a:t>bC</a:t>
            </a:r>
            <a:endParaRPr lang="en-US" sz="2000" dirty="0"/>
          </a:p>
          <a:p>
            <a:r>
              <a:rPr lang="en-US" sz="2000" dirty="0"/>
              <a:t>C → d | </a:t>
            </a:r>
            <a:r>
              <a:rPr lang="en-US" sz="2000" dirty="0" err="1"/>
              <a:t>Ab</a:t>
            </a:r>
            <a:r>
              <a:rPr lang="en-US" sz="2000" dirty="0"/>
              <a:t> | </a:t>
            </a:r>
            <a:r>
              <a:rPr lang="en-US" sz="2000" dirty="0" err="1"/>
              <a:t>bC</a:t>
            </a:r>
            <a:r>
              <a:rPr lang="en-US" sz="2000" dirty="0" smtClean="0"/>
              <a:t> , D </a:t>
            </a:r>
            <a:r>
              <a:rPr lang="en-US" sz="2000" dirty="0"/>
              <a:t>→ d | </a:t>
            </a:r>
            <a:r>
              <a:rPr lang="en-US" sz="2000" dirty="0" err="1"/>
              <a:t>Ab</a:t>
            </a:r>
            <a:r>
              <a:rPr lang="en-US" sz="2000" dirty="0" smtClean="0"/>
              <a:t> </a:t>
            </a:r>
            <a:r>
              <a:rPr lang="en-US" sz="2000" dirty="0"/>
              <a:t>| </a:t>
            </a:r>
            <a:r>
              <a:rPr lang="en-US" sz="2000" dirty="0" err="1" smtClean="0"/>
              <a:t>bC</a:t>
            </a:r>
            <a:r>
              <a:rPr lang="en-US" sz="2000" dirty="0" smtClean="0"/>
              <a:t> , E </a:t>
            </a:r>
            <a:r>
              <a:rPr lang="en-US" sz="2000" dirty="0"/>
              <a:t>→ d | </a:t>
            </a:r>
            <a:r>
              <a:rPr lang="en-US" sz="2000" dirty="0" err="1"/>
              <a:t>Ab</a:t>
            </a:r>
            <a:endParaRPr lang="en-IN" sz="2000" dirty="0"/>
          </a:p>
          <a:p>
            <a:r>
              <a:rPr lang="en-US" sz="2000" dirty="0" smtClean="0"/>
              <a:t>}</a:t>
            </a:r>
            <a:endParaRPr lang="en-US" sz="2000" b="1" u="sng" dirty="0" smtClean="0"/>
          </a:p>
        </p:txBody>
      </p:sp>
    </p:spTree>
    <p:extLst>
      <p:ext uri="{BB962C8B-B14F-4D97-AF65-F5344CB8AC3E}">
        <p14:creationId xmlns:p14="http://schemas.microsoft.com/office/powerpoint/2010/main" val="7720268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145</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13463" y="-83821"/>
            <a:ext cx="6400801" cy="6720840"/>
          </a:xfrm>
          <a:prstGeom prst="rect">
            <a:avLst/>
          </a:prstGeom>
        </p:spPr>
      </p:pic>
    </p:spTree>
    <p:extLst>
      <p:ext uri="{BB962C8B-B14F-4D97-AF65-F5344CB8AC3E}">
        <p14:creationId xmlns:p14="http://schemas.microsoft.com/office/powerpoint/2010/main" val="10425736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146</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16883" y="-80804"/>
            <a:ext cx="6248400" cy="6560820"/>
          </a:xfrm>
          <a:prstGeom prst="rect">
            <a:avLst/>
          </a:prstGeom>
        </p:spPr>
      </p:pic>
    </p:spTree>
    <p:extLst>
      <p:ext uri="{BB962C8B-B14F-4D97-AF65-F5344CB8AC3E}">
        <p14:creationId xmlns:p14="http://schemas.microsoft.com/office/powerpoint/2010/main" val="14135119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sz="2000" dirty="0" smtClean="0"/>
              <a:t>Eliminate all unit productions from the Grammar</a:t>
            </a:r>
          </a:p>
          <a:p>
            <a:pPr marL="0" indent="0">
              <a:buNone/>
            </a:pPr>
            <a:r>
              <a:rPr lang="en-IN" sz="2000" dirty="0" smtClean="0"/>
              <a:t>G=(V, T, P,S)</a:t>
            </a:r>
          </a:p>
          <a:p>
            <a:pPr marL="0" indent="0">
              <a:buNone/>
            </a:pPr>
            <a:r>
              <a:rPr lang="en-IN" sz="2000" dirty="0" smtClean="0"/>
              <a:t>V ={S, A, B} , T ={0,1,2}</a:t>
            </a:r>
          </a:p>
          <a:p>
            <a:pPr marL="0" indent="0">
              <a:buNone/>
            </a:pPr>
            <a:r>
              <a:rPr lang="en-IN" sz="2000" dirty="0" smtClean="0"/>
              <a:t>P={</a:t>
            </a:r>
          </a:p>
          <a:p>
            <a:pPr marL="0" indent="0">
              <a:buNone/>
            </a:pPr>
            <a:r>
              <a:rPr lang="en-IN" sz="2000" dirty="0" smtClean="0"/>
              <a:t>S </a:t>
            </a:r>
            <a:r>
              <a:rPr lang="en-US" sz="2000" dirty="0" smtClean="0"/>
              <a:t>→ A0 | B</a:t>
            </a:r>
          </a:p>
          <a:p>
            <a:pPr marL="0" indent="0">
              <a:buNone/>
            </a:pPr>
            <a:r>
              <a:rPr lang="en-US" sz="2000" dirty="0" smtClean="0"/>
              <a:t>B → A | 11</a:t>
            </a:r>
          </a:p>
          <a:p>
            <a:pPr marL="0" indent="0">
              <a:buNone/>
            </a:pPr>
            <a:r>
              <a:rPr lang="en-US" sz="2000" dirty="0"/>
              <a:t>A</a:t>
            </a:r>
            <a:r>
              <a:rPr lang="en-US" sz="2000" dirty="0" smtClean="0"/>
              <a:t> → 0 | 12 | B</a:t>
            </a:r>
          </a:p>
          <a:p>
            <a:pPr marL="0" indent="0">
              <a:buNone/>
            </a:pPr>
            <a:r>
              <a:rPr lang="en-IN" sz="2000" dirty="0" smtClean="0"/>
              <a:t>}</a:t>
            </a:r>
            <a:endParaRPr lang="en-IN"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147</a:t>
            </a:fld>
            <a:endParaRPr lang="en-US"/>
          </a:p>
        </p:txBody>
      </p:sp>
    </p:spTree>
    <p:extLst>
      <p:ext uri="{BB962C8B-B14F-4D97-AF65-F5344CB8AC3E}">
        <p14:creationId xmlns:p14="http://schemas.microsoft.com/office/powerpoint/2010/main" val="9369723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148</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6308" y="238125"/>
            <a:ext cx="5715000" cy="6000750"/>
          </a:xfrm>
          <a:prstGeom prst="rect">
            <a:avLst/>
          </a:prstGeom>
        </p:spPr>
      </p:pic>
    </p:spTree>
    <p:extLst>
      <p:ext uri="{BB962C8B-B14F-4D97-AF65-F5344CB8AC3E}">
        <p14:creationId xmlns:p14="http://schemas.microsoft.com/office/powerpoint/2010/main" val="1782310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149</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8889"/>
          <a:stretch/>
        </p:blipFill>
        <p:spPr>
          <a:xfrm rot="16200000">
            <a:off x="1262775" y="-382630"/>
            <a:ext cx="6356197" cy="7272656"/>
          </a:xfrm>
          <a:prstGeom prst="rect">
            <a:avLst/>
          </a:prstGeom>
        </p:spPr>
      </p:pic>
    </p:spTree>
    <p:extLst>
      <p:ext uri="{BB962C8B-B14F-4D97-AF65-F5344CB8AC3E}">
        <p14:creationId xmlns:p14="http://schemas.microsoft.com/office/powerpoint/2010/main" val="3024128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IN" sz="2800" dirty="0" smtClean="0">
                <a:solidFill>
                  <a:srgbClr val="FF0000"/>
                </a:solidFill>
              </a:rPr>
              <a:t>Rough Slide </a:t>
            </a:r>
            <a:endParaRPr lang="en-IN" sz="2800" dirty="0">
              <a:solidFill>
                <a:srgbClr val="FF0000"/>
              </a:solidFill>
            </a:endParaRPr>
          </a:p>
        </p:txBody>
      </p:sp>
      <p:sp>
        <p:nvSpPr>
          <p:cNvPr id="3" name="Content Placeholder 2"/>
          <p:cNvSpPr>
            <a:spLocks noGrp="1"/>
          </p:cNvSpPr>
          <p:nvPr>
            <p:ph idx="1"/>
          </p:nvPr>
        </p:nvSpPr>
        <p:spPr/>
        <p:txBody>
          <a:bodyPr/>
          <a:lstStyle/>
          <a:p>
            <a:pPr marL="0" indent="0">
              <a:buNone/>
            </a:pPr>
            <a:r>
              <a:rPr lang="en-IN" sz="2400" dirty="0"/>
              <a:t>Obtain Context free grammar for the following languages</a:t>
            </a:r>
            <a:br>
              <a:rPr lang="en-IN" sz="2400" dirty="0"/>
            </a:br>
            <a:r>
              <a:rPr lang="en-IN" sz="2400" dirty="0"/>
              <a:t>L={a</a:t>
            </a:r>
            <a:r>
              <a:rPr lang="en-IN" sz="2400" baseline="30000" dirty="0"/>
              <a:t>n+1</a:t>
            </a:r>
            <a:r>
              <a:rPr lang="en-IN" sz="2400" dirty="0"/>
              <a:t>b</a:t>
            </a:r>
            <a:r>
              <a:rPr lang="en-IN" sz="2400" baseline="30000" dirty="0"/>
              <a:t>n</a:t>
            </a:r>
            <a:r>
              <a:rPr lang="en-IN" sz="2400" dirty="0"/>
              <a:t>, n&gt;=0}</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a:t>
            </a:fld>
            <a:endParaRPr lang="en-US"/>
          </a:p>
        </p:txBody>
      </p:sp>
    </p:spTree>
    <p:extLst>
      <p:ext uri="{BB962C8B-B14F-4D97-AF65-F5344CB8AC3E}">
        <p14:creationId xmlns:p14="http://schemas.microsoft.com/office/powerpoint/2010/main" val="164665193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150</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428153" y="-948254"/>
            <a:ext cx="6768885" cy="8662808"/>
          </a:xfrm>
          <a:prstGeom prst="rect">
            <a:avLst/>
          </a:prstGeom>
        </p:spPr>
      </p:pic>
    </p:spTree>
    <p:extLst>
      <p:ext uri="{BB962C8B-B14F-4D97-AF65-F5344CB8AC3E}">
        <p14:creationId xmlns:p14="http://schemas.microsoft.com/office/powerpoint/2010/main" val="19518236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GATE Exam question</a:t>
            </a:r>
            <a:endParaRPr lang="en-IN" dirty="0"/>
          </a:p>
        </p:txBody>
      </p:sp>
      <p:sp>
        <p:nvSpPr>
          <p:cNvPr id="3" name="Content Placeholder 2"/>
          <p:cNvSpPr>
            <a:spLocks noGrp="1"/>
          </p:cNvSpPr>
          <p:nvPr>
            <p:ph idx="1"/>
          </p:nvPr>
        </p:nvSpPr>
        <p:spPr/>
        <p:txBody>
          <a:bodyPr/>
          <a:lstStyle/>
          <a:p>
            <a:pPr marL="0" indent="0">
              <a:buNone/>
            </a:pPr>
            <a:r>
              <a:rPr lang="en-IN" sz="1800" dirty="0"/>
              <a:t>What is the maximum number of reduce moves that can be taken by a </a:t>
            </a:r>
            <a:r>
              <a:rPr lang="en-IN" sz="1800" dirty="0" smtClean="0"/>
              <a:t>derivation process </a:t>
            </a:r>
            <a:r>
              <a:rPr lang="en-IN" sz="1800" dirty="0"/>
              <a:t>for a grammar with no epsilon- and unit-production (i.e., of type A -&gt; є and A -&gt; </a:t>
            </a:r>
            <a:r>
              <a:rPr lang="en-IN" sz="1800" dirty="0" smtClean="0"/>
              <a:t>a | B) </a:t>
            </a:r>
            <a:r>
              <a:rPr lang="en-IN" sz="1800" dirty="0"/>
              <a:t>to </a:t>
            </a:r>
            <a:r>
              <a:rPr lang="en-IN" sz="1800" dirty="0" smtClean="0"/>
              <a:t>derive </a:t>
            </a:r>
            <a:r>
              <a:rPr lang="en-IN" sz="1800" dirty="0"/>
              <a:t>a string with n </a:t>
            </a:r>
            <a:r>
              <a:rPr lang="en-IN" sz="1800" dirty="0" smtClean="0"/>
              <a:t>tokens ?</a:t>
            </a:r>
            <a:r>
              <a:rPr lang="en-IN" sz="1800" dirty="0"/>
              <a:t/>
            </a:r>
            <a:br>
              <a:rPr lang="en-IN" sz="1800" dirty="0"/>
            </a:br>
            <a:r>
              <a:rPr lang="en-IN" sz="1800" b="1" dirty="0"/>
              <a:t>(A)</a:t>
            </a:r>
            <a:r>
              <a:rPr lang="en-IN" sz="1800" dirty="0"/>
              <a:t> n/2</a:t>
            </a:r>
            <a:br>
              <a:rPr lang="en-IN" sz="1800" dirty="0"/>
            </a:br>
            <a:r>
              <a:rPr lang="en-IN" sz="1800" b="1" dirty="0"/>
              <a:t>(B)</a:t>
            </a:r>
            <a:r>
              <a:rPr lang="en-IN" sz="1800" dirty="0"/>
              <a:t> n-1</a:t>
            </a:r>
            <a:br>
              <a:rPr lang="en-IN" sz="1800" dirty="0"/>
            </a:br>
            <a:r>
              <a:rPr lang="en-IN" sz="1800" b="1" dirty="0"/>
              <a:t>(C)</a:t>
            </a:r>
            <a:r>
              <a:rPr lang="en-IN" sz="1800" dirty="0"/>
              <a:t> 2n-1</a:t>
            </a:r>
            <a:br>
              <a:rPr lang="en-IN" sz="1800" dirty="0"/>
            </a:br>
            <a:r>
              <a:rPr lang="en-IN" sz="1800" b="1" dirty="0"/>
              <a:t>(D)</a:t>
            </a:r>
            <a:r>
              <a:rPr lang="en-IN" sz="1800" dirty="0"/>
              <a:t> 2</a:t>
            </a:r>
            <a:r>
              <a:rPr lang="en-IN" sz="1800" baseline="30000" dirty="0"/>
              <a:t>n</a:t>
            </a: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151</a:t>
            </a:fld>
            <a:endParaRPr lang="en-US"/>
          </a:p>
        </p:txBody>
      </p:sp>
    </p:spTree>
    <p:extLst>
      <p:ext uri="{BB962C8B-B14F-4D97-AF65-F5344CB8AC3E}">
        <p14:creationId xmlns:p14="http://schemas.microsoft.com/office/powerpoint/2010/main" val="23930447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a:t>
            </a:r>
            <a:endParaRPr lang="en-IN" dirty="0"/>
          </a:p>
        </p:txBody>
      </p:sp>
      <p:sp>
        <p:nvSpPr>
          <p:cNvPr id="3" name="Content Placeholder 2"/>
          <p:cNvSpPr>
            <a:spLocks noGrp="1"/>
          </p:cNvSpPr>
          <p:nvPr>
            <p:ph idx="1"/>
          </p:nvPr>
        </p:nvSpPr>
        <p:spPr/>
        <p:txBody>
          <a:bodyPr/>
          <a:lstStyle/>
          <a:p>
            <a:pPr marL="0" indent="0">
              <a:buNone/>
            </a:pPr>
            <a:r>
              <a:rPr lang="en-IN" sz="1600" dirty="0"/>
              <a:t>What is the maximum number of reduce moves that can be taken by a derivation process for a grammar with no epsilon- and unit-production (i.e., of type A -&gt; є and A -&gt; </a:t>
            </a:r>
            <a:r>
              <a:rPr lang="en-IN" sz="1600" dirty="0" smtClean="0"/>
              <a:t>a | B) </a:t>
            </a:r>
            <a:r>
              <a:rPr lang="en-IN" sz="1600" dirty="0"/>
              <a:t>to derive a string with n tokens ?</a:t>
            </a:r>
            <a:br>
              <a:rPr lang="en-IN" sz="1600" dirty="0"/>
            </a:br>
            <a:r>
              <a:rPr lang="en-IN" sz="1600" b="1" dirty="0"/>
              <a:t>(A)</a:t>
            </a:r>
            <a:r>
              <a:rPr lang="en-IN" sz="1600" dirty="0"/>
              <a:t> n/2</a:t>
            </a:r>
            <a:br>
              <a:rPr lang="en-IN" sz="1600" dirty="0"/>
            </a:br>
            <a:r>
              <a:rPr lang="en-IN" sz="1600" b="1" dirty="0"/>
              <a:t>(B)</a:t>
            </a:r>
            <a:r>
              <a:rPr lang="en-IN" sz="1600" dirty="0"/>
              <a:t> n-1</a:t>
            </a:r>
            <a:br>
              <a:rPr lang="en-IN" sz="1600" dirty="0"/>
            </a:br>
            <a:r>
              <a:rPr lang="en-IN" sz="1600" b="1" dirty="0"/>
              <a:t>(C)</a:t>
            </a:r>
            <a:r>
              <a:rPr lang="en-IN" sz="1600" dirty="0"/>
              <a:t> 2n-1</a:t>
            </a:r>
            <a:br>
              <a:rPr lang="en-IN" sz="1600" dirty="0"/>
            </a:br>
            <a:r>
              <a:rPr lang="en-IN" sz="1600" b="1" dirty="0"/>
              <a:t>(D)</a:t>
            </a:r>
            <a:r>
              <a:rPr lang="en-IN" sz="1600" dirty="0"/>
              <a:t> </a:t>
            </a:r>
            <a:r>
              <a:rPr lang="en-IN" sz="1600" dirty="0" smtClean="0"/>
              <a:t>2</a:t>
            </a:r>
            <a:r>
              <a:rPr lang="en-IN" sz="1600" baseline="30000" dirty="0" smtClean="0"/>
              <a:t>n</a:t>
            </a:r>
          </a:p>
          <a:p>
            <a:pPr marL="0" indent="0">
              <a:buNone/>
            </a:pPr>
            <a:endParaRPr lang="en-IN" sz="1600" baseline="30000" dirty="0"/>
          </a:p>
          <a:p>
            <a:pPr marL="0" indent="0">
              <a:buNone/>
            </a:pPr>
            <a:r>
              <a:rPr lang="en-IN" sz="1600" b="1" dirty="0"/>
              <a:t>Answer:</a:t>
            </a:r>
            <a:r>
              <a:rPr lang="en-IN" sz="1600" dirty="0"/>
              <a:t> </a:t>
            </a:r>
            <a:r>
              <a:rPr lang="en-IN" sz="1600" b="1" dirty="0"/>
              <a:t>(B)</a:t>
            </a:r>
            <a:r>
              <a:rPr lang="en-IN" sz="1600" dirty="0"/>
              <a:t>   </a:t>
            </a:r>
            <a:endParaRPr lang="en-IN" sz="1600" dirty="0" smtClean="0"/>
          </a:p>
          <a:p>
            <a:pPr marL="0" indent="0">
              <a:buNone/>
            </a:pPr>
            <a:r>
              <a:rPr lang="en-IN" sz="1600" dirty="0" smtClean="0"/>
              <a:t> </a:t>
            </a:r>
            <a:endParaRPr lang="en-IN" sz="16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152</a:t>
            </a:fld>
            <a:endParaRPr lang="en-US"/>
          </a:p>
        </p:txBody>
      </p:sp>
    </p:spTree>
    <p:extLst>
      <p:ext uri="{BB962C8B-B14F-4D97-AF65-F5344CB8AC3E}">
        <p14:creationId xmlns:p14="http://schemas.microsoft.com/office/powerpoint/2010/main" val="16631341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a:t>
            </a:r>
            <a:endParaRPr lang="en-IN" dirty="0"/>
          </a:p>
        </p:txBody>
      </p:sp>
      <p:sp>
        <p:nvSpPr>
          <p:cNvPr id="3" name="Content Placeholder 2"/>
          <p:cNvSpPr>
            <a:spLocks noGrp="1"/>
          </p:cNvSpPr>
          <p:nvPr>
            <p:ph idx="1"/>
          </p:nvPr>
        </p:nvSpPr>
        <p:spPr/>
        <p:txBody>
          <a:bodyPr/>
          <a:lstStyle/>
          <a:p>
            <a:pPr marL="0" indent="0">
              <a:buNone/>
            </a:pPr>
            <a:r>
              <a:rPr lang="en-IN" sz="1800" b="1" dirty="0"/>
              <a:t>Answer:</a:t>
            </a:r>
            <a:r>
              <a:rPr lang="en-IN" sz="1800" dirty="0"/>
              <a:t> </a:t>
            </a:r>
            <a:r>
              <a:rPr lang="en-IN" sz="1800" b="1" dirty="0"/>
              <a:t>(B)</a:t>
            </a:r>
            <a:r>
              <a:rPr lang="en-IN" sz="1800" dirty="0"/>
              <a:t> </a:t>
            </a:r>
            <a:r>
              <a:rPr lang="en-IN" sz="1800" dirty="0" smtClean="0"/>
              <a:t>   (n-1)</a:t>
            </a:r>
            <a:r>
              <a:rPr lang="en-IN" sz="1800" dirty="0"/>
              <a:t/>
            </a:r>
            <a:br>
              <a:rPr lang="en-IN" sz="1800" dirty="0"/>
            </a:br>
            <a:r>
              <a:rPr lang="en-IN" sz="1800" dirty="0"/>
              <a:t/>
            </a:r>
            <a:br>
              <a:rPr lang="en-IN" sz="1800" dirty="0"/>
            </a:br>
            <a:r>
              <a:rPr lang="en-IN" sz="1800" b="1" dirty="0"/>
              <a:t>Explanation:</a:t>
            </a:r>
            <a:r>
              <a:rPr lang="en-IN" sz="1800" dirty="0"/>
              <a:t> Given in the question, a grammar with no epsilon- and unit-production (i.e., of type A -&gt; є and A -&gt; a).</a:t>
            </a:r>
          </a:p>
          <a:p>
            <a:r>
              <a:rPr lang="en-IN" sz="1800" dirty="0"/>
              <a:t>To get maximum number of Reduce moves, we should make sure than in each sentential form only one terminal is reduced. Since there is no unit production, so last 2 tokens will take only 1 move.</a:t>
            </a:r>
          </a:p>
          <a:p>
            <a:r>
              <a:rPr lang="en-IN" sz="1800" dirty="0"/>
              <a:t>So To Reduce input string of n tokens, first Reduce n-2 tokens using n-2 reduce moves and then Reduce last 2 tokens using </a:t>
            </a:r>
            <a:r>
              <a:rPr lang="en-IN" sz="1800" dirty="0" smtClean="0"/>
              <a:t>the productions. </a:t>
            </a:r>
            <a:r>
              <a:rPr lang="en-IN" sz="1800" dirty="0"/>
              <a:t>So total of n-2+1 = n-1 Reduce moves.</a:t>
            </a:r>
          </a:p>
          <a:p>
            <a:pPr marL="0" indent="0">
              <a:buNone/>
            </a:pP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153</a:t>
            </a:fld>
            <a:endParaRPr lang="en-US"/>
          </a:p>
        </p:txBody>
      </p:sp>
    </p:spTree>
    <p:extLst>
      <p:ext uri="{BB962C8B-B14F-4D97-AF65-F5344CB8AC3E}">
        <p14:creationId xmlns:p14="http://schemas.microsoft.com/office/powerpoint/2010/main" val="1998890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 (</a:t>
            </a:r>
            <a:r>
              <a:rPr lang="en-IN" dirty="0" err="1" smtClean="0"/>
              <a:t>Contd</a:t>
            </a:r>
            <a:r>
              <a:rPr lang="en-IN" dirty="0" smtClean="0"/>
              <a:t>…)</a:t>
            </a:r>
            <a:endParaRPr lang="en-IN" dirty="0"/>
          </a:p>
        </p:txBody>
      </p:sp>
      <p:sp>
        <p:nvSpPr>
          <p:cNvPr id="3" name="Content Placeholder 2"/>
          <p:cNvSpPr>
            <a:spLocks noGrp="1"/>
          </p:cNvSpPr>
          <p:nvPr>
            <p:ph idx="1"/>
          </p:nvPr>
        </p:nvSpPr>
        <p:spPr/>
        <p:txBody>
          <a:bodyPr/>
          <a:lstStyle/>
          <a:p>
            <a:pPr marL="0" indent="0">
              <a:buNone/>
            </a:pPr>
            <a:r>
              <a:rPr lang="en-IN" sz="1800" dirty="0"/>
              <a:t>Suppose the string is </a:t>
            </a:r>
            <a:r>
              <a:rPr lang="en-IN" sz="2000" dirty="0" err="1"/>
              <a:t>abcd</a:t>
            </a:r>
            <a:r>
              <a:rPr lang="en-IN" sz="1800" dirty="0"/>
              <a:t>. ( n = 4 ).</a:t>
            </a:r>
          </a:p>
          <a:p>
            <a:pPr marL="0" indent="0">
              <a:buNone/>
            </a:pPr>
            <a:r>
              <a:rPr lang="en-IN" sz="1800" dirty="0"/>
              <a:t>We can write the grammar which accepts this string as follows</a:t>
            </a:r>
            <a:r>
              <a:rPr lang="en-IN" sz="1800" dirty="0" smtClean="0"/>
              <a:t>:</a:t>
            </a:r>
          </a:p>
          <a:p>
            <a:pPr marL="0" indent="0">
              <a:buNone/>
            </a:pPr>
            <a:r>
              <a:rPr lang="de-DE" sz="1800" dirty="0"/>
              <a:t>S-&gt;</a:t>
            </a:r>
            <a:r>
              <a:rPr lang="de-DE" sz="1800" dirty="0" smtClean="0"/>
              <a:t>aB , </a:t>
            </a:r>
            <a:r>
              <a:rPr lang="de-DE" sz="1800" dirty="0"/>
              <a:t>B-&gt;bC </a:t>
            </a:r>
            <a:r>
              <a:rPr lang="de-DE" sz="1800" dirty="0" smtClean="0"/>
              <a:t>, C-</a:t>
            </a:r>
            <a:r>
              <a:rPr lang="de-DE" sz="1800" dirty="0"/>
              <a:t>&gt;cd</a:t>
            </a:r>
            <a:endParaRPr lang="en-IN" sz="1800" dirty="0"/>
          </a:p>
          <a:p>
            <a:pPr marL="0" indent="0">
              <a:buNone/>
            </a:pPr>
            <a:r>
              <a:rPr lang="en-IN" sz="1800" dirty="0"/>
              <a:t>The Right Most Derivation for the above is</a:t>
            </a:r>
            <a:r>
              <a:rPr lang="en-IN" sz="1800" dirty="0" smtClean="0"/>
              <a:t>:</a:t>
            </a:r>
          </a:p>
          <a:p>
            <a:pPr marL="0" indent="0">
              <a:buNone/>
            </a:pPr>
            <a:r>
              <a:rPr lang="en-IN" sz="1800" dirty="0"/>
              <a:t>S -&gt; </a:t>
            </a:r>
            <a:r>
              <a:rPr lang="en-IN" sz="1800" dirty="0" err="1"/>
              <a:t>aB</a:t>
            </a:r>
            <a:r>
              <a:rPr lang="en-IN" sz="1800" dirty="0"/>
              <a:t> ( Reduction 3 ) -&gt; </a:t>
            </a:r>
            <a:r>
              <a:rPr lang="en-IN" sz="1800" dirty="0" err="1"/>
              <a:t>abC</a:t>
            </a:r>
            <a:r>
              <a:rPr lang="en-IN" sz="1800" dirty="0"/>
              <a:t> ( Reduction 2 ) -&gt; </a:t>
            </a:r>
            <a:r>
              <a:rPr lang="en-IN" sz="1800" dirty="0" err="1"/>
              <a:t>abcd</a:t>
            </a:r>
            <a:r>
              <a:rPr lang="en-IN" sz="1800" dirty="0"/>
              <a:t> ( Reduction 1 )</a:t>
            </a:r>
          </a:p>
          <a:p>
            <a:pPr marL="0" indent="0">
              <a:buNone/>
            </a:pPr>
            <a:r>
              <a:rPr lang="en-IN" sz="1800" dirty="0"/>
              <a:t>We can see here that no production is for unit or epsilon. Hence 3 reductions here.</a:t>
            </a:r>
          </a:p>
          <a:p>
            <a:pPr marL="0" indent="0">
              <a:buNone/>
            </a:pPr>
            <a:r>
              <a:rPr lang="en-IN" sz="1800" dirty="0"/>
              <a:t>We can get less number of reductions with some other grammar which also </a:t>
            </a:r>
            <a:r>
              <a:rPr lang="en-IN" sz="1800" dirty="0" err="1"/>
              <a:t>does’t</a:t>
            </a:r>
            <a:r>
              <a:rPr lang="en-IN" sz="1800" dirty="0"/>
              <a:t> produce unit or epsilon productions</a:t>
            </a:r>
            <a:r>
              <a:rPr lang="en-IN" sz="1800" dirty="0" smtClean="0"/>
              <a:t>,</a:t>
            </a:r>
          </a:p>
          <a:p>
            <a:pPr marL="0" indent="0">
              <a:buNone/>
            </a:pPr>
            <a:r>
              <a:rPr lang="en-IN" sz="1800" dirty="0"/>
              <a:t>S-&gt;</a:t>
            </a:r>
            <a:r>
              <a:rPr lang="en-IN" sz="1800" dirty="0" err="1" smtClean="0"/>
              <a:t>abA</a:t>
            </a:r>
            <a:r>
              <a:rPr lang="en-IN" sz="1800" dirty="0" smtClean="0"/>
              <a:t> , </a:t>
            </a:r>
            <a:r>
              <a:rPr lang="en-IN" sz="1800" dirty="0"/>
              <a:t>A-&gt; cd</a:t>
            </a:r>
          </a:p>
          <a:p>
            <a:pPr marL="0" indent="0">
              <a:buNone/>
            </a:pPr>
            <a:r>
              <a:rPr lang="en-IN" sz="1800" dirty="0"/>
              <a:t>The Right Most Derivation for the above as</a:t>
            </a:r>
            <a:r>
              <a:rPr lang="en-IN" sz="1800" dirty="0" smtClean="0"/>
              <a:t>:</a:t>
            </a:r>
          </a:p>
          <a:p>
            <a:pPr marL="0" indent="0">
              <a:buNone/>
            </a:pPr>
            <a:r>
              <a:rPr lang="en-IN" sz="1800" dirty="0"/>
              <a:t>S -&gt; </a:t>
            </a:r>
            <a:r>
              <a:rPr lang="en-IN" sz="1800" dirty="0" err="1"/>
              <a:t>abA</a:t>
            </a:r>
            <a:r>
              <a:rPr lang="en-IN" sz="1800" dirty="0"/>
              <a:t> ( Reduction 2 ) -&gt; </a:t>
            </a:r>
            <a:r>
              <a:rPr lang="en-IN" sz="1800" dirty="0" err="1"/>
              <a:t>abcd</a:t>
            </a:r>
            <a:r>
              <a:rPr lang="en-IN" sz="1800" dirty="0"/>
              <a:t> ( Reduction 1 )</a:t>
            </a:r>
          </a:p>
          <a:p>
            <a:pPr marL="0" indent="0">
              <a:buNone/>
            </a:pPr>
            <a:r>
              <a:rPr lang="en-IN" sz="1800" dirty="0"/>
              <a:t>Hence 2 reductions.</a:t>
            </a:r>
          </a:p>
          <a:p>
            <a:pPr marL="0" indent="0">
              <a:buNone/>
            </a:pPr>
            <a:r>
              <a:rPr lang="en-IN" sz="1800" dirty="0"/>
              <a:t>But we are interested in knowing the maximum number of reductions which comes from the 1st grammar. Hence total 3 reductions as maximum, which is ( n – 1) as n = 4 here.</a:t>
            </a:r>
          </a:p>
          <a:p>
            <a:pPr marL="0" indent="0">
              <a:buNone/>
            </a:pPr>
            <a:r>
              <a:rPr lang="en-IN" sz="1800" dirty="0"/>
              <a:t>Thus, Option B.</a:t>
            </a:r>
          </a:p>
          <a:p>
            <a:endParaRPr lang="en-IN" sz="1800" dirty="0"/>
          </a:p>
          <a:p>
            <a:endParaRPr lang="en-IN" sz="1800" dirty="0" smtClean="0"/>
          </a:p>
          <a:p>
            <a:endParaRPr lang="en-IN" sz="1800" dirty="0"/>
          </a:p>
          <a:p>
            <a:pPr marL="0" indent="0">
              <a:buNone/>
            </a:pP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154</a:t>
            </a:fld>
            <a:endParaRPr lang="en-US"/>
          </a:p>
        </p:txBody>
      </p:sp>
    </p:spTree>
    <p:extLst>
      <p:ext uri="{BB962C8B-B14F-4D97-AF65-F5344CB8AC3E}">
        <p14:creationId xmlns:p14="http://schemas.microsoft.com/office/powerpoint/2010/main" val="33874084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Order of Simplification of CFG</a:t>
            </a:r>
            <a:endParaRPr lang="en-IN" dirty="0"/>
          </a:p>
        </p:txBody>
      </p:sp>
      <p:sp>
        <p:nvSpPr>
          <p:cNvPr id="3" name="Content Placeholder 2"/>
          <p:cNvSpPr>
            <a:spLocks noGrp="1"/>
          </p:cNvSpPr>
          <p:nvPr>
            <p:ph idx="1"/>
          </p:nvPr>
        </p:nvSpPr>
        <p:spPr/>
        <p:txBody>
          <a:bodyPr/>
          <a:lstStyle/>
          <a:p>
            <a:pPr marL="514350" indent="-514350">
              <a:lnSpc>
                <a:spcPct val="80000"/>
              </a:lnSpc>
              <a:buAutoNum type="arabicPeriod"/>
            </a:pPr>
            <a:r>
              <a:rPr lang="en-US" altLang="en-US" sz="3200" dirty="0" smtClean="0"/>
              <a:t>Eliminating </a:t>
            </a:r>
            <a:r>
              <a:rPr lang="el-GR" sz="3200" b="1" dirty="0"/>
              <a:t>ε</a:t>
            </a:r>
            <a:r>
              <a:rPr lang="en-US" altLang="en-US" sz="3200" dirty="0" smtClean="0"/>
              <a:t>-productions</a:t>
            </a:r>
          </a:p>
          <a:p>
            <a:pPr marL="514350" indent="-514350">
              <a:lnSpc>
                <a:spcPct val="80000"/>
              </a:lnSpc>
              <a:buFont typeface="Wingdings" pitchFamily="2" charset="2"/>
              <a:buAutoNum type="arabicPeriod"/>
            </a:pPr>
            <a:r>
              <a:rPr lang="en-US" altLang="en-US" sz="3200" dirty="0"/>
              <a:t>Eliminating Unit </a:t>
            </a:r>
            <a:r>
              <a:rPr lang="en-US" altLang="en-US" sz="3200" dirty="0" smtClean="0"/>
              <a:t>Productions</a:t>
            </a:r>
          </a:p>
          <a:p>
            <a:pPr marL="514350" indent="-514350">
              <a:lnSpc>
                <a:spcPct val="80000"/>
              </a:lnSpc>
              <a:buFont typeface="Wingdings" pitchFamily="2" charset="2"/>
              <a:buAutoNum type="arabicPeriod"/>
            </a:pPr>
            <a:r>
              <a:rPr lang="en-US" altLang="en-US" sz="3200" dirty="0" smtClean="0"/>
              <a:t>Eliminating </a:t>
            </a:r>
            <a:r>
              <a:rPr lang="en-US" altLang="en-US" sz="3200" dirty="0"/>
              <a:t>Useless Symbols</a:t>
            </a:r>
          </a:p>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155</a:t>
            </a:fld>
            <a:endParaRPr lang="en-US"/>
          </a:p>
        </p:txBody>
      </p:sp>
    </p:spTree>
    <p:extLst>
      <p:ext uri="{BB962C8B-B14F-4D97-AF65-F5344CB8AC3E}">
        <p14:creationId xmlns:p14="http://schemas.microsoft.com/office/powerpoint/2010/main" val="1803211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156</a:t>
            </a:fld>
            <a:endParaRPr lang="en-US"/>
          </a:p>
        </p:txBody>
      </p:sp>
      <p:pic>
        <p:nvPicPr>
          <p:cNvPr id="2050" name="Picture 2" descr="https://gateoverflow.in/?qa=blob&amp;qa_blobid=164986549962324800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34" y="1163309"/>
            <a:ext cx="9981247" cy="259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9334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a:t>
            </a:r>
            <a:endParaRPr lang="en-IN" dirty="0"/>
          </a:p>
        </p:txBody>
      </p:sp>
      <p:sp>
        <p:nvSpPr>
          <p:cNvPr id="3" name="Content Placeholder 2"/>
          <p:cNvSpPr>
            <a:spLocks noGrp="1"/>
          </p:cNvSpPr>
          <p:nvPr>
            <p:ph idx="1"/>
          </p:nvPr>
        </p:nvSpPr>
        <p:spPr/>
        <p:txBody>
          <a:bodyPr/>
          <a:lstStyle/>
          <a:p>
            <a:endParaRPr lang="en-IN" dirty="0" smtClean="0"/>
          </a:p>
          <a:p>
            <a:endParaRPr lang="en-IN" dirty="0"/>
          </a:p>
          <a:p>
            <a:endParaRPr lang="en-IN" dirty="0" smtClean="0"/>
          </a:p>
          <a:p>
            <a:endParaRPr lang="en-IN" dirty="0"/>
          </a:p>
          <a:p>
            <a:pPr marL="0" indent="0">
              <a:buNone/>
            </a:pPr>
            <a:r>
              <a:rPr lang="en-IN" b="1" dirty="0"/>
              <a:t>S</a:t>
            </a:r>
            <a:r>
              <a:rPr lang="en-IN" b="1" dirty="0" smtClean="0"/>
              <a:t>tep </a:t>
            </a:r>
            <a:r>
              <a:rPr lang="en-IN" b="1" dirty="0"/>
              <a:t>1) </a:t>
            </a:r>
            <a:r>
              <a:rPr lang="en-IN" dirty="0" smtClean="0"/>
              <a:t>Remove </a:t>
            </a:r>
            <a:r>
              <a:rPr lang="en-IN" dirty="0"/>
              <a:t>epsilon productions.</a:t>
            </a:r>
            <a:br>
              <a:rPr lang="en-IN" dirty="0"/>
            </a:br>
            <a:r>
              <a:rPr lang="en-IN" dirty="0" smtClean="0"/>
              <a:t>we </a:t>
            </a:r>
            <a:r>
              <a:rPr lang="en-IN" dirty="0"/>
              <a:t>get .. S-&gt; Aa | B</a:t>
            </a:r>
            <a:br>
              <a:rPr lang="en-IN" dirty="0"/>
            </a:br>
            <a:r>
              <a:rPr lang="en-IN" dirty="0"/>
              <a:t>              B-&gt; a| </a:t>
            </a:r>
            <a:r>
              <a:rPr lang="en-IN" dirty="0" err="1"/>
              <a:t>bC</a:t>
            </a:r>
            <a:r>
              <a:rPr lang="en-IN" dirty="0"/>
              <a:t> | b</a:t>
            </a:r>
            <a:br>
              <a:rPr lang="en-IN" dirty="0"/>
            </a:br>
            <a:r>
              <a:rPr lang="en-IN" dirty="0"/>
              <a:t>              C -&gt; a </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157</a:t>
            </a:fld>
            <a:endParaRPr lang="en-US"/>
          </a:p>
        </p:txBody>
      </p:sp>
      <p:pic>
        <p:nvPicPr>
          <p:cNvPr id="3074" name="Picture 2" descr="https://gateoverflow.in/?qa=blob&amp;qa_blobid=164986549962324800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34" y="1065214"/>
            <a:ext cx="7420927" cy="192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401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a:t>
            </a:r>
            <a:endParaRPr lang="en-IN" dirty="0"/>
          </a:p>
        </p:txBody>
      </p:sp>
      <p:sp>
        <p:nvSpPr>
          <p:cNvPr id="3" name="Content Placeholder 2"/>
          <p:cNvSpPr>
            <a:spLocks noGrp="1"/>
          </p:cNvSpPr>
          <p:nvPr>
            <p:ph idx="1"/>
          </p:nvPr>
        </p:nvSpPr>
        <p:spPr/>
        <p:txBody>
          <a:bodyPr/>
          <a:lstStyle/>
          <a:p>
            <a:endParaRPr lang="en-IN" sz="2800" dirty="0" smtClean="0"/>
          </a:p>
          <a:p>
            <a:endParaRPr lang="en-IN" sz="2800" dirty="0"/>
          </a:p>
          <a:p>
            <a:endParaRPr lang="en-IN" sz="2800" dirty="0" smtClean="0"/>
          </a:p>
          <a:p>
            <a:endParaRPr lang="en-IN" sz="2800" dirty="0"/>
          </a:p>
          <a:p>
            <a:pPr marL="0" indent="0">
              <a:buNone/>
            </a:pPr>
            <a:r>
              <a:rPr lang="en-IN" sz="2800" b="1" dirty="0"/>
              <a:t>S</a:t>
            </a:r>
            <a:r>
              <a:rPr lang="en-IN" sz="2800" b="1" dirty="0" smtClean="0"/>
              <a:t>tep </a:t>
            </a:r>
            <a:r>
              <a:rPr lang="en-IN" sz="2800" b="1" dirty="0"/>
              <a:t>2) </a:t>
            </a:r>
            <a:r>
              <a:rPr lang="en-IN" sz="2800" dirty="0" smtClean="0"/>
              <a:t>Remove </a:t>
            </a:r>
            <a:r>
              <a:rPr lang="en-IN" sz="2800" dirty="0"/>
              <a:t>unit productions </a:t>
            </a:r>
            <a:r>
              <a:rPr lang="en-IN" sz="2800" dirty="0" smtClean="0"/>
              <a:t>.</a:t>
            </a:r>
          </a:p>
          <a:p>
            <a:pPr marL="0" indent="0">
              <a:buNone/>
            </a:pPr>
            <a:r>
              <a:rPr lang="en-IN" sz="2800" dirty="0" smtClean="0"/>
              <a:t>S-</a:t>
            </a:r>
            <a:r>
              <a:rPr lang="en-IN" sz="2800" dirty="0"/>
              <a:t>&gt;B is the only unit production here </a:t>
            </a:r>
            <a:r>
              <a:rPr lang="en-IN" sz="2800" dirty="0" smtClean="0"/>
              <a:t> we </a:t>
            </a:r>
            <a:r>
              <a:rPr lang="en-IN" sz="2800" dirty="0"/>
              <a:t>get </a:t>
            </a:r>
            <a:r>
              <a:rPr lang="en-IN" sz="2800" dirty="0" smtClean="0"/>
              <a:t> </a:t>
            </a:r>
            <a:r>
              <a:rPr lang="en-IN" sz="2800" dirty="0"/>
              <a:t/>
            </a:r>
            <a:br>
              <a:rPr lang="en-IN" sz="2800" dirty="0"/>
            </a:br>
            <a:r>
              <a:rPr lang="en-IN" sz="2800" dirty="0" smtClean="0"/>
              <a:t>S-</a:t>
            </a:r>
            <a:r>
              <a:rPr lang="en-IN" sz="2800" dirty="0"/>
              <a:t>&gt; Aa | a | </a:t>
            </a:r>
            <a:r>
              <a:rPr lang="en-IN" sz="2800" dirty="0" err="1"/>
              <a:t>bC</a:t>
            </a:r>
            <a:r>
              <a:rPr lang="en-IN" sz="2800" dirty="0"/>
              <a:t> | b</a:t>
            </a:r>
            <a:br>
              <a:rPr lang="en-IN" sz="2800" dirty="0"/>
            </a:br>
            <a:r>
              <a:rPr lang="en-IN" sz="2800" dirty="0" smtClean="0"/>
              <a:t>B-</a:t>
            </a:r>
            <a:r>
              <a:rPr lang="en-IN" sz="2800" dirty="0"/>
              <a:t>&gt; a | </a:t>
            </a:r>
            <a:r>
              <a:rPr lang="en-IN" sz="2800" dirty="0" err="1"/>
              <a:t>bC</a:t>
            </a:r>
            <a:r>
              <a:rPr lang="en-IN" sz="2800" dirty="0"/>
              <a:t> | b</a:t>
            </a:r>
            <a:br>
              <a:rPr lang="en-IN" sz="2800" dirty="0"/>
            </a:br>
            <a:r>
              <a:rPr lang="en-IN" sz="2800" dirty="0" smtClean="0"/>
              <a:t>C </a:t>
            </a:r>
            <a:r>
              <a:rPr lang="en-IN" sz="2800" dirty="0"/>
              <a:t>-&gt; a</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158</a:t>
            </a:fld>
            <a:endParaRPr lang="en-US"/>
          </a:p>
        </p:txBody>
      </p:sp>
      <p:pic>
        <p:nvPicPr>
          <p:cNvPr id="3074" name="Picture 2" descr="https://gateoverflow.in/?qa=blob&amp;qa_blobid=164986549962324800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34" y="1065214"/>
            <a:ext cx="7420927" cy="192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0231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a:t>
            </a:r>
            <a:endParaRPr lang="en-IN" dirty="0"/>
          </a:p>
        </p:txBody>
      </p:sp>
      <p:sp>
        <p:nvSpPr>
          <p:cNvPr id="3" name="Content Placeholder 2"/>
          <p:cNvSpPr>
            <a:spLocks noGrp="1"/>
          </p:cNvSpPr>
          <p:nvPr>
            <p:ph idx="1"/>
          </p:nvPr>
        </p:nvSpPr>
        <p:spPr/>
        <p:txBody>
          <a:bodyPr/>
          <a:lstStyle/>
          <a:p>
            <a:pPr marL="0" indent="0">
              <a:buNone/>
            </a:pPr>
            <a:r>
              <a:rPr lang="en-IN" sz="2000" b="1" dirty="0"/>
              <a:t>Step 2) </a:t>
            </a:r>
            <a:r>
              <a:rPr lang="en-IN" sz="2000" dirty="0"/>
              <a:t>Remove unit productions .. S-&gt;B is the only unit production here  we get .. </a:t>
            </a:r>
            <a:br>
              <a:rPr lang="en-IN" sz="2000" dirty="0"/>
            </a:br>
            <a:r>
              <a:rPr lang="en-IN" sz="2000" dirty="0"/>
              <a:t>S-&gt; Aa | a | </a:t>
            </a:r>
            <a:r>
              <a:rPr lang="en-IN" sz="2000" dirty="0" err="1"/>
              <a:t>bC</a:t>
            </a:r>
            <a:r>
              <a:rPr lang="en-IN" sz="2000" dirty="0"/>
              <a:t> | b</a:t>
            </a:r>
            <a:br>
              <a:rPr lang="en-IN" sz="2000" dirty="0"/>
            </a:br>
            <a:r>
              <a:rPr lang="en-IN" sz="2000" dirty="0"/>
              <a:t>B-&gt; a | </a:t>
            </a:r>
            <a:r>
              <a:rPr lang="en-IN" sz="2000" dirty="0" err="1"/>
              <a:t>bC</a:t>
            </a:r>
            <a:r>
              <a:rPr lang="en-IN" sz="2000" dirty="0"/>
              <a:t> | b</a:t>
            </a:r>
            <a:br>
              <a:rPr lang="en-IN" sz="2000" dirty="0"/>
            </a:br>
            <a:r>
              <a:rPr lang="en-IN" sz="2000" dirty="0"/>
              <a:t>C -&gt; a</a:t>
            </a:r>
          </a:p>
          <a:p>
            <a:pPr marL="0" indent="0">
              <a:buNone/>
            </a:pPr>
            <a:endParaRPr lang="en-IN" sz="2000" dirty="0" smtClean="0"/>
          </a:p>
          <a:p>
            <a:pPr marL="0" indent="0">
              <a:buNone/>
            </a:pPr>
            <a:r>
              <a:rPr lang="en-IN" sz="2000" b="1" dirty="0" smtClean="0"/>
              <a:t>Step </a:t>
            </a:r>
            <a:r>
              <a:rPr lang="en-IN" sz="2000" b="1" dirty="0"/>
              <a:t>3) </a:t>
            </a:r>
            <a:r>
              <a:rPr lang="en-IN" sz="2000" dirty="0"/>
              <a:t>Removing useless symbols </a:t>
            </a:r>
            <a:r>
              <a:rPr lang="en-IN" sz="2000" dirty="0" smtClean="0"/>
              <a:t>we </a:t>
            </a:r>
            <a:r>
              <a:rPr lang="en-IN" sz="2000" dirty="0"/>
              <a:t>cannot reach to B From S , hence B is useless.</a:t>
            </a:r>
            <a:br>
              <a:rPr lang="en-IN" sz="2000" dirty="0"/>
            </a:br>
            <a:r>
              <a:rPr lang="en-IN" sz="2000" dirty="0" smtClean="0"/>
              <a:t>and </a:t>
            </a:r>
            <a:r>
              <a:rPr lang="en-IN" sz="2000" dirty="0"/>
              <a:t> S -&gt; Aa, cannot reach any terminal string .. hence it is useless ..</a:t>
            </a:r>
            <a:br>
              <a:rPr lang="en-IN" sz="2000" dirty="0"/>
            </a:br>
            <a:r>
              <a:rPr lang="en-IN" sz="2000" dirty="0" smtClean="0"/>
              <a:t>We </a:t>
            </a:r>
            <a:r>
              <a:rPr lang="en-IN" sz="2000" dirty="0"/>
              <a:t>get simplified CFG as.</a:t>
            </a:r>
            <a:br>
              <a:rPr lang="en-IN" sz="2000" dirty="0"/>
            </a:br>
            <a:r>
              <a:rPr lang="en-IN" sz="2000" dirty="0" smtClean="0"/>
              <a:t>S-</a:t>
            </a:r>
            <a:r>
              <a:rPr lang="en-IN" sz="2000" dirty="0"/>
              <a:t>&gt; a| </a:t>
            </a:r>
            <a:r>
              <a:rPr lang="en-IN" sz="2000" dirty="0" err="1" smtClean="0"/>
              <a:t>bC</a:t>
            </a:r>
            <a:r>
              <a:rPr lang="en-IN" sz="2000" dirty="0" smtClean="0"/>
              <a:t> </a:t>
            </a:r>
            <a:r>
              <a:rPr lang="en-IN" sz="2000" dirty="0"/>
              <a:t>|b</a:t>
            </a:r>
            <a:br>
              <a:rPr lang="en-IN" sz="2000" dirty="0"/>
            </a:br>
            <a:r>
              <a:rPr lang="en-IN" sz="2000" dirty="0"/>
              <a:t>C-&gt;</a:t>
            </a:r>
            <a:r>
              <a:rPr lang="en-IN" sz="2000" dirty="0" smtClean="0"/>
              <a:t>a</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159</a:t>
            </a:fld>
            <a:endParaRPr lang="en-US"/>
          </a:p>
        </p:txBody>
      </p:sp>
    </p:spTree>
    <p:extLst>
      <p:ext uri="{BB962C8B-B14F-4D97-AF65-F5344CB8AC3E}">
        <p14:creationId xmlns:p14="http://schemas.microsoft.com/office/powerpoint/2010/main" val="1233895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IN" sz="2800" dirty="0" smtClean="0">
                <a:solidFill>
                  <a:srgbClr val="FF0000"/>
                </a:solidFill>
              </a:rPr>
              <a:t>Rough Slide </a:t>
            </a:r>
            <a:endParaRPr lang="en-IN" sz="2800" dirty="0">
              <a:solidFill>
                <a:srgbClr val="FF0000"/>
              </a:solidFill>
            </a:endParaRPr>
          </a:p>
        </p:txBody>
      </p:sp>
      <p:sp>
        <p:nvSpPr>
          <p:cNvPr id="3" name="Content Placeholder 2"/>
          <p:cNvSpPr>
            <a:spLocks noGrp="1"/>
          </p:cNvSpPr>
          <p:nvPr>
            <p:ph idx="1"/>
          </p:nvPr>
        </p:nvSpPr>
        <p:spPr/>
        <p:txBody>
          <a:bodyPr/>
          <a:lstStyle/>
          <a:p>
            <a:pPr marL="0" indent="0">
              <a:buNone/>
            </a:pPr>
            <a:r>
              <a:rPr lang="en-IN" sz="2400" dirty="0"/>
              <a:t>Obtain Context free grammar for the following languages</a:t>
            </a:r>
            <a:br>
              <a:rPr lang="en-IN" sz="2400" dirty="0"/>
            </a:br>
            <a:r>
              <a:rPr lang="en-IN" sz="2400" dirty="0"/>
              <a:t>L={a</a:t>
            </a:r>
            <a:r>
              <a:rPr lang="en-IN" sz="2400" baseline="30000" dirty="0"/>
              <a:t>n</a:t>
            </a:r>
            <a:r>
              <a:rPr lang="en-IN" sz="2400" dirty="0"/>
              <a:t>b</a:t>
            </a:r>
            <a:r>
              <a:rPr lang="en-IN" sz="2400" baseline="30000" dirty="0"/>
              <a:t>2n</a:t>
            </a:r>
            <a:r>
              <a:rPr lang="en-IN" sz="2400" dirty="0"/>
              <a:t>, n&gt;=0}</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a:t>
            </a:fld>
            <a:endParaRPr lang="en-US"/>
          </a:p>
        </p:txBody>
      </p:sp>
    </p:spTree>
    <p:extLst>
      <p:ext uri="{BB962C8B-B14F-4D97-AF65-F5344CB8AC3E}">
        <p14:creationId xmlns:p14="http://schemas.microsoft.com/office/powerpoint/2010/main" val="164665193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dirty="0"/>
              <a:t>Begin with the following grammar</a:t>
            </a:r>
            <a:r>
              <a:rPr lang="en-IN" dirty="0" smtClean="0"/>
              <a:t>:</a:t>
            </a:r>
          </a:p>
          <a:p>
            <a:endParaRPr lang="en-IN" dirty="0"/>
          </a:p>
          <a:p>
            <a:endParaRPr lang="en-IN" dirty="0" smtClean="0"/>
          </a:p>
          <a:p>
            <a:endParaRPr lang="en-IN" dirty="0"/>
          </a:p>
          <a:p>
            <a:pPr marL="514350" indent="-514350">
              <a:buAutoNum type="alphaLcParenBoth"/>
            </a:pPr>
            <a:r>
              <a:rPr lang="en-IN" dirty="0" smtClean="0"/>
              <a:t>Eliminate epsilon-productions</a:t>
            </a:r>
            <a:r>
              <a:rPr lang="en-IN" dirty="0"/>
              <a:t>. </a:t>
            </a:r>
            <a:endParaRPr lang="en-IN" dirty="0" smtClean="0"/>
          </a:p>
          <a:p>
            <a:pPr marL="514350" indent="-514350">
              <a:buAutoNum type="alphaLcParenBoth"/>
            </a:pPr>
            <a:r>
              <a:rPr lang="en-IN" dirty="0" smtClean="0"/>
              <a:t>Eliminate </a:t>
            </a:r>
            <a:r>
              <a:rPr lang="en-IN" dirty="0"/>
              <a:t>any unit productions in the resulting grammar</a:t>
            </a:r>
            <a:r>
              <a:rPr lang="en-IN" dirty="0" smtClean="0"/>
              <a:t>.</a:t>
            </a:r>
          </a:p>
          <a:p>
            <a:pPr marL="514350" indent="-514350">
              <a:buAutoNum type="alphaLcParenBoth"/>
            </a:pPr>
            <a:r>
              <a:rPr lang="en-IN" dirty="0"/>
              <a:t>Eliminate any useless symbols in the resulting grammar.</a:t>
            </a:r>
            <a:endParaRPr lang="en-IN" dirty="0" smtClean="0"/>
          </a:p>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160</a:t>
            </a:fld>
            <a:endParaRPr lang="en-US"/>
          </a:p>
        </p:txBody>
      </p:sp>
      <p:pic>
        <p:nvPicPr>
          <p:cNvPr id="7" name="Picture 6"/>
          <p:cNvPicPr>
            <a:picLocks noChangeAspect="1"/>
          </p:cNvPicPr>
          <p:nvPr/>
        </p:nvPicPr>
        <p:blipFill>
          <a:blip r:embed="rId2"/>
          <a:stretch>
            <a:fillRect/>
          </a:stretch>
        </p:blipFill>
        <p:spPr>
          <a:xfrm>
            <a:off x="2240279" y="1905000"/>
            <a:ext cx="3534988" cy="1371600"/>
          </a:xfrm>
          <a:prstGeom prst="rect">
            <a:avLst/>
          </a:prstGeom>
        </p:spPr>
      </p:pic>
    </p:spTree>
    <p:extLst>
      <p:ext uri="{BB962C8B-B14F-4D97-AF65-F5344CB8AC3E}">
        <p14:creationId xmlns:p14="http://schemas.microsoft.com/office/powerpoint/2010/main" val="41153988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161</a:t>
            </a:fld>
            <a:endParaRPr lang="en-US"/>
          </a:p>
        </p:txBody>
      </p:sp>
      <p:pic>
        <p:nvPicPr>
          <p:cNvPr id="7" name="Picture 6"/>
          <p:cNvPicPr>
            <a:picLocks noChangeAspect="1"/>
          </p:cNvPicPr>
          <p:nvPr/>
        </p:nvPicPr>
        <p:blipFill>
          <a:blip r:embed="rId2"/>
          <a:stretch>
            <a:fillRect/>
          </a:stretch>
        </p:blipFill>
        <p:spPr>
          <a:xfrm>
            <a:off x="758164" y="1065214"/>
            <a:ext cx="7880985" cy="3057525"/>
          </a:xfrm>
          <a:prstGeom prst="rect">
            <a:avLst/>
          </a:prstGeom>
        </p:spPr>
      </p:pic>
      <p:pic>
        <p:nvPicPr>
          <p:cNvPr id="8" name="Picture 7"/>
          <p:cNvPicPr>
            <a:picLocks noChangeAspect="1"/>
          </p:cNvPicPr>
          <p:nvPr/>
        </p:nvPicPr>
        <p:blipFill>
          <a:blip r:embed="rId3"/>
          <a:stretch>
            <a:fillRect/>
          </a:stretch>
        </p:blipFill>
        <p:spPr>
          <a:xfrm>
            <a:off x="782514" y="4132194"/>
            <a:ext cx="7907655" cy="2305050"/>
          </a:xfrm>
          <a:prstGeom prst="rect">
            <a:avLst/>
          </a:prstGeom>
        </p:spPr>
      </p:pic>
      <p:sp>
        <p:nvSpPr>
          <p:cNvPr id="9" name="TextBox 8"/>
          <p:cNvSpPr txBox="1"/>
          <p:nvPr/>
        </p:nvSpPr>
        <p:spPr>
          <a:xfrm>
            <a:off x="5983126" y="4126357"/>
            <a:ext cx="450764" cy="276999"/>
          </a:xfrm>
          <a:prstGeom prst="rect">
            <a:avLst/>
          </a:prstGeom>
          <a:noFill/>
        </p:spPr>
        <p:txBody>
          <a:bodyPr wrap="none" rtlCol="0">
            <a:spAutoFit/>
          </a:bodyPr>
          <a:lstStyle/>
          <a:p>
            <a:r>
              <a:rPr lang="en-IN" sz="1200" dirty="0" smtClean="0"/>
              <a:t>|11</a:t>
            </a:r>
            <a:endParaRPr lang="en-IN" sz="1200" dirty="0"/>
          </a:p>
        </p:txBody>
      </p:sp>
      <p:sp>
        <p:nvSpPr>
          <p:cNvPr id="10" name="TextBox 9"/>
          <p:cNvSpPr txBox="1"/>
          <p:nvPr/>
        </p:nvSpPr>
        <p:spPr>
          <a:xfrm>
            <a:off x="5993295" y="4361262"/>
            <a:ext cx="450764" cy="276999"/>
          </a:xfrm>
          <a:prstGeom prst="rect">
            <a:avLst/>
          </a:prstGeom>
          <a:noFill/>
        </p:spPr>
        <p:txBody>
          <a:bodyPr wrap="none" rtlCol="0">
            <a:spAutoFit/>
          </a:bodyPr>
          <a:lstStyle/>
          <a:p>
            <a:r>
              <a:rPr lang="en-IN" sz="1200" dirty="0" smtClean="0"/>
              <a:t>|11</a:t>
            </a:r>
            <a:endParaRPr lang="en-IN" sz="1200" dirty="0"/>
          </a:p>
        </p:txBody>
      </p:sp>
      <p:sp>
        <p:nvSpPr>
          <p:cNvPr id="11" name="TextBox 10"/>
          <p:cNvSpPr txBox="1"/>
          <p:nvPr/>
        </p:nvSpPr>
        <p:spPr>
          <a:xfrm>
            <a:off x="5996419" y="4543479"/>
            <a:ext cx="450764" cy="276999"/>
          </a:xfrm>
          <a:prstGeom prst="rect">
            <a:avLst/>
          </a:prstGeom>
          <a:noFill/>
        </p:spPr>
        <p:txBody>
          <a:bodyPr wrap="none" rtlCol="0">
            <a:spAutoFit/>
          </a:bodyPr>
          <a:lstStyle/>
          <a:p>
            <a:r>
              <a:rPr lang="en-IN" sz="1200" dirty="0" smtClean="0"/>
              <a:t>|11</a:t>
            </a:r>
            <a:endParaRPr lang="en-IN" sz="1200" dirty="0"/>
          </a:p>
        </p:txBody>
      </p:sp>
      <p:sp>
        <p:nvSpPr>
          <p:cNvPr id="12" name="TextBox 11"/>
          <p:cNvSpPr txBox="1"/>
          <p:nvPr/>
        </p:nvSpPr>
        <p:spPr>
          <a:xfrm>
            <a:off x="5989983" y="4752201"/>
            <a:ext cx="450764" cy="276999"/>
          </a:xfrm>
          <a:prstGeom prst="rect">
            <a:avLst/>
          </a:prstGeom>
          <a:noFill/>
        </p:spPr>
        <p:txBody>
          <a:bodyPr wrap="none" rtlCol="0">
            <a:spAutoFit/>
          </a:bodyPr>
          <a:lstStyle/>
          <a:p>
            <a:r>
              <a:rPr lang="en-IN" sz="1200" dirty="0" smtClean="0"/>
              <a:t>|11</a:t>
            </a:r>
            <a:endParaRPr lang="en-IN" sz="1200" dirty="0"/>
          </a:p>
        </p:txBody>
      </p:sp>
      <p:sp>
        <p:nvSpPr>
          <p:cNvPr id="13" name="TextBox 12"/>
          <p:cNvSpPr txBox="1"/>
          <p:nvPr/>
        </p:nvSpPr>
        <p:spPr>
          <a:xfrm>
            <a:off x="5897217" y="6133740"/>
            <a:ext cx="450764" cy="276999"/>
          </a:xfrm>
          <a:prstGeom prst="rect">
            <a:avLst/>
          </a:prstGeom>
          <a:noFill/>
        </p:spPr>
        <p:txBody>
          <a:bodyPr wrap="none" rtlCol="0">
            <a:spAutoFit/>
          </a:bodyPr>
          <a:lstStyle/>
          <a:p>
            <a:r>
              <a:rPr lang="en-IN" sz="1200" dirty="0" smtClean="0"/>
              <a:t>|11</a:t>
            </a:r>
            <a:endParaRPr lang="en-IN" sz="1200" dirty="0"/>
          </a:p>
        </p:txBody>
      </p:sp>
    </p:spTree>
    <p:extLst>
      <p:ext uri="{BB962C8B-B14F-4D97-AF65-F5344CB8AC3E}">
        <p14:creationId xmlns:p14="http://schemas.microsoft.com/office/powerpoint/2010/main" val="40481298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endParaRPr lang="en-IN"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162</a:t>
            </a:fld>
            <a:endParaRPr lang="en-US"/>
          </a:p>
        </p:txBody>
      </p:sp>
      <p:pic>
        <p:nvPicPr>
          <p:cNvPr id="7" name="Picture 6"/>
          <p:cNvPicPr>
            <a:picLocks noChangeAspect="1"/>
          </p:cNvPicPr>
          <p:nvPr/>
        </p:nvPicPr>
        <p:blipFill>
          <a:blip r:embed="rId2"/>
          <a:stretch>
            <a:fillRect/>
          </a:stretch>
        </p:blipFill>
        <p:spPr>
          <a:xfrm>
            <a:off x="731910" y="964079"/>
            <a:ext cx="4000500" cy="4210050"/>
          </a:xfrm>
          <a:prstGeom prst="rect">
            <a:avLst/>
          </a:prstGeom>
        </p:spPr>
      </p:pic>
      <p:sp>
        <p:nvSpPr>
          <p:cNvPr id="8" name="TextBox 7"/>
          <p:cNvSpPr txBox="1"/>
          <p:nvPr/>
        </p:nvSpPr>
        <p:spPr>
          <a:xfrm>
            <a:off x="4670887" y="4919008"/>
            <a:ext cx="5402248" cy="1938992"/>
          </a:xfrm>
          <a:prstGeom prst="rect">
            <a:avLst/>
          </a:prstGeom>
          <a:noFill/>
        </p:spPr>
        <p:txBody>
          <a:bodyPr wrap="none" rtlCol="0">
            <a:spAutoFit/>
          </a:bodyPr>
          <a:lstStyle/>
          <a:p>
            <a:r>
              <a:rPr lang="en-IN" sz="2000" dirty="0"/>
              <a:t>This derivation is</a:t>
            </a:r>
          </a:p>
          <a:p>
            <a:r>
              <a:rPr lang="en-IN" sz="2000" dirty="0" smtClean="0"/>
              <a:t>a. a </a:t>
            </a:r>
            <a:r>
              <a:rPr lang="en-IN" sz="2000" dirty="0"/>
              <a:t>leftmost </a:t>
            </a:r>
            <a:r>
              <a:rPr lang="en-IN" sz="2000" dirty="0" smtClean="0"/>
              <a:t>derivation</a:t>
            </a:r>
          </a:p>
          <a:p>
            <a:r>
              <a:rPr lang="en-IN" sz="2000" dirty="0" smtClean="0"/>
              <a:t>b. a </a:t>
            </a:r>
            <a:r>
              <a:rPr lang="en-IN" sz="2000" dirty="0"/>
              <a:t>rightmost </a:t>
            </a:r>
            <a:r>
              <a:rPr lang="en-IN" sz="2000" dirty="0" smtClean="0"/>
              <a:t>derivation</a:t>
            </a:r>
          </a:p>
          <a:p>
            <a:r>
              <a:rPr lang="en-IN" sz="2000" dirty="0" err="1" smtClean="0"/>
              <a:t>c.both</a:t>
            </a:r>
            <a:r>
              <a:rPr lang="en-IN" sz="2000" dirty="0" smtClean="0"/>
              <a:t> </a:t>
            </a:r>
            <a:r>
              <a:rPr lang="en-IN" sz="2000" dirty="0"/>
              <a:t>leftmost and rightmost derivation</a:t>
            </a:r>
          </a:p>
          <a:p>
            <a:r>
              <a:rPr lang="en-IN" sz="2000" dirty="0"/>
              <a:t/>
            </a:r>
            <a:br>
              <a:rPr lang="en-IN" sz="2000" dirty="0"/>
            </a:br>
            <a:endParaRPr lang="en-IN" sz="2000" dirty="0"/>
          </a:p>
        </p:txBody>
      </p:sp>
    </p:spTree>
    <p:extLst>
      <p:ext uri="{BB962C8B-B14F-4D97-AF65-F5344CB8AC3E}">
        <p14:creationId xmlns:p14="http://schemas.microsoft.com/office/powerpoint/2010/main" val="40556740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sz="2400" dirty="0"/>
              <a:t>A derivation of a string w of length n in a context-free grammar </a:t>
            </a:r>
            <a:endParaRPr lang="en-IN" sz="2400" dirty="0" smtClean="0"/>
          </a:p>
          <a:p>
            <a:pPr marL="514350" indent="-514350">
              <a:buAutoNum type="alphaLcParenBoth"/>
            </a:pPr>
            <a:r>
              <a:rPr lang="en-IN" sz="2400" dirty="0"/>
              <a:t>M</a:t>
            </a:r>
            <a:r>
              <a:rPr lang="en-IN" sz="2400" dirty="0" smtClean="0"/>
              <a:t>ust </a:t>
            </a:r>
            <a:r>
              <a:rPr lang="en-IN" sz="2400" dirty="0"/>
              <a:t>involve exactly 2n − 1 applications of rules for all </a:t>
            </a:r>
            <a:r>
              <a:rPr lang="en-IN" sz="2400" dirty="0" smtClean="0"/>
              <a:t>n</a:t>
            </a:r>
          </a:p>
          <a:p>
            <a:pPr marL="514350" indent="-514350">
              <a:buAutoNum type="alphaLcParenBoth"/>
            </a:pPr>
            <a:r>
              <a:rPr lang="en-IN" sz="2400" dirty="0" smtClean="0"/>
              <a:t>Must </a:t>
            </a:r>
            <a:r>
              <a:rPr lang="en-IN" sz="2400" dirty="0"/>
              <a:t>involve exactly 2n − 1 applications of rules, except possibly when n ≤ 5. </a:t>
            </a:r>
            <a:endParaRPr lang="en-IN" sz="2400" dirty="0" smtClean="0"/>
          </a:p>
          <a:p>
            <a:pPr marL="514350" indent="-514350">
              <a:buAutoNum type="alphaLcParenBoth"/>
            </a:pPr>
            <a:r>
              <a:rPr lang="en-IN" sz="2400" dirty="0" smtClean="0"/>
              <a:t>Must </a:t>
            </a:r>
            <a:r>
              <a:rPr lang="en-IN" sz="2400" dirty="0"/>
              <a:t>involve at least n rules, but can involve an arbitrarily large number. </a:t>
            </a:r>
            <a:endParaRPr lang="en-IN" sz="2400" dirty="0" smtClean="0"/>
          </a:p>
          <a:p>
            <a:pPr marL="514350" indent="-514350">
              <a:buAutoNum type="alphaLcParenBoth"/>
            </a:pPr>
            <a:r>
              <a:rPr lang="en-IN" sz="2400" dirty="0" smtClean="0"/>
              <a:t>Must </a:t>
            </a:r>
            <a:r>
              <a:rPr lang="en-IN" sz="2400" dirty="0"/>
              <a:t>involve at least n rules and at most 2n rules. </a:t>
            </a:r>
            <a:endParaRPr lang="en-IN" sz="2400" dirty="0" smtClean="0"/>
          </a:p>
          <a:p>
            <a:pPr marL="514350" indent="-514350">
              <a:buAutoNum type="alphaLcParenBoth"/>
            </a:pPr>
            <a:r>
              <a:rPr lang="en-IN" sz="2400" dirty="0" smtClean="0"/>
              <a:t>Can </a:t>
            </a:r>
            <a:r>
              <a:rPr lang="en-IN" sz="2400" dirty="0"/>
              <a:t>involve any positive integer number of rules.</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163</a:t>
            </a:fld>
            <a:endParaRPr lang="en-US"/>
          </a:p>
        </p:txBody>
      </p:sp>
    </p:spTree>
    <p:extLst>
      <p:ext uri="{BB962C8B-B14F-4D97-AF65-F5344CB8AC3E}">
        <p14:creationId xmlns:p14="http://schemas.microsoft.com/office/powerpoint/2010/main" val="41838035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 </a:t>
            </a:r>
            <a:endParaRPr lang="en-IN" dirty="0"/>
          </a:p>
        </p:txBody>
      </p:sp>
      <p:sp>
        <p:nvSpPr>
          <p:cNvPr id="3" name="Content Placeholder 2"/>
          <p:cNvSpPr>
            <a:spLocks noGrp="1"/>
          </p:cNvSpPr>
          <p:nvPr>
            <p:ph idx="1"/>
          </p:nvPr>
        </p:nvSpPr>
        <p:spPr/>
        <p:txBody>
          <a:bodyPr/>
          <a:lstStyle/>
          <a:p>
            <a:pPr marL="0" indent="0">
              <a:buNone/>
            </a:pPr>
            <a:r>
              <a:rPr lang="en-IN" sz="2400" dirty="0"/>
              <a:t>A derivation of a string w of length n in a context-free grammar </a:t>
            </a:r>
            <a:endParaRPr lang="en-IN" sz="2400" dirty="0" smtClean="0"/>
          </a:p>
          <a:p>
            <a:pPr marL="514350" indent="-514350">
              <a:buAutoNum type="alphaLcParenBoth"/>
            </a:pPr>
            <a:r>
              <a:rPr lang="en-IN" sz="2400" dirty="0"/>
              <a:t>M</a:t>
            </a:r>
            <a:r>
              <a:rPr lang="en-IN" sz="2400" dirty="0" smtClean="0"/>
              <a:t>ust </a:t>
            </a:r>
            <a:r>
              <a:rPr lang="en-IN" sz="2400" dirty="0"/>
              <a:t>involve exactly 2n − 1 applications of rules for all </a:t>
            </a:r>
            <a:r>
              <a:rPr lang="en-IN" sz="2400" dirty="0" smtClean="0"/>
              <a:t>n</a:t>
            </a:r>
          </a:p>
          <a:p>
            <a:pPr marL="514350" indent="-514350">
              <a:buAutoNum type="alphaLcParenBoth"/>
            </a:pPr>
            <a:r>
              <a:rPr lang="en-IN" sz="2400" dirty="0" smtClean="0"/>
              <a:t>Must </a:t>
            </a:r>
            <a:r>
              <a:rPr lang="en-IN" sz="2400" dirty="0"/>
              <a:t>involve exactly 2n − 1 applications of rules, except possibly when n ≤ 5. </a:t>
            </a:r>
            <a:endParaRPr lang="en-IN" sz="2400" dirty="0" smtClean="0"/>
          </a:p>
          <a:p>
            <a:pPr marL="514350" indent="-514350">
              <a:buAutoNum type="alphaLcParenBoth"/>
            </a:pPr>
            <a:r>
              <a:rPr lang="en-IN" sz="2400" dirty="0" smtClean="0"/>
              <a:t>Must </a:t>
            </a:r>
            <a:r>
              <a:rPr lang="en-IN" sz="2400" dirty="0"/>
              <a:t>involve at least n rules, but can involve an arbitrarily large number. </a:t>
            </a:r>
            <a:endParaRPr lang="en-IN" sz="2400" dirty="0" smtClean="0"/>
          </a:p>
          <a:p>
            <a:pPr marL="514350" indent="-514350">
              <a:buAutoNum type="alphaLcParenBoth"/>
            </a:pPr>
            <a:r>
              <a:rPr lang="en-IN" sz="2400" dirty="0" smtClean="0"/>
              <a:t>Must </a:t>
            </a:r>
            <a:r>
              <a:rPr lang="en-IN" sz="2400" dirty="0"/>
              <a:t>involve at least n rules and at most 2n rules. </a:t>
            </a:r>
            <a:endParaRPr lang="en-IN" sz="2400" dirty="0" smtClean="0"/>
          </a:p>
          <a:p>
            <a:pPr marL="514350" indent="-514350">
              <a:buAutoNum type="alphaLcParenBoth"/>
            </a:pPr>
            <a:r>
              <a:rPr lang="en-IN" sz="2400" b="1" dirty="0" smtClean="0"/>
              <a:t>Can </a:t>
            </a:r>
            <a:r>
              <a:rPr lang="en-IN" sz="2400" b="1" dirty="0"/>
              <a:t>involve any positive integer number of rules.</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164</a:t>
            </a:fld>
            <a:endParaRPr lang="en-US"/>
          </a:p>
        </p:txBody>
      </p:sp>
    </p:spTree>
    <p:extLst>
      <p:ext uri="{BB962C8B-B14F-4D97-AF65-F5344CB8AC3E}">
        <p14:creationId xmlns:p14="http://schemas.microsoft.com/office/powerpoint/2010/main" val="14507952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smtClean="0"/>
              <a:t>Normal forms of CFG’s</a:t>
            </a:r>
          </a:p>
        </p:txBody>
      </p:sp>
      <p:sp>
        <p:nvSpPr>
          <p:cNvPr id="9219" name="Rectangle 3"/>
          <p:cNvSpPr>
            <a:spLocks noGrp="1" noChangeArrowheads="1"/>
          </p:cNvSpPr>
          <p:nvPr>
            <p:ph type="subTitle" idx="1"/>
          </p:nvPr>
        </p:nvSpPr>
        <p:spPr>
          <a:xfrm>
            <a:off x="640080" y="3200400"/>
            <a:ext cx="11734800" cy="1600200"/>
          </a:xfrm>
        </p:spPr>
        <p:txBody>
          <a:bodyPr/>
          <a:lstStyle/>
          <a:p>
            <a:pPr algn="ctr">
              <a:lnSpc>
                <a:spcPct val="80000"/>
              </a:lnSpc>
            </a:pPr>
            <a:endParaRPr lang="en-US" altLang="en-US" sz="2000" dirty="0" smtClean="0"/>
          </a:p>
        </p:txBody>
      </p:sp>
      <p:sp>
        <p:nvSpPr>
          <p:cNvPr id="2" name="Date Placeholder 1"/>
          <p:cNvSpPr>
            <a:spLocks noGrp="1"/>
          </p:cNvSpPr>
          <p:nvPr>
            <p:ph type="dt" sz="half" idx="10"/>
          </p:nvPr>
        </p:nvSpPr>
        <p:spPr/>
        <p:txBody>
          <a:bodyPr/>
          <a:lstStyle/>
          <a:p>
            <a:fld id="{35B0C519-89AB-4890-8F92-601590506CB9}" type="datetime3">
              <a:rPr lang="en-US" smtClean="0"/>
              <a:t>7 September 2022</a:t>
            </a:fld>
            <a:endParaRPr lang="en-US"/>
          </a:p>
        </p:txBody>
      </p:sp>
      <p:sp>
        <p:nvSpPr>
          <p:cNvPr id="4" name="Footer Placeholder 3"/>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3" name="Slide Number Placeholder 2"/>
          <p:cNvSpPr>
            <a:spLocks noGrp="1"/>
          </p:cNvSpPr>
          <p:nvPr>
            <p:ph type="sldNum" sz="quarter" idx="12"/>
          </p:nvPr>
        </p:nvSpPr>
        <p:spPr/>
        <p:txBody>
          <a:bodyPr/>
          <a:lstStyle/>
          <a:p>
            <a:fld id="{5DCC653A-8BE1-4A16-A754-27859D86C4A9}" type="slidenum">
              <a:rPr lang="en-US" smtClean="0"/>
              <a:pPr/>
              <a:t>165</a:t>
            </a:fld>
            <a:endParaRPr lang="en-US"/>
          </a:p>
        </p:txBody>
      </p:sp>
    </p:spTree>
    <p:extLst>
      <p:ext uri="{BB962C8B-B14F-4D97-AF65-F5344CB8AC3E}">
        <p14:creationId xmlns:p14="http://schemas.microsoft.com/office/powerpoint/2010/main" val="3905129513"/>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Forms for CFGs</a:t>
            </a:r>
            <a:endParaRPr lang="en-US" dirty="0"/>
          </a:p>
        </p:txBody>
      </p:sp>
      <p:sp>
        <p:nvSpPr>
          <p:cNvPr id="3" name="Content Placeholder 2"/>
          <p:cNvSpPr>
            <a:spLocks noGrp="1"/>
          </p:cNvSpPr>
          <p:nvPr>
            <p:ph idx="1"/>
          </p:nvPr>
        </p:nvSpPr>
        <p:spPr/>
        <p:txBody>
          <a:bodyPr/>
          <a:lstStyle/>
          <a:p>
            <a:pPr algn="just"/>
            <a:r>
              <a:rPr lang="en-US" sz="2000" dirty="0" smtClean="0"/>
              <a:t>Normal Forms can give us more structure to work with resulting in easier parsing algorithms.</a:t>
            </a:r>
          </a:p>
          <a:p>
            <a:pPr algn="just"/>
            <a:r>
              <a:rPr lang="en-US" sz="2000" dirty="0" smtClean="0">
                <a:solidFill>
                  <a:srgbClr val="C00000"/>
                </a:solidFill>
              </a:rPr>
              <a:t>Chomsky Normal Form </a:t>
            </a:r>
            <a:r>
              <a:rPr lang="en-US" sz="2000" dirty="0" smtClean="0"/>
              <a:t>(</a:t>
            </a:r>
            <a:r>
              <a:rPr lang="en-US" sz="2000" b="1" dirty="0" smtClean="0"/>
              <a:t>CNF</a:t>
            </a:r>
            <a:r>
              <a:rPr lang="en-US" sz="2000" dirty="0" smtClean="0"/>
              <a:t>) enables a polynomial time algorithm to decide whether a string can be generated by a grammar.</a:t>
            </a:r>
          </a:p>
          <a:p>
            <a:pPr algn="just"/>
            <a:r>
              <a:rPr lang="en-US" sz="2000" dirty="0" smtClean="0"/>
              <a:t>We can use </a:t>
            </a:r>
            <a:r>
              <a:rPr lang="en-US" sz="2000" dirty="0" smtClean="0">
                <a:solidFill>
                  <a:srgbClr val="C00000"/>
                </a:solidFill>
              </a:rPr>
              <a:t>CNF</a:t>
            </a:r>
            <a:r>
              <a:rPr lang="en-US" sz="2000" dirty="0" smtClean="0"/>
              <a:t> to construct  a polynomial time algorithm which decides whether a given string is in the language represented by that grammar or not</a:t>
            </a:r>
          </a:p>
          <a:p>
            <a:pPr algn="just"/>
            <a:endParaRPr lang="en-US"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166</a:t>
            </a:fld>
            <a:endParaRPr lang="en-US"/>
          </a:p>
        </p:txBody>
      </p:sp>
    </p:spTree>
    <p:extLst>
      <p:ext uri="{BB962C8B-B14F-4D97-AF65-F5344CB8AC3E}">
        <p14:creationId xmlns:p14="http://schemas.microsoft.com/office/powerpoint/2010/main" val="30752828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Chomsky Normal </a:t>
            </a:r>
            <a:r>
              <a:rPr lang="en-IN" dirty="0" smtClean="0"/>
              <a:t>Form (CNF)</a:t>
            </a:r>
            <a:endParaRPr lang="en-IN" dirty="0"/>
          </a:p>
        </p:txBody>
      </p:sp>
      <p:sp>
        <p:nvSpPr>
          <p:cNvPr id="3" name="Content Placeholder 2"/>
          <p:cNvSpPr>
            <a:spLocks noGrp="1"/>
          </p:cNvSpPr>
          <p:nvPr>
            <p:ph idx="1"/>
          </p:nvPr>
        </p:nvSpPr>
        <p:spPr/>
        <p:txBody>
          <a:bodyPr/>
          <a:lstStyle/>
          <a:p>
            <a:pPr marL="0" indent="0" algn="just">
              <a:buNone/>
            </a:pPr>
            <a:r>
              <a:rPr lang="en-IN" sz="1800" kern="1200" dirty="0">
                <a:solidFill>
                  <a:schemeClr val="tx1"/>
                </a:solidFill>
              </a:rPr>
              <a:t>A context free grammar is said to be in C</a:t>
            </a:r>
            <a:r>
              <a:rPr lang="en-IN" sz="1800" kern="1200" dirty="0" smtClean="0">
                <a:solidFill>
                  <a:schemeClr val="tx1"/>
                </a:solidFill>
              </a:rPr>
              <a:t>homsky </a:t>
            </a:r>
            <a:r>
              <a:rPr lang="en-IN" sz="1800" kern="1200" dirty="0">
                <a:solidFill>
                  <a:schemeClr val="tx1"/>
                </a:solidFill>
              </a:rPr>
              <a:t>normal form (CNF) if all its productions are of the </a:t>
            </a:r>
            <a:r>
              <a:rPr lang="en-IN" sz="1800" kern="1200" dirty="0" smtClean="0">
                <a:solidFill>
                  <a:schemeClr val="tx1"/>
                </a:solidFill>
              </a:rPr>
              <a:t>form- </a:t>
            </a:r>
          </a:p>
          <a:p>
            <a:pPr marL="0" indent="0" algn="just">
              <a:buNone/>
            </a:pPr>
            <a:endParaRPr lang="en-IN" sz="1800" b="1" kern="1200" dirty="0">
              <a:solidFill>
                <a:schemeClr val="tx1"/>
              </a:solidFill>
            </a:endParaRPr>
          </a:p>
          <a:p>
            <a:pPr marL="0" indent="0" algn="just">
              <a:buNone/>
            </a:pPr>
            <a:r>
              <a:rPr lang="en-IN" sz="1800" b="1" kern="1200" dirty="0" smtClean="0">
                <a:solidFill>
                  <a:schemeClr val="tx1"/>
                </a:solidFill>
              </a:rPr>
              <a:t>		</a:t>
            </a:r>
            <a:r>
              <a:rPr lang="en-IN" sz="2400" b="1" kern="1200" dirty="0" smtClean="0">
                <a:solidFill>
                  <a:schemeClr val="tx1"/>
                </a:solidFill>
              </a:rPr>
              <a:t>A</a:t>
            </a:r>
            <a:r>
              <a:rPr lang="en-IN" sz="2400" b="1" kern="1200" dirty="0">
                <a:solidFill>
                  <a:schemeClr val="tx1"/>
                </a:solidFill>
              </a:rPr>
              <a:t> </a:t>
            </a:r>
            <a:r>
              <a:rPr lang="en-IN" sz="2400" kern="1200" dirty="0">
                <a:solidFill>
                  <a:schemeClr val="tx1"/>
                </a:solidFill>
              </a:rPr>
              <a:t>→</a:t>
            </a:r>
            <a:r>
              <a:rPr lang="en-IN" sz="2400" b="1" kern="1200" dirty="0">
                <a:solidFill>
                  <a:schemeClr val="tx1"/>
                </a:solidFill>
              </a:rPr>
              <a:t> </a:t>
            </a:r>
            <a:r>
              <a:rPr lang="en-IN" sz="2400" b="1" kern="1200" dirty="0">
                <a:solidFill>
                  <a:srgbClr val="0000FF"/>
                </a:solidFill>
              </a:rPr>
              <a:t>BC</a:t>
            </a:r>
            <a:r>
              <a:rPr lang="en-IN" sz="2400" b="1" kern="1200" dirty="0">
                <a:solidFill>
                  <a:schemeClr val="tx1"/>
                </a:solidFill>
              </a:rPr>
              <a:t> </a:t>
            </a:r>
            <a:r>
              <a:rPr lang="en-IN" sz="2400" kern="1200" dirty="0">
                <a:solidFill>
                  <a:schemeClr val="tx1"/>
                </a:solidFill>
              </a:rPr>
              <a:t>or</a:t>
            </a:r>
            <a:r>
              <a:rPr lang="en-IN" sz="2400" b="1" kern="1200" dirty="0">
                <a:solidFill>
                  <a:schemeClr val="tx1"/>
                </a:solidFill>
              </a:rPr>
              <a:t> A </a:t>
            </a:r>
            <a:r>
              <a:rPr lang="en-IN" sz="2400" kern="1200" dirty="0">
                <a:solidFill>
                  <a:schemeClr val="tx1"/>
                </a:solidFill>
              </a:rPr>
              <a:t>→</a:t>
            </a:r>
            <a:r>
              <a:rPr lang="en-IN" sz="2400" b="1" kern="1200" dirty="0">
                <a:solidFill>
                  <a:schemeClr val="tx1"/>
                </a:solidFill>
              </a:rPr>
              <a:t> </a:t>
            </a:r>
            <a:r>
              <a:rPr lang="en-IN" sz="2400" b="1" kern="1200" dirty="0">
                <a:solidFill>
                  <a:srgbClr val="0000FF"/>
                </a:solidFill>
              </a:rPr>
              <a:t>a</a:t>
            </a:r>
            <a:endParaRPr lang="en-IN" sz="2400" kern="1200" dirty="0">
              <a:solidFill>
                <a:srgbClr val="0000FF"/>
              </a:solidFill>
            </a:endParaRPr>
          </a:p>
          <a:p>
            <a:pPr marL="0" indent="0" algn="just">
              <a:buNone/>
            </a:pPr>
            <a:endParaRPr lang="en-IN" sz="1800" kern="1200" dirty="0" smtClean="0">
              <a:solidFill>
                <a:schemeClr val="tx1"/>
              </a:solidFill>
            </a:endParaRPr>
          </a:p>
          <a:p>
            <a:pPr marL="0" indent="0" algn="just">
              <a:buNone/>
            </a:pPr>
            <a:r>
              <a:rPr lang="en-IN" sz="1800" kern="1200" dirty="0" smtClean="0">
                <a:solidFill>
                  <a:schemeClr val="tx1"/>
                </a:solidFill>
              </a:rPr>
              <a:t>	where </a:t>
            </a:r>
            <a:r>
              <a:rPr lang="en-IN" sz="1800" b="1" kern="1200" dirty="0" smtClean="0">
                <a:solidFill>
                  <a:schemeClr val="tx1"/>
                </a:solidFill>
              </a:rPr>
              <a:t>A</a:t>
            </a:r>
            <a:r>
              <a:rPr lang="en-IN" sz="1800" b="1" kern="1200" dirty="0">
                <a:solidFill>
                  <a:schemeClr val="tx1"/>
                </a:solidFill>
              </a:rPr>
              <a:t>, B, C </a:t>
            </a:r>
            <a:r>
              <a:rPr lang="en-IN" sz="1800" kern="1200" dirty="0">
                <a:solidFill>
                  <a:schemeClr val="tx1"/>
                </a:solidFill>
              </a:rPr>
              <a:t>are non-terminals and </a:t>
            </a:r>
            <a:r>
              <a:rPr lang="en-IN" sz="1800" b="1" kern="1200" dirty="0">
                <a:solidFill>
                  <a:schemeClr val="tx1"/>
                </a:solidFill>
              </a:rPr>
              <a:t>a</a:t>
            </a:r>
            <a:r>
              <a:rPr lang="en-IN" sz="1800" kern="1200" dirty="0">
                <a:solidFill>
                  <a:schemeClr val="tx1"/>
                </a:solidFill>
              </a:rPr>
              <a:t> is a terminal.</a:t>
            </a:r>
          </a:p>
          <a:p>
            <a:pPr marL="0" indent="0" algn="just">
              <a:buNone/>
            </a:pPr>
            <a:endParaRPr lang="en-IN" sz="1800" kern="1200" dirty="0" smtClean="0">
              <a:solidFill>
                <a:schemeClr val="tx1"/>
              </a:solidFill>
            </a:endParaRPr>
          </a:p>
          <a:p>
            <a:pPr marL="0" indent="0" algn="just">
              <a:buNone/>
            </a:pPr>
            <a:r>
              <a:rPr lang="en-IN" sz="1800" kern="1200" dirty="0" smtClean="0">
                <a:solidFill>
                  <a:schemeClr val="tx1"/>
                </a:solidFill>
              </a:rPr>
              <a:t>In </a:t>
            </a:r>
            <a:r>
              <a:rPr lang="en-IN" sz="1800" kern="1200" dirty="0">
                <a:solidFill>
                  <a:schemeClr val="tx1"/>
                </a:solidFill>
              </a:rPr>
              <a:t>other words</a:t>
            </a:r>
            <a:r>
              <a:rPr lang="en-IN" sz="1800" kern="1200" dirty="0" smtClean="0">
                <a:solidFill>
                  <a:schemeClr val="tx1"/>
                </a:solidFill>
              </a:rPr>
              <a:t>, for </a:t>
            </a:r>
            <a:r>
              <a:rPr lang="en-IN" sz="1800" kern="1200" dirty="0">
                <a:solidFill>
                  <a:schemeClr val="tx1"/>
                </a:solidFill>
              </a:rPr>
              <a:t>a grammar to be in Chomsky Normal Form (CNF), all its productions must derive either two non-terminals or a single terminal.</a:t>
            </a:r>
          </a:p>
          <a:p>
            <a:pPr marL="0" indent="0" algn="just">
              <a:buNone/>
            </a:pPr>
            <a:r>
              <a:rPr lang="en-IN" sz="1800" kern="1200" dirty="0">
                <a:solidFill>
                  <a:schemeClr val="tx1"/>
                </a:solidFill>
              </a:rPr>
              <a:t>Thus, CNF restricts the number of symbols on the right side of a production to be two and the two symbols must be non-terminals or a single terminal.</a:t>
            </a:r>
            <a:endParaRPr lang="en-IN" sz="1800" dirty="0"/>
          </a:p>
          <a:p>
            <a:pPr marL="0" indent="0">
              <a:buNone/>
            </a:pPr>
            <a:r>
              <a:rPr lang="en-IN" sz="1800" b="1" u="sng" kern="1200" dirty="0" smtClean="0">
                <a:solidFill>
                  <a:schemeClr val="tx1"/>
                </a:solidFill>
              </a:rPr>
              <a:t>Example-</a:t>
            </a:r>
            <a:r>
              <a:rPr lang="en-IN" sz="1800" b="1" kern="1200" dirty="0" smtClean="0">
                <a:solidFill>
                  <a:schemeClr val="tx1"/>
                </a:solidFill>
              </a:rPr>
              <a:t>  </a:t>
            </a:r>
            <a:r>
              <a:rPr lang="en-IN" sz="1800" kern="1200" dirty="0" smtClean="0">
                <a:solidFill>
                  <a:schemeClr val="tx1"/>
                </a:solidFill>
              </a:rPr>
              <a:t>S</a:t>
            </a:r>
            <a:r>
              <a:rPr lang="en-IN" sz="1800" kern="1200" dirty="0">
                <a:solidFill>
                  <a:schemeClr val="tx1"/>
                </a:solidFill>
              </a:rPr>
              <a:t> → </a:t>
            </a:r>
            <a:r>
              <a:rPr lang="en-IN" sz="1800" kern="1200" dirty="0" smtClean="0">
                <a:solidFill>
                  <a:schemeClr val="tx1"/>
                </a:solidFill>
              </a:rPr>
              <a:t>AB ,  A</a:t>
            </a:r>
            <a:r>
              <a:rPr lang="en-IN" sz="1800" kern="1200" dirty="0">
                <a:solidFill>
                  <a:schemeClr val="tx1"/>
                </a:solidFill>
              </a:rPr>
              <a:t> → </a:t>
            </a:r>
            <a:r>
              <a:rPr lang="en-IN" sz="1800" kern="1200" dirty="0" smtClean="0">
                <a:solidFill>
                  <a:schemeClr val="tx1"/>
                </a:solidFill>
              </a:rPr>
              <a:t>a  , B</a:t>
            </a:r>
            <a:r>
              <a:rPr lang="en-IN" sz="1800" kern="1200" dirty="0">
                <a:solidFill>
                  <a:schemeClr val="tx1"/>
                </a:solidFill>
              </a:rPr>
              <a:t> → b</a:t>
            </a:r>
          </a:p>
          <a:p>
            <a:pPr marL="0" indent="0">
              <a:buNone/>
            </a:pPr>
            <a:r>
              <a:rPr lang="en-IN" sz="1800" kern="1200" dirty="0" smtClean="0">
                <a:solidFill>
                  <a:schemeClr val="tx1"/>
                </a:solidFill>
              </a:rPr>
              <a:t>              This </a:t>
            </a:r>
            <a:r>
              <a:rPr lang="en-IN" sz="1800" kern="1200" dirty="0">
                <a:solidFill>
                  <a:schemeClr val="tx1"/>
                </a:solidFill>
              </a:rPr>
              <a:t>context free grammar is in C</a:t>
            </a:r>
            <a:r>
              <a:rPr lang="en-IN" sz="1800" kern="1200" dirty="0" smtClean="0">
                <a:solidFill>
                  <a:schemeClr val="tx1"/>
                </a:solidFill>
              </a:rPr>
              <a:t>homsky </a:t>
            </a:r>
            <a:r>
              <a:rPr lang="en-IN" sz="1800" kern="1200" dirty="0">
                <a:solidFill>
                  <a:schemeClr val="tx1"/>
                </a:solidFill>
              </a:rPr>
              <a:t>normal form.</a:t>
            </a:r>
          </a:p>
          <a:p>
            <a:pPr algn="just"/>
            <a:endParaRPr lang="en-IN" sz="1800" dirty="0"/>
          </a:p>
          <a:p>
            <a:pPr algn="just"/>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167</a:t>
            </a:fld>
            <a:endParaRPr lang="en-US"/>
          </a:p>
        </p:txBody>
      </p:sp>
    </p:spTree>
    <p:extLst>
      <p:ext uri="{BB962C8B-B14F-4D97-AF65-F5344CB8AC3E}">
        <p14:creationId xmlns:p14="http://schemas.microsoft.com/office/powerpoint/2010/main" val="38893297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Chomsky Normal Form (CNF)</a:t>
            </a:r>
          </a:p>
        </p:txBody>
      </p:sp>
      <p:sp>
        <p:nvSpPr>
          <p:cNvPr id="3" name="Content Placeholder 2"/>
          <p:cNvSpPr>
            <a:spLocks noGrp="1"/>
          </p:cNvSpPr>
          <p:nvPr>
            <p:ph idx="1"/>
          </p:nvPr>
        </p:nvSpPr>
        <p:spPr/>
        <p:txBody>
          <a:bodyPr/>
          <a:lstStyle/>
          <a:p>
            <a:pPr marL="0" indent="0">
              <a:buNone/>
            </a:pPr>
            <a:r>
              <a:rPr lang="en-IN" sz="2400" dirty="0" smtClean="0"/>
              <a:t>Note:</a:t>
            </a:r>
          </a:p>
          <a:p>
            <a:r>
              <a:rPr lang="en-IN" sz="2400" dirty="0"/>
              <a:t>For a given grammar, there can be more than one CNF.</a:t>
            </a:r>
          </a:p>
          <a:p>
            <a:r>
              <a:rPr lang="en-IN" sz="2400" dirty="0"/>
              <a:t>CNF produces the same language as generated by CFG.</a:t>
            </a:r>
          </a:p>
          <a:p>
            <a:r>
              <a:rPr lang="en-IN" sz="2400" dirty="0" smtClean="0"/>
              <a:t>For </a:t>
            </a:r>
            <a:r>
              <a:rPr lang="en-IN" sz="2400" dirty="0"/>
              <a:t>generating string w of length ‘n’ requires ‘2n-1’ </a:t>
            </a:r>
            <a:r>
              <a:rPr lang="en-IN" sz="2400" dirty="0" smtClean="0"/>
              <a:t>steps </a:t>
            </a:r>
            <a:r>
              <a:rPr lang="en-IN" sz="2400" dirty="0"/>
              <a:t>in CNF.</a:t>
            </a:r>
          </a:p>
          <a:p>
            <a:r>
              <a:rPr lang="en-IN" sz="2400" dirty="0"/>
              <a:t>Any Context free Grammar that do not have </a:t>
            </a:r>
            <a:r>
              <a:rPr lang="en-IN" sz="2400" b="1" dirty="0"/>
              <a:t>ε </a:t>
            </a:r>
            <a:r>
              <a:rPr lang="en-IN" sz="2400" dirty="0"/>
              <a:t>in it’s language has an equivalent CNF.</a:t>
            </a:r>
          </a:p>
          <a:p>
            <a:pPr marL="0" indent="0">
              <a:buNone/>
            </a:pPr>
            <a:endParaRPr lang="en-IN"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168</a:t>
            </a:fld>
            <a:endParaRPr lang="en-US"/>
          </a:p>
        </p:txBody>
      </p:sp>
    </p:spTree>
    <p:extLst>
      <p:ext uri="{BB962C8B-B14F-4D97-AF65-F5344CB8AC3E}">
        <p14:creationId xmlns:p14="http://schemas.microsoft.com/office/powerpoint/2010/main" val="41139524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t>Algorithm to Convert into Chomsky Normal </a:t>
            </a:r>
            <a:r>
              <a:rPr lang="en-IN" sz="2400" dirty="0" smtClean="0"/>
              <a:t>Form</a:t>
            </a:r>
            <a:endParaRPr lang="en-IN" sz="2400" dirty="0"/>
          </a:p>
        </p:txBody>
      </p:sp>
      <p:sp>
        <p:nvSpPr>
          <p:cNvPr id="3" name="Content Placeholder 2"/>
          <p:cNvSpPr>
            <a:spLocks noGrp="1"/>
          </p:cNvSpPr>
          <p:nvPr>
            <p:ph idx="1"/>
          </p:nvPr>
        </p:nvSpPr>
        <p:spPr/>
        <p:txBody>
          <a:bodyPr/>
          <a:lstStyle/>
          <a:p>
            <a:pPr algn="just"/>
            <a:r>
              <a:rPr lang="en-IN" sz="1800" b="1" dirty="0"/>
              <a:t>Step 1</a:t>
            </a:r>
            <a:r>
              <a:rPr lang="en-IN" sz="1800" dirty="0"/>
              <a:t> − If the start symbol </a:t>
            </a:r>
            <a:r>
              <a:rPr lang="en-IN" sz="1800" b="1" dirty="0"/>
              <a:t>S</a:t>
            </a:r>
            <a:r>
              <a:rPr lang="en-IN" sz="1800" dirty="0"/>
              <a:t> occurs on some right side, create a new start symbol </a:t>
            </a:r>
            <a:r>
              <a:rPr lang="en-IN" sz="1800" b="1" dirty="0"/>
              <a:t>S’</a:t>
            </a:r>
            <a:r>
              <a:rPr lang="en-IN" sz="1800" dirty="0"/>
              <a:t> and a new production </a:t>
            </a:r>
            <a:r>
              <a:rPr lang="en-IN" sz="1800" b="1" dirty="0"/>
              <a:t>S’→ S</a:t>
            </a:r>
            <a:r>
              <a:rPr lang="en-IN" sz="1800" dirty="0"/>
              <a:t>.</a:t>
            </a:r>
          </a:p>
          <a:p>
            <a:pPr algn="just"/>
            <a:r>
              <a:rPr lang="en-IN" sz="1800" b="1" dirty="0"/>
              <a:t>Step 2</a:t>
            </a:r>
            <a:r>
              <a:rPr lang="en-IN" sz="1800" dirty="0"/>
              <a:t> − Remove </a:t>
            </a:r>
            <a:r>
              <a:rPr lang="en-IN" sz="1800" dirty="0" smtClean="0"/>
              <a:t>Null (or epsilon) </a:t>
            </a:r>
            <a:r>
              <a:rPr lang="en-IN" sz="1800" dirty="0"/>
              <a:t>productions. (Using the Null production removal algorithm discussed earlier)</a:t>
            </a:r>
          </a:p>
          <a:p>
            <a:pPr algn="just"/>
            <a:r>
              <a:rPr lang="en-IN" sz="1800" b="1" dirty="0"/>
              <a:t>Step 3</a:t>
            </a:r>
            <a:r>
              <a:rPr lang="en-IN" sz="1800" dirty="0"/>
              <a:t> − Remove unit productions. (Using the Unit production removal algorithm discussed earlier)</a:t>
            </a:r>
          </a:p>
          <a:p>
            <a:pPr algn="just"/>
            <a:r>
              <a:rPr lang="en-IN" sz="1800" b="1" dirty="0"/>
              <a:t>Step 4</a:t>
            </a:r>
            <a:r>
              <a:rPr lang="en-IN" sz="1800" dirty="0"/>
              <a:t> − Replace each production </a:t>
            </a:r>
            <a:r>
              <a:rPr lang="en-IN" sz="1800" b="1" dirty="0"/>
              <a:t>A → B</a:t>
            </a:r>
            <a:r>
              <a:rPr lang="en-IN" sz="1800" b="1" baseline="-25000" dirty="0"/>
              <a:t>1</a:t>
            </a:r>
            <a:r>
              <a:rPr lang="en-IN" sz="1800" b="1" dirty="0"/>
              <a:t>…</a:t>
            </a:r>
            <a:r>
              <a:rPr lang="en-IN" sz="1800" b="1" dirty="0" err="1"/>
              <a:t>B</a:t>
            </a:r>
            <a:r>
              <a:rPr lang="en-IN" sz="1800" b="1" baseline="-25000" dirty="0" err="1"/>
              <a:t>n</a:t>
            </a:r>
            <a:r>
              <a:rPr lang="en-IN" sz="1800" dirty="0"/>
              <a:t> where </a:t>
            </a:r>
            <a:r>
              <a:rPr lang="en-IN" sz="1800" dirty="0" smtClean="0"/>
              <a:t>  </a:t>
            </a:r>
            <a:r>
              <a:rPr lang="en-IN" sz="1800" b="1" dirty="0" smtClean="0"/>
              <a:t>n </a:t>
            </a:r>
            <a:r>
              <a:rPr lang="en-IN" sz="1800" b="1" dirty="0"/>
              <a:t>&gt; 2</a:t>
            </a:r>
            <a:r>
              <a:rPr lang="en-IN" sz="1800" dirty="0"/>
              <a:t> with </a:t>
            </a:r>
            <a:r>
              <a:rPr lang="en-IN" sz="1800" b="1" dirty="0"/>
              <a:t>A → </a:t>
            </a:r>
            <a:r>
              <a:rPr lang="en-IN" sz="1800" b="1" dirty="0" smtClean="0"/>
              <a:t>B</a:t>
            </a:r>
            <a:r>
              <a:rPr lang="en-IN" sz="1800" b="1" baseline="-25000" dirty="0" smtClean="0"/>
              <a:t>1</a:t>
            </a:r>
            <a:r>
              <a:rPr lang="en-IN" sz="1800" b="1" dirty="0" smtClean="0"/>
              <a:t>C </a:t>
            </a:r>
            <a:r>
              <a:rPr lang="en-IN" sz="1800" dirty="0" smtClean="0"/>
              <a:t>where</a:t>
            </a:r>
            <a:r>
              <a:rPr lang="en-IN" sz="1800" dirty="0"/>
              <a:t> </a:t>
            </a:r>
            <a:r>
              <a:rPr lang="en-IN" sz="1800" b="1" dirty="0"/>
              <a:t>C → B</a:t>
            </a:r>
            <a:r>
              <a:rPr lang="en-IN" sz="1800" b="1" baseline="-25000" dirty="0"/>
              <a:t>2</a:t>
            </a:r>
            <a:r>
              <a:rPr lang="en-IN" sz="1800" b="1" dirty="0"/>
              <a:t> …B</a:t>
            </a:r>
            <a:r>
              <a:rPr lang="en-IN" sz="1800" b="1" baseline="-25000" dirty="0"/>
              <a:t>n</a:t>
            </a:r>
            <a:r>
              <a:rPr lang="en-IN" sz="1800" dirty="0"/>
              <a:t>. Repeat this step for all productions having two or more symbols in the right side.</a:t>
            </a:r>
          </a:p>
          <a:p>
            <a:pPr algn="just"/>
            <a:r>
              <a:rPr lang="en-IN" sz="1800" b="1" dirty="0"/>
              <a:t>Step 5</a:t>
            </a:r>
            <a:r>
              <a:rPr lang="en-IN" sz="1800" dirty="0"/>
              <a:t> − If the right side of any production is in the form </a:t>
            </a:r>
            <a:endParaRPr lang="en-IN" sz="1800" dirty="0" smtClean="0"/>
          </a:p>
          <a:p>
            <a:pPr marL="0" indent="0" algn="just">
              <a:buNone/>
            </a:pPr>
            <a:r>
              <a:rPr lang="en-IN" sz="1800" b="1" dirty="0" smtClean="0"/>
              <a:t>      A </a:t>
            </a:r>
            <a:r>
              <a:rPr lang="en-IN" sz="1800" b="1" dirty="0"/>
              <a:t>→ </a:t>
            </a:r>
            <a:r>
              <a:rPr lang="en-IN" sz="1800" b="1" dirty="0" err="1"/>
              <a:t>aB</a:t>
            </a:r>
            <a:r>
              <a:rPr lang="en-IN" sz="1800" dirty="0"/>
              <a:t> where </a:t>
            </a:r>
            <a:r>
              <a:rPr lang="en-IN" sz="1800" b="1" dirty="0"/>
              <a:t>a</a:t>
            </a:r>
            <a:r>
              <a:rPr lang="en-IN" sz="1800" dirty="0"/>
              <a:t> is a terminal and </a:t>
            </a:r>
            <a:r>
              <a:rPr lang="en-IN" sz="1800" b="1" dirty="0"/>
              <a:t>A, B</a:t>
            </a:r>
            <a:r>
              <a:rPr lang="en-IN" sz="1800" dirty="0"/>
              <a:t> are non-terminal, then </a:t>
            </a:r>
            <a:endParaRPr lang="en-IN" sz="1800" dirty="0" smtClean="0"/>
          </a:p>
          <a:p>
            <a:pPr marL="0" indent="0" algn="just">
              <a:buNone/>
            </a:pPr>
            <a:r>
              <a:rPr lang="en-IN" sz="1800" dirty="0"/>
              <a:t> </a:t>
            </a:r>
            <a:r>
              <a:rPr lang="en-IN" sz="1800" dirty="0" smtClean="0"/>
              <a:t>     the </a:t>
            </a:r>
            <a:r>
              <a:rPr lang="en-IN" sz="1800" dirty="0"/>
              <a:t>production is replaced by </a:t>
            </a:r>
            <a:r>
              <a:rPr lang="en-IN" sz="1800" b="1" dirty="0"/>
              <a:t>A → XB</a:t>
            </a:r>
            <a:r>
              <a:rPr lang="en-IN" sz="1800" dirty="0"/>
              <a:t> and </a:t>
            </a:r>
            <a:r>
              <a:rPr lang="en-IN" sz="1800" b="1" dirty="0"/>
              <a:t>X → a</a:t>
            </a:r>
            <a:r>
              <a:rPr lang="en-IN" sz="1800" dirty="0"/>
              <a:t>. Repeat this </a:t>
            </a:r>
            <a:r>
              <a:rPr lang="en-IN" sz="1800" dirty="0" smtClean="0"/>
              <a:t>  </a:t>
            </a:r>
          </a:p>
          <a:p>
            <a:pPr marL="0" indent="0" algn="just">
              <a:buNone/>
            </a:pPr>
            <a:r>
              <a:rPr lang="en-IN" sz="1800" dirty="0"/>
              <a:t> </a:t>
            </a:r>
            <a:r>
              <a:rPr lang="en-IN" sz="1800" dirty="0" smtClean="0"/>
              <a:t>     step </a:t>
            </a:r>
            <a:r>
              <a:rPr lang="en-IN" sz="1800" dirty="0"/>
              <a:t>for every production which is in the form </a:t>
            </a:r>
            <a:r>
              <a:rPr lang="en-IN" sz="1800" b="1" dirty="0"/>
              <a:t>A → </a:t>
            </a:r>
            <a:r>
              <a:rPr lang="en-IN" sz="1800" b="1" dirty="0" err="1"/>
              <a:t>aB</a:t>
            </a:r>
            <a:r>
              <a:rPr lang="en-IN" sz="1800" dirty="0" err="1"/>
              <a:t>.</a:t>
            </a:r>
            <a:endParaRPr lang="en-IN" sz="1800" dirty="0"/>
          </a:p>
          <a:p>
            <a:pPr marL="0" indent="0" algn="just">
              <a:buNone/>
            </a:pP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169</a:t>
            </a:fld>
            <a:endParaRPr lang="en-US"/>
          </a:p>
        </p:txBody>
      </p:sp>
    </p:spTree>
    <p:extLst>
      <p:ext uri="{BB962C8B-B14F-4D97-AF65-F5344CB8AC3E}">
        <p14:creationId xmlns:p14="http://schemas.microsoft.com/office/powerpoint/2010/main" val="3287207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7779" t="2963" r="11110" b="15555"/>
          <a:stretch/>
        </p:blipFill>
        <p:spPr>
          <a:xfrm>
            <a:off x="793434" y="0"/>
            <a:ext cx="5596255" cy="6107024"/>
          </a:xfrm>
          <a:prstGeom prst="rect">
            <a:avLst/>
          </a:prstGeom>
        </p:spPr>
      </p:pic>
    </p:spTree>
    <p:extLst>
      <p:ext uri="{BB962C8B-B14F-4D97-AF65-F5344CB8AC3E}">
        <p14:creationId xmlns:p14="http://schemas.microsoft.com/office/powerpoint/2010/main" val="120748914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Conversion to CNF</a:t>
            </a:r>
            <a:endParaRPr lang="en-IN" dirty="0"/>
          </a:p>
        </p:txBody>
      </p:sp>
      <p:sp>
        <p:nvSpPr>
          <p:cNvPr id="3" name="Content Placeholder 2"/>
          <p:cNvSpPr>
            <a:spLocks noGrp="1"/>
          </p:cNvSpPr>
          <p:nvPr>
            <p:ph idx="1"/>
          </p:nvPr>
        </p:nvSpPr>
        <p:spPr/>
        <p:txBody>
          <a:bodyPr/>
          <a:lstStyle/>
          <a:p>
            <a:pPr marL="0" indent="0">
              <a:buNone/>
            </a:pPr>
            <a:r>
              <a:rPr lang="en-IN" sz="2000" dirty="0"/>
              <a:t>The conversion to Chomsky Normal Form has four main steps</a:t>
            </a:r>
          </a:p>
          <a:p>
            <a:pPr marL="0" indent="0">
              <a:buNone/>
            </a:pPr>
            <a:r>
              <a:rPr lang="en-IN" sz="2000" b="1" dirty="0" smtClean="0"/>
              <a:t>1. </a:t>
            </a:r>
            <a:r>
              <a:rPr lang="en-IN" sz="2000" dirty="0" smtClean="0"/>
              <a:t>Remove all </a:t>
            </a:r>
            <a:r>
              <a:rPr lang="en-IN" sz="2000" b="1" dirty="0" smtClean="0"/>
              <a:t>ε </a:t>
            </a:r>
            <a:r>
              <a:rPr lang="en-IN" sz="2000" dirty="0"/>
              <a:t>productions. </a:t>
            </a:r>
            <a:endParaRPr lang="en-IN" sz="2000" dirty="0" smtClean="0"/>
          </a:p>
          <a:p>
            <a:pPr marL="0" indent="0">
              <a:buNone/>
            </a:pPr>
            <a:r>
              <a:rPr lang="en-IN" sz="2000" b="1" dirty="0" smtClean="0"/>
              <a:t>2. </a:t>
            </a:r>
            <a:r>
              <a:rPr lang="en-IN" sz="2000" dirty="0" smtClean="0"/>
              <a:t>Remove all Unit Productions</a:t>
            </a:r>
          </a:p>
          <a:p>
            <a:pPr marL="0" indent="0">
              <a:buNone/>
            </a:pPr>
            <a:r>
              <a:rPr lang="en-IN" sz="2000" b="1" dirty="0" smtClean="0"/>
              <a:t>3. </a:t>
            </a:r>
            <a:r>
              <a:rPr lang="en-IN" sz="2000" dirty="0" smtClean="0"/>
              <a:t>Move </a:t>
            </a:r>
            <a:r>
              <a:rPr lang="en-IN" sz="2000" dirty="0"/>
              <a:t>all terminals to productions where </a:t>
            </a:r>
            <a:r>
              <a:rPr lang="en-IN" sz="2000" dirty="0" smtClean="0"/>
              <a:t>Right Hand Side </a:t>
            </a:r>
            <a:r>
              <a:rPr lang="en-IN" sz="2000" dirty="0"/>
              <a:t>is one terminal. </a:t>
            </a:r>
            <a:endParaRPr lang="en-IN" sz="2000" dirty="0" smtClean="0"/>
          </a:p>
          <a:p>
            <a:pPr marL="0" indent="0">
              <a:buNone/>
            </a:pPr>
            <a:r>
              <a:rPr lang="en-IN" sz="2000" dirty="0" smtClean="0"/>
              <a:t>    For </a:t>
            </a:r>
            <a:r>
              <a:rPr lang="en-IN" sz="2000" dirty="0"/>
              <a:t>example, replace production </a:t>
            </a:r>
            <a:endParaRPr lang="en-IN" sz="2000" dirty="0" smtClean="0"/>
          </a:p>
          <a:p>
            <a:pPr marL="0" indent="0">
              <a:buNone/>
            </a:pPr>
            <a:r>
              <a:rPr lang="en-IN" sz="2000" dirty="0"/>
              <a:t> </a:t>
            </a:r>
            <a:r>
              <a:rPr lang="en-IN" sz="2000" dirty="0" smtClean="0"/>
              <a:t>   A → </a:t>
            </a:r>
            <a:r>
              <a:rPr lang="en-IN" sz="2000" dirty="0" err="1"/>
              <a:t>bC</a:t>
            </a:r>
            <a:r>
              <a:rPr lang="en-IN" sz="2000" dirty="0"/>
              <a:t> with productions A → BC and B → </a:t>
            </a:r>
            <a:r>
              <a:rPr lang="en-IN" sz="2000" dirty="0" smtClean="0"/>
              <a:t>b</a:t>
            </a:r>
          </a:p>
          <a:p>
            <a:pPr marL="0" indent="0">
              <a:buNone/>
            </a:pPr>
            <a:endParaRPr lang="en-IN" sz="2000" dirty="0" smtClean="0"/>
          </a:p>
          <a:p>
            <a:pPr marL="0" indent="0">
              <a:buNone/>
            </a:pPr>
            <a:r>
              <a:rPr lang="en-IN" sz="2000" b="1" dirty="0" smtClean="0"/>
              <a:t>4. </a:t>
            </a:r>
            <a:r>
              <a:rPr lang="en-IN" sz="2000" dirty="0"/>
              <a:t>Replace every production that is too long by shorter productions. </a:t>
            </a:r>
          </a:p>
          <a:p>
            <a:pPr marL="0" indent="0">
              <a:buNone/>
            </a:pPr>
            <a:r>
              <a:rPr lang="en-IN" sz="2000" dirty="0"/>
              <a:t>     For example, if </a:t>
            </a:r>
            <a:r>
              <a:rPr lang="en-IN" sz="2000" dirty="0" smtClean="0"/>
              <a:t>you have </a:t>
            </a:r>
            <a:r>
              <a:rPr lang="en-IN" sz="2000" dirty="0"/>
              <a:t>production </a:t>
            </a:r>
          </a:p>
          <a:p>
            <a:pPr marL="0" indent="0">
              <a:buNone/>
            </a:pPr>
            <a:r>
              <a:rPr lang="en-IN" sz="2000" dirty="0"/>
              <a:t>     </a:t>
            </a:r>
            <a:r>
              <a:rPr lang="en-IN" sz="2000" dirty="0" smtClean="0"/>
              <a:t> A </a:t>
            </a:r>
            <a:r>
              <a:rPr lang="en-IN" sz="2000" dirty="0"/>
              <a:t>→ BCD, then replace it with A → BE and E → CD</a:t>
            </a:r>
          </a:p>
          <a:p>
            <a:pPr marL="0" indent="0">
              <a:buNone/>
            </a:pPr>
            <a:endParaRPr lang="en-IN"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170</a:t>
            </a:fld>
            <a:endParaRPr lang="en-US"/>
          </a:p>
        </p:txBody>
      </p:sp>
    </p:spTree>
    <p:extLst>
      <p:ext uri="{BB962C8B-B14F-4D97-AF65-F5344CB8AC3E}">
        <p14:creationId xmlns:p14="http://schemas.microsoft.com/office/powerpoint/2010/main" val="24857433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following Grammar to CNF</a:t>
            </a:r>
            <a:endParaRPr lang="en-US" dirty="0"/>
          </a:p>
        </p:txBody>
      </p:sp>
      <p:sp>
        <p:nvSpPr>
          <p:cNvPr id="3" name="Content Placeholder 2"/>
          <p:cNvSpPr>
            <a:spLocks noGrp="1"/>
          </p:cNvSpPr>
          <p:nvPr>
            <p:ph idx="1"/>
          </p:nvPr>
        </p:nvSpPr>
        <p:spPr/>
        <p:txBody>
          <a:bodyPr/>
          <a:lstStyle/>
          <a:p>
            <a:pPr marL="0" indent="0">
              <a:buNone/>
            </a:pPr>
            <a:r>
              <a:rPr lang="en-US" sz="2400" dirty="0" smtClean="0"/>
              <a:t>S </a:t>
            </a:r>
            <a:r>
              <a:rPr lang="en-IN" sz="2400" dirty="0" smtClean="0"/>
              <a:t>→ </a:t>
            </a:r>
            <a:r>
              <a:rPr lang="en-IN" sz="2400" dirty="0" err="1" smtClean="0"/>
              <a:t>aXbX</a:t>
            </a:r>
            <a:r>
              <a:rPr lang="en-IN" sz="2400" dirty="0" smtClean="0"/>
              <a:t>  ,  X → </a:t>
            </a:r>
            <a:r>
              <a:rPr lang="en-IN" sz="2400" dirty="0" err="1" smtClean="0"/>
              <a:t>aY</a:t>
            </a:r>
            <a:r>
              <a:rPr lang="en-IN" sz="2400" dirty="0" smtClean="0"/>
              <a:t> </a:t>
            </a:r>
            <a:r>
              <a:rPr lang="en-IN" sz="2400" dirty="0" smtClean="0">
                <a:solidFill>
                  <a:srgbClr val="0000FF"/>
                </a:solidFill>
              </a:rPr>
              <a:t>|</a:t>
            </a:r>
            <a:r>
              <a:rPr lang="en-IN" sz="2400" dirty="0" smtClean="0"/>
              <a:t> </a:t>
            </a:r>
            <a:r>
              <a:rPr lang="en-IN" sz="2400" dirty="0" err="1" smtClean="0"/>
              <a:t>bY</a:t>
            </a:r>
            <a:r>
              <a:rPr lang="en-IN" sz="2400" dirty="0" smtClean="0"/>
              <a:t> </a:t>
            </a:r>
            <a:r>
              <a:rPr lang="en-IN" sz="2400" dirty="0" smtClean="0">
                <a:solidFill>
                  <a:srgbClr val="0000FF"/>
                </a:solidFill>
              </a:rPr>
              <a:t>|</a:t>
            </a:r>
            <a:r>
              <a:rPr lang="en-IN" sz="2400" dirty="0" smtClean="0"/>
              <a:t> </a:t>
            </a:r>
            <a:r>
              <a:rPr lang="el-GR" sz="2400" b="1" dirty="0"/>
              <a:t>ε</a:t>
            </a:r>
            <a:r>
              <a:rPr lang="en-IN" sz="2400" dirty="0" smtClean="0"/>
              <a:t>  , Y </a:t>
            </a:r>
            <a:r>
              <a:rPr lang="en-IN" sz="2000" dirty="0" smtClean="0"/>
              <a:t>→ X </a:t>
            </a:r>
            <a:r>
              <a:rPr lang="en-IN" sz="2000" dirty="0" smtClean="0">
                <a:solidFill>
                  <a:srgbClr val="0000FF"/>
                </a:solidFill>
              </a:rPr>
              <a:t>|</a:t>
            </a:r>
            <a:r>
              <a:rPr lang="en-IN" sz="2000" dirty="0" smtClean="0"/>
              <a:t> c</a:t>
            </a:r>
          </a:p>
          <a:p>
            <a:pPr marL="0" indent="0">
              <a:buNone/>
            </a:pPr>
            <a:endParaRPr lang="en-IN" sz="2000" dirty="0"/>
          </a:p>
          <a:p>
            <a:pPr marL="0" indent="0">
              <a:buNone/>
            </a:pP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171</a:t>
            </a:fld>
            <a:endParaRPr lang="en-US"/>
          </a:p>
        </p:txBody>
      </p:sp>
    </p:spTree>
    <p:extLst>
      <p:ext uri="{BB962C8B-B14F-4D97-AF65-F5344CB8AC3E}">
        <p14:creationId xmlns:p14="http://schemas.microsoft.com/office/powerpoint/2010/main" val="23754479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following Grammar to CNF</a:t>
            </a:r>
            <a:endParaRPr lang="en-US" dirty="0"/>
          </a:p>
        </p:txBody>
      </p:sp>
      <p:sp>
        <p:nvSpPr>
          <p:cNvPr id="3" name="Content Placeholder 2"/>
          <p:cNvSpPr>
            <a:spLocks noGrp="1"/>
          </p:cNvSpPr>
          <p:nvPr>
            <p:ph idx="1"/>
          </p:nvPr>
        </p:nvSpPr>
        <p:spPr/>
        <p:txBody>
          <a:bodyPr/>
          <a:lstStyle/>
          <a:p>
            <a:pPr marL="0" indent="0">
              <a:buNone/>
            </a:pPr>
            <a:r>
              <a:rPr lang="en-US" sz="2400" dirty="0" smtClean="0"/>
              <a:t>S </a:t>
            </a:r>
            <a:r>
              <a:rPr lang="en-IN" sz="2400" dirty="0" smtClean="0"/>
              <a:t>→ </a:t>
            </a:r>
            <a:r>
              <a:rPr lang="en-IN" sz="2400" dirty="0" err="1" smtClean="0"/>
              <a:t>aXbX</a:t>
            </a:r>
            <a:r>
              <a:rPr lang="en-IN" sz="2400" dirty="0" smtClean="0"/>
              <a:t>  ,  X → </a:t>
            </a:r>
            <a:r>
              <a:rPr lang="en-IN" sz="2400" dirty="0" err="1" smtClean="0"/>
              <a:t>aY</a:t>
            </a:r>
            <a:r>
              <a:rPr lang="en-IN" sz="2400" dirty="0" smtClean="0"/>
              <a:t> </a:t>
            </a:r>
            <a:r>
              <a:rPr lang="en-IN" sz="2400" dirty="0" smtClean="0">
                <a:solidFill>
                  <a:srgbClr val="0000FF"/>
                </a:solidFill>
              </a:rPr>
              <a:t>|</a:t>
            </a:r>
            <a:r>
              <a:rPr lang="en-IN" sz="2400" dirty="0" smtClean="0"/>
              <a:t> </a:t>
            </a:r>
            <a:r>
              <a:rPr lang="en-IN" sz="2400" dirty="0" err="1" smtClean="0"/>
              <a:t>bY</a:t>
            </a:r>
            <a:r>
              <a:rPr lang="en-IN" sz="2400" dirty="0" smtClean="0"/>
              <a:t> </a:t>
            </a:r>
            <a:r>
              <a:rPr lang="en-IN" sz="2400" dirty="0" smtClean="0">
                <a:solidFill>
                  <a:srgbClr val="0000FF"/>
                </a:solidFill>
              </a:rPr>
              <a:t>|</a:t>
            </a:r>
            <a:r>
              <a:rPr lang="en-IN" sz="2400" dirty="0" smtClean="0"/>
              <a:t> </a:t>
            </a:r>
            <a:r>
              <a:rPr lang="el-GR" sz="2400" b="1" dirty="0"/>
              <a:t>ε</a:t>
            </a:r>
            <a:r>
              <a:rPr lang="en-IN" sz="2400" dirty="0" smtClean="0"/>
              <a:t>  , Y </a:t>
            </a:r>
            <a:r>
              <a:rPr lang="en-IN" sz="2000" dirty="0" smtClean="0"/>
              <a:t>→ X </a:t>
            </a:r>
            <a:r>
              <a:rPr lang="en-IN" sz="2000" dirty="0" smtClean="0">
                <a:solidFill>
                  <a:srgbClr val="0000FF"/>
                </a:solidFill>
              </a:rPr>
              <a:t>|</a:t>
            </a:r>
            <a:r>
              <a:rPr lang="en-IN" sz="2000" dirty="0" smtClean="0"/>
              <a:t> c</a:t>
            </a:r>
          </a:p>
          <a:p>
            <a:pPr marL="0" indent="0">
              <a:buNone/>
            </a:pPr>
            <a:r>
              <a:rPr lang="en-IN" sz="2000" b="1" dirty="0" smtClean="0"/>
              <a:t>Solution:</a:t>
            </a:r>
          </a:p>
          <a:p>
            <a:pPr marL="0" indent="0">
              <a:buNone/>
            </a:pPr>
            <a:r>
              <a:rPr lang="en-IN" sz="2000" b="1" dirty="0" smtClean="0">
                <a:solidFill>
                  <a:srgbClr val="C00000"/>
                </a:solidFill>
              </a:rPr>
              <a:t>Step1: </a:t>
            </a:r>
            <a:r>
              <a:rPr lang="en-IN" sz="2000" dirty="0"/>
              <a:t>Remove all </a:t>
            </a:r>
            <a:r>
              <a:rPr lang="en-IN" sz="2000" b="1" dirty="0">
                <a:solidFill>
                  <a:srgbClr val="FF0000"/>
                </a:solidFill>
              </a:rPr>
              <a:t>ε</a:t>
            </a:r>
            <a:r>
              <a:rPr lang="en-IN" sz="2000" b="1" dirty="0"/>
              <a:t> </a:t>
            </a:r>
            <a:r>
              <a:rPr lang="en-IN" sz="2000" dirty="0"/>
              <a:t>productions. </a:t>
            </a:r>
            <a:endParaRPr lang="en-IN" sz="2000" dirty="0" smtClean="0"/>
          </a:p>
          <a:p>
            <a:pPr marL="0" indent="0">
              <a:buNone/>
            </a:pPr>
            <a:r>
              <a:rPr lang="en-IN" sz="2000" dirty="0" smtClean="0"/>
              <a:t>X is </a:t>
            </a:r>
            <a:r>
              <a:rPr lang="en-IN" sz="2000" dirty="0" err="1" smtClean="0"/>
              <a:t>Nullable</a:t>
            </a:r>
            <a:r>
              <a:rPr lang="en-IN" sz="2000" dirty="0" smtClean="0"/>
              <a:t> variable and so therefore is Y</a:t>
            </a:r>
          </a:p>
          <a:p>
            <a:pPr marL="0" indent="0">
              <a:buNone/>
            </a:pPr>
            <a:r>
              <a:rPr lang="en-IN" sz="2000" dirty="0" smtClean="0"/>
              <a:t>After elimination of </a:t>
            </a:r>
            <a:r>
              <a:rPr lang="el-GR" sz="2000" b="1" dirty="0" smtClean="0"/>
              <a:t>ε</a:t>
            </a:r>
            <a:r>
              <a:rPr lang="en-US" sz="2000" b="1" dirty="0" smtClean="0"/>
              <a:t> </a:t>
            </a:r>
            <a:r>
              <a:rPr lang="en-US" sz="2000" dirty="0" smtClean="0"/>
              <a:t>, we obtain:</a:t>
            </a:r>
          </a:p>
          <a:p>
            <a:pPr marL="0" indent="0">
              <a:buNone/>
            </a:pPr>
            <a:r>
              <a:rPr lang="en-US" sz="2000" dirty="0" smtClean="0"/>
              <a:t>S </a:t>
            </a:r>
            <a:r>
              <a:rPr lang="en-IN" sz="2000" dirty="0" smtClean="0"/>
              <a:t>→ </a:t>
            </a:r>
            <a:r>
              <a:rPr lang="en-IN" sz="2000" dirty="0" err="1" smtClean="0"/>
              <a:t>aXbX</a:t>
            </a:r>
            <a:r>
              <a:rPr lang="en-IN" sz="2000" dirty="0" smtClean="0"/>
              <a:t> </a:t>
            </a:r>
            <a:r>
              <a:rPr lang="en-IN" sz="2000" dirty="0" smtClean="0">
                <a:solidFill>
                  <a:srgbClr val="0000FF"/>
                </a:solidFill>
              </a:rPr>
              <a:t>| </a:t>
            </a:r>
            <a:r>
              <a:rPr lang="en-IN" sz="2000" dirty="0" err="1" smtClean="0"/>
              <a:t>abX</a:t>
            </a:r>
            <a:r>
              <a:rPr lang="en-IN" sz="2000" dirty="0" smtClean="0"/>
              <a:t> </a:t>
            </a:r>
            <a:r>
              <a:rPr lang="en-IN" sz="2000" dirty="0" smtClean="0">
                <a:solidFill>
                  <a:srgbClr val="0000FF"/>
                </a:solidFill>
              </a:rPr>
              <a:t>| </a:t>
            </a:r>
            <a:r>
              <a:rPr lang="en-IN" sz="2000" dirty="0" err="1" smtClean="0"/>
              <a:t>aXb</a:t>
            </a:r>
            <a:r>
              <a:rPr lang="en-IN" sz="2000" dirty="0" smtClean="0"/>
              <a:t> </a:t>
            </a:r>
            <a:r>
              <a:rPr lang="en-IN" sz="2000" dirty="0">
                <a:solidFill>
                  <a:srgbClr val="0000FF"/>
                </a:solidFill>
              </a:rPr>
              <a:t>|</a:t>
            </a:r>
            <a:r>
              <a:rPr lang="en-IN" sz="2000" dirty="0" smtClean="0"/>
              <a:t> </a:t>
            </a:r>
            <a:r>
              <a:rPr lang="en-IN" sz="2000" dirty="0" err="1" smtClean="0"/>
              <a:t>ab</a:t>
            </a:r>
            <a:endParaRPr lang="en-IN" sz="2000" dirty="0" smtClean="0"/>
          </a:p>
          <a:p>
            <a:pPr marL="0" indent="0">
              <a:buNone/>
            </a:pPr>
            <a:r>
              <a:rPr lang="en-IN" sz="2000" dirty="0" smtClean="0"/>
              <a:t>X → </a:t>
            </a:r>
            <a:r>
              <a:rPr lang="en-IN" sz="2000" dirty="0" err="1" smtClean="0"/>
              <a:t>aY</a:t>
            </a:r>
            <a:r>
              <a:rPr lang="en-IN" sz="2000" dirty="0" smtClean="0"/>
              <a:t> </a:t>
            </a:r>
            <a:r>
              <a:rPr lang="en-IN" sz="2000" dirty="0">
                <a:solidFill>
                  <a:srgbClr val="0000FF"/>
                </a:solidFill>
              </a:rPr>
              <a:t>| </a:t>
            </a:r>
            <a:r>
              <a:rPr lang="en-IN" sz="2000" dirty="0" smtClean="0"/>
              <a:t>a </a:t>
            </a:r>
            <a:r>
              <a:rPr lang="en-IN" sz="2000" dirty="0">
                <a:solidFill>
                  <a:srgbClr val="0000FF"/>
                </a:solidFill>
              </a:rPr>
              <a:t>|</a:t>
            </a:r>
            <a:r>
              <a:rPr lang="en-IN" sz="2000" dirty="0" smtClean="0"/>
              <a:t> </a:t>
            </a:r>
            <a:r>
              <a:rPr lang="en-IN" sz="2000" dirty="0" err="1" smtClean="0"/>
              <a:t>bY</a:t>
            </a:r>
            <a:r>
              <a:rPr lang="en-IN" sz="2000" dirty="0" smtClean="0"/>
              <a:t> </a:t>
            </a:r>
            <a:r>
              <a:rPr lang="en-IN" sz="2000" dirty="0">
                <a:solidFill>
                  <a:srgbClr val="0000FF"/>
                </a:solidFill>
              </a:rPr>
              <a:t>| </a:t>
            </a:r>
            <a:r>
              <a:rPr lang="en-IN" sz="2000" dirty="0" smtClean="0"/>
              <a:t>b</a:t>
            </a:r>
          </a:p>
          <a:p>
            <a:pPr marL="0" indent="0">
              <a:buNone/>
            </a:pPr>
            <a:r>
              <a:rPr lang="en-IN" sz="2000" dirty="0" smtClean="0"/>
              <a:t>Y </a:t>
            </a:r>
            <a:r>
              <a:rPr lang="en-IN" sz="2000" dirty="0"/>
              <a:t>→</a:t>
            </a:r>
            <a:r>
              <a:rPr lang="en-IN" sz="2000" dirty="0" smtClean="0"/>
              <a:t> X </a:t>
            </a:r>
            <a:r>
              <a:rPr lang="en-IN" sz="2000" dirty="0" smtClean="0">
                <a:solidFill>
                  <a:srgbClr val="0000FF"/>
                </a:solidFill>
              </a:rPr>
              <a:t>| </a:t>
            </a:r>
            <a:r>
              <a:rPr lang="en-IN" sz="2000" dirty="0" smtClean="0"/>
              <a:t>c</a:t>
            </a:r>
          </a:p>
          <a:p>
            <a:pPr marL="0" indent="0">
              <a:buNone/>
            </a:pPr>
            <a:endParaRPr lang="en-IN" sz="2000" dirty="0"/>
          </a:p>
          <a:p>
            <a:pPr marL="0" indent="0">
              <a:buNone/>
            </a:pP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172</a:t>
            </a:fld>
            <a:endParaRPr lang="en-US"/>
          </a:p>
        </p:txBody>
      </p:sp>
    </p:spTree>
    <p:extLst>
      <p:ext uri="{BB962C8B-B14F-4D97-AF65-F5344CB8AC3E}">
        <p14:creationId xmlns:p14="http://schemas.microsoft.com/office/powerpoint/2010/main" val="33026587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following Grammar to CNF</a:t>
            </a:r>
            <a:endParaRPr lang="en-US" dirty="0"/>
          </a:p>
        </p:txBody>
      </p:sp>
      <p:sp>
        <p:nvSpPr>
          <p:cNvPr id="3" name="Content Placeholder 2"/>
          <p:cNvSpPr>
            <a:spLocks noGrp="1"/>
          </p:cNvSpPr>
          <p:nvPr>
            <p:ph idx="1"/>
          </p:nvPr>
        </p:nvSpPr>
        <p:spPr/>
        <p:txBody>
          <a:bodyPr/>
          <a:lstStyle/>
          <a:p>
            <a:pPr marL="0" indent="0">
              <a:buNone/>
            </a:pPr>
            <a:r>
              <a:rPr lang="en-US" sz="2400" dirty="0" smtClean="0"/>
              <a:t>S </a:t>
            </a:r>
            <a:r>
              <a:rPr lang="en-IN" sz="2400" dirty="0" smtClean="0"/>
              <a:t>→ </a:t>
            </a:r>
            <a:r>
              <a:rPr lang="en-IN" sz="2400" dirty="0" err="1" smtClean="0"/>
              <a:t>aXbX</a:t>
            </a:r>
            <a:r>
              <a:rPr lang="en-IN" sz="2400" dirty="0" smtClean="0"/>
              <a:t>  ,  X → </a:t>
            </a:r>
            <a:r>
              <a:rPr lang="en-IN" sz="2400" dirty="0" err="1" smtClean="0"/>
              <a:t>aY</a:t>
            </a:r>
            <a:r>
              <a:rPr lang="en-IN" sz="2400" dirty="0" smtClean="0"/>
              <a:t> </a:t>
            </a:r>
            <a:r>
              <a:rPr lang="en-IN" sz="2400" dirty="0" smtClean="0">
                <a:solidFill>
                  <a:srgbClr val="0000FF"/>
                </a:solidFill>
              </a:rPr>
              <a:t>|</a:t>
            </a:r>
            <a:r>
              <a:rPr lang="en-IN" sz="2400" dirty="0" smtClean="0"/>
              <a:t> </a:t>
            </a:r>
            <a:r>
              <a:rPr lang="en-IN" sz="2400" dirty="0" err="1" smtClean="0"/>
              <a:t>bY</a:t>
            </a:r>
            <a:r>
              <a:rPr lang="en-IN" sz="2400" dirty="0" smtClean="0"/>
              <a:t> </a:t>
            </a:r>
            <a:r>
              <a:rPr lang="en-IN" sz="2400" dirty="0" smtClean="0">
                <a:solidFill>
                  <a:srgbClr val="0000FF"/>
                </a:solidFill>
              </a:rPr>
              <a:t>|</a:t>
            </a:r>
            <a:r>
              <a:rPr lang="en-IN" sz="2400" dirty="0" smtClean="0"/>
              <a:t> </a:t>
            </a:r>
            <a:r>
              <a:rPr lang="el-GR" sz="2400" b="1" dirty="0"/>
              <a:t>ε</a:t>
            </a:r>
            <a:r>
              <a:rPr lang="en-IN" sz="2400" dirty="0" smtClean="0"/>
              <a:t>  , Y </a:t>
            </a:r>
            <a:r>
              <a:rPr lang="en-IN" sz="2000" dirty="0" smtClean="0"/>
              <a:t>→ X </a:t>
            </a:r>
            <a:r>
              <a:rPr lang="en-IN" sz="2000" dirty="0" smtClean="0">
                <a:solidFill>
                  <a:srgbClr val="0000FF"/>
                </a:solidFill>
              </a:rPr>
              <a:t>|</a:t>
            </a:r>
            <a:r>
              <a:rPr lang="en-IN" sz="2000" dirty="0" smtClean="0"/>
              <a:t> c</a:t>
            </a:r>
          </a:p>
          <a:p>
            <a:pPr marL="0" indent="0">
              <a:buNone/>
            </a:pPr>
            <a:r>
              <a:rPr lang="en-IN" sz="2000" b="1" dirty="0" smtClean="0"/>
              <a:t>Solution:</a:t>
            </a:r>
          </a:p>
          <a:p>
            <a:pPr marL="0" indent="0">
              <a:buNone/>
            </a:pPr>
            <a:r>
              <a:rPr lang="en-IN" sz="2000" b="1" dirty="0" smtClean="0">
                <a:solidFill>
                  <a:srgbClr val="C00000"/>
                </a:solidFill>
              </a:rPr>
              <a:t>Step1: </a:t>
            </a:r>
            <a:r>
              <a:rPr lang="en-IN" sz="2000" dirty="0"/>
              <a:t>Remove all </a:t>
            </a:r>
            <a:r>
              <a:rPr lang="en-IN" sz="2000" b="1" dirty="0">
                <a:solidFill>
                  <a:srgbClr val="FF0000"/>
                </a:solidFill>
              </a:rPr>
              <a:t>ε</a:t>
            </a:r>
            <a:r>
              <a:rPr lang="en-IN" sz="2000" b="1" dirty="0"/>
              <a:t> </a:t>
            </a:r>
            <a:r>
              <a:rPr lang="en-IN" sz="2000" dirty="0"/>
              <a:t>productions. </a:t>
            </a:r>
            <a:endParaRPr lang="en-IN" sz="2000" dirty="0" smtClean="0"/>
          </a:p>
          <a:p>
            <a:pPr marL="0" indent="0">
              <a:buNone/>
            </a:pPr>
            <a:r>
              <a:rPr lang="en-IN" sz="2000" dirty="0" smtClean="0"/>
              <a:t>X is </a:t>
            </a:r>
            <a:r>
              <a:rPr lang="en-IN" sz="2000" dirty="0" err="1" smtClean="0"/>
              <a:t>Nullable</a:t>
            </a:r>
            <a:r>
              <a:rPr lang="en-IN" sz="2000" dirty="0" smtClean="0"/>
              <a:t> variable and so therefore is Y</a:t>
            </a:r>
          </a:p>
          <a:p>
            <a:pPr marL="0" indent="0">
              <a:buNone/>
            </a:pPr>
            <a:r>
              <a:rPr lang="en-IN" sz="2000" dirty="0" smtClean="0"/>
              <a:t>After elimination of </a:t>
            </a:r>
            <a:r>
              <a:rPr lang="el-GR" sz="2000" b="1" dirty="0" smtClean="0"/>
              <a:t>ε</a:t>
            </a:r>
            <a:r>
              <a:rPr lang="en-US" sz="2000" b="1" dirty="0" smtClean="0"/>
              <a:t> </a:t>
            </a:r>
            <a:r>
              <a:rPr lang="en-US" sz="2000" dirty="0" smtClean="0"/>
              <a:t>, we obtain:</a:t>
            </a:r>
          </a:p>
          <a:p>
            <a:pPr marL="0" indent="0">
              <a:buNone/>
            </a:pPr>
            <a:r>
              <a:rPr lang="en-US" sz="2000" dirty="0" smtClean="0"/>
              <a:t>S </a:t>
            </a:r>
            <a:r>
              <a:rPr lang="en-IN" sz="2000" dirty="0" smtClean="0"/>
              <a:t>→ </a:t>
            </a:r>
            <a:r>
              <a:rPr lang="en-IN" sz="2000" dirty="0" err="1" smtClean="0"/>
              <a:t>aXbX</a:t>
            </a:r>
            <a:r>
              <a:rPr lang="en-IN" sz="2000" dirty="0" smtClean="0"/>
              <a:t> </a:t>
            </a:r>
            <a:r>
              <a:rPr lang="en-IN" sz="2000" dirty="0" smtClean="0">
                <a:solidFill>
                  <a:srgbClr val="0000FF"/>
                </a:solidFill>
              </a:rPr>
              <a:t>| </a:t>
            </a:r>
            <a:r>
              <a:rPr lang="en-IN" sz="2000" dirty="0" err="1" smtClean="0"/>
              <a:t>abX</a:t>
            </a:r>
            <a:r>
              <a:rPr lang="en-IN" sz="2000" dirty="0" smtClean="0"/>
              <a:t> </a:t>
            </a:r>
            <a:r>
              <a:rPr lang="en-IN" sz="2000" dirty="0" smtClean="0">
                <a:solidFill>
                  <a:srgbClr val="0000FF"/>
                </a:solidFill>
              </a:rPr>
              <a:t>| </a:t>
            </a:r>
            <a:r>
              <a:rPr lang="en-IN" sz="2000" dirty="0" err="1" smtClean="0"/>
              <a:t>aXb</a:t>
            </a:r>
            <a:r>
              <a:rPr lang="en-IN" sz="2000" dirty="0" smtClean="0"/>
              <a:t> </a:t>
            </a:r>
            <a:r>
              <a:rPr lang="en-IN" sz="2000" dirty="0">
                <a:solidFill>
                  <a:srgbClr val="0000FF"/>
                </a:solidFill>
              </a:rPr>
              <a:t>|</a:t>
            </a:r>
            <a:r>
              <a:rPr lang="en-IN" sz="2000" dirty="0" smtClean="0"/>
              <a:t> </a:t>
            </a:r>
            <a:r>
              <a:rPr lang="en-IN" sz="2000" dirty="0" err="1" smtClean="0"/>
              <a:t>ab</a:t>
            </a:r>
            <a:endParaRPr lang="en-IN" sz="2000" dirty="0" smtClean="0"/>
          </a:p>
          <a:p>
            <a:pPr marL="0" indent="0">
              <a:buNone/>
            </a:pPr>
            <a:r>
              <a:rPr lang="en-IN" sz="2000" dirty="0" smtClean="0"/>
              <a:t>X → </a:t>
            </a:r>
            <a:r>
              <a:rPr lang="en-IN" sz="2000" dirty="0" err="1" smtClean="0"/>
              <a:t>aY</a:t>
            </a:r>
            <a:r>
              <a:rPr lang="en-IN" sz="2000" dirty="0" smtClean="0"/>
              <a:t> </a:t>
            </a:r>
            <a:r>
              <a:rPr lang="en-IN" sz="2000" dirty="0">
                <a:solidFill>
                  <a:srgbClr val="0000FF"/>
                </a:solidFill>
              </a:rPr>
              <a:t>| </a:t>
            </a:r>
            <a:r>
              <a:rPr lang="en-IN" sz="2000" dirty="0" smtClean="0"/>
              <a:t>a </a:t>
            </a:r>
            <a:r>
              <a:rPr lang="en-IN" sz="2000" dirty="0">
                <a:solidFill>
                  <a:srgbClr val="0000FF"/>
                </a:solidFill>
              </a:rPr>
              <a:t>|</a:t>
            </a:r>
            <a:r>
              <a:rPr lang="en-IN" sz="2000" dirty="0" smtClean="0"/>
              <a:t> </a:t>
            </a:r>
            <a:r>
              <a:rPr lang="en-IN" sz="2000" dirty="0" err="1" smtClean="0"/>
              <a:t>bY</a:t>
            </a:r>
            <a:r>
              <a:rPr lang="en-IN" sz="2000" dirty="0" smtClean="0"/>
              <a:t> </a:t>
            </a:r>
            <a:r>
              <a:rPr lang="en-IN" sz="2000" dirty="0">
                <a:solidFill>
                  <a:srgbClr val="0000FF"/>
                </a:solidFill>
              </a:rPr>
              <a:t>| </a:t>
            </a:r>
            <a:r>
              <a:rPr lang="en-IN" sz="2000" dirty="0" smtClean="0"/>
              <a:t>b</a:t>
            </a:r>
          </a:p>
          <a:p>
            <a:pPr marL="0" indent="0">
              <a:buNone/>
            </a:pPr>
            <a:r>
              <a:rPr lang="en-IN" sz="2000" dirty="0" smtClean="0"/>
              <a:t>Y </a:t>
            </a:r>
            <a:r>
              <a:rPr lang="en-IN" sz="2000" dirty="0"/>
              <a:t>→</a:t>
            </a:r>
            <a:r>
              <a:rPr lang="en-IN" sz="2000" dirty="0" smtClean="0"/>
              <a:t> X </a:t>
            </a:r>
            <a:r>
              <a:rPr lang="en-IN" sz="2000" dirty="0" smtClean="0">
                <a:solidFill>
                  <a:srgbClr val="0000FF"/>
                </a:solidFill>
              </a:rPr>
              <a:t>| </a:t>
            </a:r>
            <a:r>
              <a:rPr lang="en-IN" sz="2000" dirty="0" smtClean="0"/>
              <a:t>c</a:t>
            </a:r>
          </a:p>
          <a:p>
            <a:pPr marL="0" indent="0">
              <a:buNone/>
            </a:pPr>
            <a:r>
              <a:rPr lang="en-IN" sz="2000" b="1" dirty="0" smtClean="0">
                <a:solidFill>
                  <a:srgbClr val="C00000"/>
                </a:solidFill>
              </a:rPr>
              <a:t>Step2: </a:t>
            </a:r>
            <a:r>
              <a:rPr lang="en-IN" sz="2000" dirty="0"/>
              <a:t>Remove all </a:t>
            </a:r>
            <a:r>
              <a:rPr lang="en-IN" sz="2000" b="1" dirty="0">
                <a:solidFill>
                  <a:srgbClr val="FF0000"/>
                </a:solidFill>
              </a:rPr>
              <a:t>U</a:t>
            </a:r>
            <a:r>
              <a:rPr lang="en-IN" sz="2000" b="1" dirty="0" smtClean="0">
                <a:solidFill>
                  <a:srgbClr val="FF0000"/>
                </a:solidFill>
              </a:rPr>
              <a:t>nit</a:t>
            </a:r>
            <a:r>
              <a:rPr lang="en-IN" sz="2000" b="1" dirty="0" smtClean="0"/>
              <a:t> </a:t>
            </a:r>
            <a:r>
              <a:rPr lang="en-IN" sz="2000" dirty="0"/>
              <a:t>productions. </a:t>
            </a:r>
            <a:endParaRPr lang="en-IN" sz="2000" dirty="0" smtClean="0"/>
          </a:p>
          <a:p>
            <a:pPr marL="0" indent="0">
              <a:buNone/>
            </a:pPr>
            <a:r>
              <a:rPr lang="en-IN" sz="2000" dirty="0" smtClean="0"/>
              <a:t>After eliminating unit production Y </a:t>
            </a:r>
            <a:r>
              <a:rPr lang="en-IN" sz="2000" dirty="0"/>
              <a:t>→ </a:t>
            </a:r>
            <a:r>
              <a:rPr lang="en-IN" sz="2000" dirty="0" smtClean="0"/>
              <a:t> X we obtain</a:t>
            </a:r>
          </a:p>
          <a:p>
            <a:pPr marL="0" indent="0">
              <a:buNone/>
            </a:pPr>
            <a:r>
              <a:rPr lang="en-US" sz="2000" dirty="0"/>
              <a:t>S </a:t>
            </a:r>
            <a:r>
              <a:rPr lang="en-IN" sz="2000" dirty="0"/>
              <a:t>→ </a:t>
            </a:r>
            <a:r>
              <a:rPr lang="en-IN" sz="2000" dirty="0" err="1"/>
              <a:t>aXbX</a:t>
            </a:r>
            <a:r>
              <a:rPr lang="en-IN" sz="2000" dirty="0"/>
              <a:t> </a:t>
            </a:r>
            <a:r>
              <a:rPr lang="en-IN" sz="2000" dirty="0">
                <a:solidFill>
                  <a:srgbClr val="0000FF"/>
                </a:solidFill>
              </a:rPr>
              <a:t>| </a:t>
            </a:r>
            <a:r>
              <a:rPr lang="en-IN" sz="2000" dirty="0" err="1"/>
              <a:t>abX</a:t>
            </a:r>
            <a:r>
              <a:rPr lang="en-IN" sz="2000" dirty="0"/>
              <a:t> </a:t>
            </a:r>
            <a:r>
              <a:rPr lang="en-IN" sz="2000" dirty="0">
                <a:solidFill>
                  <a:srgbClr val="0000FF"/>
                </a:solidFill>
              </a:rPr>
              <a:t>| </a:t>
            </a:r>
            <a:r>
              <a:rPr lang="en-IN" sz="2000" dirty="0" err="1"/>
              <a:t>aXb</a:t>
            </a:r>
            <a:r>
              <a:rPr lang="en-IN" sz="2000" dirty="0"/>
              <a:t> </a:t>
            </a:r>
            <a:r>
              <a:rPr lang="en-IN" sz="2000" dirty="0">
                <a:solidFill>
                  <a:srgbClr val="0000FF"/>
                </a:solidFill>
              </a:rPr>
              <a:t>|</a:t>
            </a:r>
            <a:r>
              <a:rPr lang="en-IN" sz="2000" dirty="0"/>
              <a:t> </a:t>
            </a:r>
            <a:r>
              <a:rPr lang="en-IN" sz="2000" dirty="0" err="1"/>
              <a:t>ab</a:t>
            </a:r>
            <a:endParaRPr lang="en-IN" sz="2000" dirty="0"/>
          </a:p>
          <a:p>
            <a:pPr marL="0" indent="0">
              <a:buNone/>
            </a:pPr>
            <a:r>
              <a:rPr lang="en-IN" sz="2000" dirty="0"/>
              <a:t>X → </a:t>
            </a:r>
            <a:r>
              <a:rPr lang="en-IN" sz="2000" dirty="0" err="1"/>
              <a:t>aY</a:t>
            </a:r>
            <a:r>
              <a:rPr lang="en-IN" sz="2000" dirty="0"/>
              <a:t> </a:t>
            </a:r>
            <a:r>
              <a:rPr lang="en-IN" sz="2000" dirty="0">
                <a:solidFill>
                  <a:srgbClr val="0000FF"/>
                </a:solidFill>
              </a:rPr>
              <a:t>| </a:t>
            </a:r>
            <a:r>
              <a:rPr lang="en-IN" sz="2000" dirty="0"/>
              <a:t>a </a:t>
            </a:r>
            <a:r>
              <a:rPr lang="en-IN" sz="2000" dirty="0">
                <a:solidFill>
                  <a:srgbClr val="0000FF"/>
                </a:solidFill>
              </a:rPr>
              <a:t>|</a:t>
            </a:r>
            <a:r>
              <a:rPr lang="en-IN" sz="2000" dirty="0"/>
              <a:t> </a:t>
            </a:r>
            <a:r>
              <a:rPr lang="en-IN" sz="2000" dirty="0" err="1"/>
              <a:t>bY</a:t>
            </a:r>
            <a:r>
              <a:rPr lang="en-IN" sz="2000" dirty="0"/>
              <a:t> </a:t>
            </a:r>
            <a:r>
              <a:rPr lang="en-IN" sz="2000" dirty="0">
                <a:solidFill>
                  <a:srgbClr val="0000FF"/>
                </a:solidFill>
              </a:rPr>
              <a:t>| </a:t>
            </a:r>
            <a:r>
              <a:rPr lang="en-IN" sz="2000" dirty="0"/>
              <a:t>b</a:t>
            </a:r>
          </a:p>
          <a:p>
            <a:pPr marL="0" indent="0">
              <a:buNone/>
            </a:pPr>
            <a:r>
              <a:rPr lang="en-IN" sz="2000" dirty="0"/>
              <a:t>Y → </a:t>
            </a:r>
            <a:r>
              <a:rPr lang="en-IN" sz="2000" dirty="0" err="1"/>
              <a:t>aY</a:t>
            </a:r>
            <a:r>
              <a:rPr lang="en-IN" sz="2000" dirty="0"/>
              <a:t> </a:t>
            </a:r>
            <a:r>
              <a:rPr lang="en-IN" sz="2000" dirty="0">
                <a:solidFill>
                  <a:srgbClr val="0000FF"/>
                </a:solidFill>
              </a:rPr>
              <a:t>| </a:t>
            </a:r>
            <a:r>
              <a:rPr lang="en-IN" sz="2000" dirty="0"/>
              <a:t>a </a:t>
            </a:r>
            <a:r>
              <a:rPr lang="en-IN" sz="2000" dirty="0">
                <a:solidFill>
                  <a:srgbClr val="0000FF"/>
                </a:solidFill>
              </a:rPr>
              <a:t>|</a:t>
            </a:r>
            <a:r>
              <a:rPr lang="en-IN" sz="2000" dirty="0"/>
              <a:t> </a:t>
            </a:r>
            <a:r>
              <a:rPr lang="en-IN" sz="2000" dirty="0" err="1"/>
              <a:t>bY</a:t>
            </a:r>
            <a:r>
              <a:rPr lang="en-IN" sz="2000" dirty="0"/>
              <a:t> </a:t>
            </a:r>
            <a:r>
              <a:rPr lang="en-IN" sz="2000" dirty="0">
                <a:solidFill>
                  <a:srgbClr val="0000FF"/>
                </a:solidFill>
              </a:rPr>
              <a:t>| </a:t>
            </a:r>
            <a:r>
              <a:rPr lang="en-IN" sz="2000" dirty="0"/>
              <a:t>b</a:t>
            </a:r>
            <a:r>
              <a:rPr lang="en-IN" sz="2000" dirty="0" smtClean="0"/>
              <a:t> </a:t>
            </a:r>
            <a:r>
              <a:rPr lang="en-IN" sz="2000" dirty="0">
                <a:solidFill>
                  <a:srgbClr val="0000FF"/>
                </a:solidFill>
              </a:rPr>
              <a:t>| </a:t>
            </a:r>
            <a:r>
              <a:rPr lang="en-IN" sz="2000" dirty="0" smtClean="0"/>
              <a:t>c</a:t>
            </a:r>
            <a:endParaRPr lang="en-IN" sz="2000" dirty="0"/>
          </a:p>
          <a:p>
            <a:pPr marL="0" indent="0">
              <a:buNone/>
            </a:pPr>
            <a:endParaRPr lang="en-IN" sz="2000" dirty="0"/>
          </a:p>
          <a:p>
            <a:pPr marL="0" indent="0">
              <a:buNone/>
            </a:pP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173</a:t>
            </a:fld>
            <a:endParaRPr lang="en-US"/>
          </a:p>
        </p:txBody>
      </p:sp>
    </p:spTree>
    <p:extLst>
      <p:ext uri="{BB962C8B-B14F-4D97-AF65-F5344CB8AC3E}">
        <p14:creationId xmlns:p14="http://schemas.microsoft.com/office/powerpoint/2010/main" val="8596699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following Grammar to CNF</a:t>
            </a:r>
            <a:endParaRPr lang="en-US" dirty="0"/>
          </a:p>
        </p:txBody>
      </p:sp>
      <p:sp>
        <p:nvSpPr>
          <p:cNvPr id="3" name="Content Placeholder 2"/>
          <p:cNvSpPr>
            <a:spLocks noGrp="1"/>
          </p:cNvSpPr>
          <p:nvPr>
            <p:ph idx="1"/>
          </p:nvPr>
        </p:nvSpPr>
        <p:spPr/>
        <p:txBody>
          <a:bodyPr/>
          <a:lstStyle/>
          <a:p>
            <a:pPr marL="0" indent="0">
              <a:buNone/>
            </a:pPr>
            <a:r>
              <a:rPr lang="en-IN" sz="1600" b="1" dirty="0" smtClean="0"/>
              <a:t>Solution (</a:t>
            </a:r>
            <a:r>
              <a:rPr lang="en-IN" sz="1600" b="1" dirty="0" err="1" smtClean="0"/>
              <a:t>Contd</a:t>
            </a:r>
            <a:r>
              <a:rPr lang="en-IN" sz="1600" b="1" dirty="0" smtClean="0"/>
              <a:t>…):  </a:t>
            </a:r>
            <a:r>
              <a:rPr lang="en-IN" sz="1600" dirty="0" smtClean="0"/>
              <a:t>After Step2, we have following production</a:t>
            </a:r>
          </a:p>
          <a:p>
            <a:pPr marL="0" indent="0">
              <a:buNone/>
            </a:pPr>
            <a:r>
              <a:rPr lang="en-US" sz="1800" dirty="0"/>
              <a:t>S </a:t>
            </a:r>
            <a:r>
              <a:rPr lang="en-IN" sz="1800" dirty="0"/>
              <a:t>→ </a:t>
            </a:r>
            <a:r>
              <a:rPr lang="en-IN" sz="1800" dirty="0" err="1"/>
              <a:t>aXbX</a:t>
            </a:r>
            <a:r>
              <a:rPr lang="en-IN" sz="1800" dirty="0"/>
              <a:t> </a:t>
            </a:r>
            <a:r>
              <a:rPr lang="en-IN" sz="1800" dirty="0">
                <a:solidFill>
                  <a:srgbClr val="0000FF"/>
                </a:solidFill>
              </a:rPr>
              <a:t>| </a:t>
            </a:r>
            <a:r>
              <a:rPr lang="en-IN" sz="1800" dirty="0" err="1"/>
              <a:t>abX</a:t>
            </a:r>
            <a:r>
              <a:rPr lang="en-IN" sz="1800" dirty="0"/>
              <a:t> </a:t>
            </a:r>
            <a:r>
              <a:rPr lang="en-IN" sz="1800" dirty="0">
                <a:solidFill>
                  <a:srgbClr val="0000FF"/>
                </a:solidFill>
              </a:rPr>
              <a:t>| </a:t>
            </a:r>
            <a:r>
              <a:rPr lang="en-IN" sz="1800" dirty="0" err="1"/>
              <a:t>aXb</a:t>
            </a:r>
            <a:r>
              <a:rPr lang="en-IN" sz="1800" dirty="0"/>
              <a:t> </a:t>
            </a:r>
            <a:r>
              <a:rPr lang="en-IN" sz="1800" dirty="0">
                <a:solidFill>
                  <a:srgbClr val="0000FF"/>
                </a:solidFill>
              </a:rPr>
              <a:t>|</a:t>
            </a:r>
            <a:r>
              <a:rPr lang="en-IN" sz="1800" dirty="0"/>
              <a:t> </a:t>
            </a:r>
            <a:r>
              <a:rPr lang="en-IN" sz="1800" dirty="0" err="1" smtClean="0"/>
              <a:t>ab</a:t>
            </a:r>
            <a:r>
              <a:rPr lang="en-IN" sz="1800" dirty="0" smtClean="0"/>
              <a:t> ,  X </a:t>
            </a:r>
            <a:r>
              <a:rPr lang="en-IN" sz="1800" dirty="0"/>
              <a:t>→ </a:t>
            </a:r>
            <a:r>
              <a:rPr lang="en-IN" sz="1800" dirty="0" err="1"/>
              <a:t>aY</a:t>
            </a:r>
            <a:r>
              <a:rPr lang="en-IN" sz="1800" dirty="0"/>
              <a:t> </a:t>
            </a:r>
            <a:r>
              <a:rPr lang="en-IN" sz="1800" dirty="0">
                <a:solidFill>
                  <a:srgbClr val="0000FF"/>
                </a:solidFill>
              </a:rPr>
              <a:t>| </a:t>
            </a:r>
            <a:r>
              <a:rPr lang="en-IN" sz="1800" dirty="0"/>
              <a:t>a </a:t>
            </a:r>
            <a:r>
              <a:rPr lang="en-IN" sz="1800" dirty="0">
                <a:solidFill>
                  <a:srgbClr val="0000FF"/>
                </a:solidFill>
              </a:rPr>
              <a:t>|</a:t>
            </a:r>
            <a:r>
              <a:rPr lang="en-IN" sz="1800" dirty="0"/>
              <a:t> </a:t>
            </a:r>
            <a:r>
              <a:rPr lang="en-IN" sz="1800" dirty="0" err="1"/>
              <a:t>bY</a:t>
            </a:r>
            <a:r>
              <a:rPr lang="en-IN" sz="1800" dirty="0"/>
              <a:t> </a:t>
            </a:r>
            <a:r>
              <a:rPr lang="en-IN" sz="1800" dirty="0">
                <a:solidFill>
                  <a:srgbClr val="0000FF"/>
                </a:solidFill>
              </a:rPr>
              <a:t>| </a:t>
            </a:r>
            <a:r>
              <a:rPr lang="en-IN" sz="1800" dirty="0" smtClean="0"/>
              <a:t>b  , Y </a:t>
            </a:r>
            <a:r>
              <a:rPr lang="en-IN" sz="1800" dirty="0"/>
              <a:t>→ </a:t>
            </a:r>
            <a:r>
              <a:rPr lang="en-IN" sz="1800" dirty="0" err="1"/>
              <a:t>aY</a:t>
            </a:r>
            <a:r>
              <a:rPr lang="en-IN" sz="1800" dirty="0"/>
              <a:t> </a:t>
            </a:r>
            <a:r>
              <a:rPr lang="en-IN" sz="1800" dirty="0">
                <a:solidFill>
                  <a:srgbClr val="0000FF"/>
                </a:solidFill>
              </a:rPr>
              <a:t>| </a:t>
            </a:r>
            <a:r>
              <a:rPr lang="en-IN" sz="1800" dirty="0"/>
              <a:t>a </a:t>
            </a:r>
            <a:r>
              <a:rPr lang="en-IN" sz="1800" dirty="0">
                <a:solidFill>
                  <a:srgbClr val="0000FF"/>
                </a:solidFill>
              </a:rPr>
              <a:t>|</a:t>
            </a:r>
            <a:r>
              <a:rPr lang="en-IN" sz="1800" dirty="0"/>
              <a:t> </a:t>
            </a:r>
            <a:r>
              <a:rPr lang="en-IN" sz="1800" dirty="0" err="1"/>
              <a:t>bY</a:t>
            </a:r>
            <a:r>
              <a:rPr lang="en-IN" sz="1800" dirty="0"/>
              <a:t> </a:t>
            </a:r>
            <a:r>
              <a:rPr lang="en-IN" sz="1800" dirty="0">
                <a:solidFill>
                  <a:srgbClr val="0000FF"/>
                </a:solidFill>
              </a:rPr>
              <a:t>| </a:t>
            </a:r>
            <a:r>
              <a:rPr lang="en-IN" sz="1800" dirty="0"/>
              <a:t>b </a:t>
            </a:r>
            <a:r>
              <a:rPr lang="en-IN" sz="1800" dirty="0">
                <a:solidFill>
                  <a:srgbClr val="0000FF"/>
                </a:solidFill>
              </a:rPr>
              <a:t>| </a:t>
            </a:r>
            <a:r>
              <a:rPr lang="en-IN" sz="1800" dirty="0"/>
              <a:t>c</a:t>
            </a:r>
          </a:p>
          <a:p>
            <a:pPr marL="0" indent="0">
              <a:buNone/>
            </a:pPr>
            <a:r>
              <a:rPr lang="en-IN" sz="1600" b="1" dirty="0" smtClean="0">
                <a:solidFill>
                  <a:srgbClr val="C00000"/>
                </a:solidFill>
              </a:rPr>
              <a:t>Step3: </a:t>
            </a:r>
            <a:r>
              <a:rPr lang="en-IN" sz="1600" dirty="0"/>
              <a:t>Move all terminals to productions where Right Hand Side is one terminal. </a:t>
            </a:r>
          </a:p>
          <a:p>
            <a:pPr marL="0" indent="0">
              <a:buNone/>
            </a:pPr>
            <a:endParaRPr lang="en-IN" sz="1800" dirty="0"/>
          </a:p>
          <a:p>
            <a:pPr marL="0" indent="0">
              <a:buNone/>
            </a:pPr>
            <a:endParaRPr lang="en-US"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173939932"/>
              </p:ext>
            </p:extLst>
          </p:nvPr>
        </p:nvGraphicFramePr>
        <p:xfrm>
          <a:off x="533400" y="2438400"/>
          <a:ext cx="11948160" cy="3754120"/>
        </p:xfrm>
        <a:graphic>
          <a:graphicData uri="http://schemas.openxmlformats.org/drawingml/2006/table">
            <a:tbl>
              <a:tblPr firstRow="1" bandRow="1">
                <a:tableStyleId>{5C22544A-7EE6-4342-B048-85BDC9FD1C3A}</a:tableStyleId>
              </a:tblPr>
              <a:tblGrid>
                <a:gridCol w="2057400"/>
                <a:gridCol w="4556760"/>
                <a:gridCol w="5334000"/>
              </a:tblGrid>
              <a:tr h="370840">
                <a:tc>
                  <a:txBody>
                    <a:bodyPr/>
                    <a:lstStyle/>
                    <a:p>
                      <a:r>
                        <a:rPr lang="en-US" sz="1400" b="1" dirty="0" smtClean="0">
                          <a:solidFill>
                            <a:schemeClr val="tx1"/>
                          </a:solidFill>
                        </a:rPr>
                        <a:t>Given Productions</a:t>
                      </a:r>
                      <a:endParaRPr lang="en-US" sz="1400" b="1"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smtClean="0">
                          <a:solidFill>
                            <a:schemeClr val="tx1"/>
                          </a:solidFill>
                        </a:rPr>
                        <a:t>Action</a:t>
                      </a:r>
                      <a:endParaRPr lang="en-US" sz="1400" b="1"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smtClean="0">
                          <a:solidFill>
                            <a:schemeClr val="tx1"/>
                          </a:solidFill>
                        </a:rPr>
                        <a:t>Resulting Productions</a:t>
                      </a:r>
                      <a:endParaRPr lang="en-US" sz="1400" b="1"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t>S </a:t>
                      </a:r>
                      <a:r>
                        <a:rPr lang="en-IN" sz="1800" dirty="0" smtClean="0"/>
                        <a:t>→ </a:t>
                      </a:r>
                      <a:r>
                        <a:rPr lang="en-IN" sz="1800" dirty="0" err="1" smtClean="0">
                          <a:solidFill>
                            <a:srgbClr val="FF0000"/>
                          </a:solidFill>
                        </a:rPr>
                        <a:t>a</a:t>
                      </a:r>
                      <a:r>
                        <a:rPr lang="en-IN" sz="1800" dirty="0" err="1" smtClean="0"/>
                        <a:t>X</a:t>
                      </a:r>
                      <a:r>
                        <a:rPr lang="en-IN" sz="1800" dirty="0" err="1" smtClean="0">
                          <a:solidFill>
                            <a:srgbClr val="FF00FF"/>
                          </a:solidFill>
                        </a:rPr>
                        <a:t>b</a:t>
                      </a:r>
                      <a:r>
                        <a:rPr lang="en-IN" sz="1800" dirty="0" err="1" smtClean="0"/>
                        <a:t>X</a:t>
                      </a:r>
                      <a:r>
                        <a:rPr lang="en-IN" sz="1800" dirty="0" smtClean="0"/>
                        <a:t> </a:t>
                      </a:r>
                      <a:endParaRPr lang="en-US" sz="18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dirty="0" smtClean="0">
                          <a:solidFill>
                            <a:schemeClr val="tx1"/>
                          </a:solidFill>
                        </a:rPr>
                        <a:t>Replace </a:t>
                      </a:r>
                      <a:r>
                        <a:rPr lang="en-US" sz="1800" b="0" dirty="0" smtClean="0">
                          <a:solidFill>
                            <a:srgbClr val="FF0000"/>
                          </a:solidFill>
                        </a:rPr>
                        <a:t>a</a:t>
                      </a:r>
                      <a:r>
                        <a:rPr lang="en-US" sz="1800" b="0" dirty="0" smtClean="0">
                          <a:solidFill>
                            <a:schemeClr val="tx1"/>
                          </a:solidFill>
                        </a:rPr>
                        <a:t> by </a:t>
                      </a:r>
                      <a:r>
                        <a:rPr lang="en-US" sz="1800" b="0" dirty="0" err="1" smtClean="0">
                          <a:solidFill>
                            <a:srgbClr val="008000"/>
                          </a:solidFill>
                        </a:rPr>
                        <a:t>A</a:t>
                      </a:r>
                      <a:r>
                        <a:rPr lang="en-US" sz="1800" b="0" baseline="-25000" dirty="0" err="1" smtClean="0">
                          <a:solidFill>
                            <a:srgbClr val="008000"/>
                          </a:solidFill>
                        </a:rPr>
                        <a:t>a</a:t>
                      </a:r>
                      <a:r>
                        <a:rPr lang="en-US" sz="1800" b="0" dirty="0" smtClean="0">
                          <a:solidFill>
                            <a:schemeClr val="tx1"/>
                          </a:solidFill>
                        </a:rPr>
                        <a:t> and </a:t>
                      </a:r>
                      <a:r>
                        <a:rPr lang="en-US" sz="1800" b="0" dirty="0" smtClean="0">
                          <a:solidFill>
                            <a:srgbClr val="FF00FF"/>
                          </a:solidFill>
                        </a:rPr>
                        <a:t>b</a:t>
                      </a:r>
                      <a:r>
                        <a:rPr lang="en-US" sz="1800" b="0" dirty="0" smtClean="0">
                          <a:solidFill>
                            <a:schemeClr val="tx1"/>
                          </a:solidFill>
                        </a:rPr>
                        <a:t> by </a:t>
                      </a:r>
                      <a:r>
                        <a:rPr lang="en-US" sz="1800" b="0" dirty="0" smtClean="0">
                          <a:solidFill>
                            <a:srgbClr val="008000"/>
                          </a:solidFill>
                        </a:rPr>
                        <a:t>B</a:t>
                      </a:r>
                      <a:r>
                        <a:rPr lang="en-US" sz="1800" b="0" baseline="-25000" dirty="0" smtClean="0">
                          <a:solidFill>
                            <a:srgbClr val="008000"/>
                          </a:solidFill>
                        </a:rPr>
                        <a:t>b</a:t>
                      </a:r>
                    </a:p>
                    <a:p>
                      <a:r>
                        <a:rPr lang="en-US" sz="1800" b="0" dirty="0" err="1" smtClean="0">
                          <a:solidFill>
                            <a:srgbClr val="008000"/>
                          </a:solidFill>
                        </a:rPr>
                        <a:t>A</a:t>
                      </a:r>
                      <a:r>
                        <a:rPr lang="en-US" sz="1800" b="0" baseline="-25000" dirty="0" err="1" smtClean="0">
                          <a:solidFill>
                            <a:srgbClr val="008000"/>
                          </a:solidFill>
                        </a:rPr>
                        <a:t>a</a:t>
                      </a:r>
                      <a:r>
                        <a:rPr lang="en-US" sz="1800" b="0" baseline="0" dirty="0" smtClean="0">
                          <a:solidFill>
                            <a:schemeClr val="tx1"/>
                          </a:solidFill>
                        </a:rPr>
                        <a:t> </a:t>
                      </a:r>
                      <a:r>
                        <a:rPr lang="en-IN" sz="1800" dirty="0" smtClean="0"/>
                        <a:t>→ </a:t>
                      </a:r>
                      <a:r>
                        <a:rPr lang="en-US" sz="1800" b="0" baseline="0" dirty="0" smtClean="0">
                          <a:solidFill>
                            <a:srgbClr val="FF0000"/>
                          </a:solidFill>
                        </a:rPr>
                        <a:t>a </a:t>
                      </a:r>
                      <a:r>
                        <a:rPr lang="en-US" sz="1800" b="0" baseline="0" dirty="0" smtClean="0">
                          <a:solidFill>
                            <a:schemeClr val="tx1"/>
                          </a:solidFill>
                        </a:rPr>
                        <a:t> , </a:t>
                      </a:r>
                      <a:r>
                        <a:rPr lang="en-US" sz="1800" b="0" dirty="0" smtClean="0">
                          <a:solidFill>
                            <a:srgbClr val="008000"/>
                          </a:solidFill>
                        </a:rPr>
                        <a:t>B</a:t>
                      </a:r>
                      <a:r>
                        <a:rPr lang="en-US" sz="1800" b="0" baseline="-25000" dirty="0" smtClean="0">
                          <a:solidFill>
                            <a:srgbClr val="008000"/>
                          </a:solidFill>
                        </a:rPr>
                        <a:t>b</a:t>
                      </a:r>
                      <a:r>
                        <a:rPr lang="en-US" sz="1800" b="0" baseline="-25000" dirty="0" smtClean="0">
                          <a:solidFill>
                            <a:schemeClr val="tx1"/>
                          </a:solidFill>
                        </a:rPr>
                        <a:t> </a:t>
                      </a:r>
                      <a:r>
                        <a:rPr lang="en-US" sz="1800" b="0" baseline="30000" dirty="0" smtClean="0">
                          <a:solidFill>
                            <a:schemeClr val="tx1"/>
                          </a:solidFill>
                        </a:rPr>
                        <a:t> </a:t>
                      </a:r>
                      <a:r>
                        <a:rPr lang="en-IN" sz="1800" dirty="0" smtClean="0"/>
                        <a:t>→ </a:t>
                      </a:r>
                      <a:r>
                        <a:rPr lang="en-IN" sz="1800" dirty="0" smtClean="0">
                          <a:solidFill>
                            <a:srgbClr val="FF00FF"/>
                          </a:solidFill>
                        </a:rPr>
                        <a:t>b</a:t>
                      </a:r>
                      <a:endParaRPr lang="en-US" sz="1800" b="0" baseline="-2500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smtClean="0">
                          <a:solidFill>
                            <a:schemeClr val="tx1"/>
                          </a:solidFill>
                        </a:rPr>
                        <a:t>S </a:t>
                      </a:r>
                      <a:r>
                        <a:rPr lang="en-IN" sz="2000" dirty="0" smtClean="0"/>
                        <a:t>→ </a:t>
                      </a:r>
                      <a:r>
                        <a:rPr lang="en-IN" sz="2000" dirty="0" err="1" smtClean="0">
                          <a:solidFill>
                            <a:srgbClr val="008000"/>
                          </a:solidFill>
                        </a:rPr>
                        <a:t>A</a:t>
                      </a:r>
                      <a:r>
                        <a:rPr lang="en-IN" sz="2000" baseline="-25000" dirty="0" err="1" smtClean="0">
                          <a:solidFill>
                            <a:srgbClr val="008000"/>
                          </a:solidFill>
                        </a:rPr>
                        <a:t>a</a:t>
                      </a:r>
                      <a:r>
                        <a:rPr lang="en-IN" sz="2000" dirty="0" err="1" smtClean="0"/>
                        <a:t>X</a:t>
                      </a:r>
                      <a:r>
                        <a:rPr lang="en-IN" sz="2000" dirty="0" err="1" smtClean="0">
                          <a:solidFill>
                            <a:srgbClr val="008000"/>
                          </a:solidFill>
                        </a:rPr>
                        <a:t>B</a:t>
                      </a:r>
                      <a:r>
                        <a:rPr lang="en-IN" sz="2000" baseline="-25000" dirty="0" err="1" smtClean="0">
                          <a:solidFill>
                            <a:srgbClr val="008000"/>
                          </a:solidFill>
                        </a:rPr>
                        <a:t>b</a:t>
                      </a:r>
                      <a:r>
                        <a:rPr lang="en-IN" sz="2000" dirty="0" err="1" smtClean="0"/>
                        <a:t>X</a:t>
                      </a:r>
                      <a:r>
                        <a:rPr lang="en-IN" sz="2000" dirty="0" smtClean="0"/>
                        <a:t> , </a:t>
                      </a:r>
                      <a:r>
                        <a:rPr lang="en-US" sz="2000" b="0" dirty="0" err="1" smtClean="0">
                          <a:solidFill>
                            <a:srgbClr val="008000"/>
                          </a:solidFill>
                        </a:rPr>
                        <a:t>A</a:t>
                      </a:r>
                      <a:r>
                        <a:rPr lang="en-US" sz="2000" b="0" baseline="-25000" dirty="0" err="1" smtClean="0">
                          <a:solidFill>
                            <a:srgbClr val="008000"/>
                          </a:solidFill>
                        </a:rPr>
                        <a:t>a</a:t>
                      </a:r>
                      <a:r>
                        <a:rPr lang="en-US" sz="2000" b="0" baseline="0" dirty="0" smtClean="0">
                          <a:solidFill>
                            <a:schemeClr val="tx1"/>
                          </a:solidFill>
                        </a:rPr>
                        <a:t> </a:t>
                      </a:r>
                      <a:r>
                        <a:rPr lang="en-IN" sz="2000" dirty="0" smtClean="0"/>
                        <a:t>→ </a:t>
                      </a:r>
                      <a:r>
                        <a:rPr lang="en-US" sz="2000" b="0" baseline="0" dirty="0" smtClean="0">
                          <a:solidFill>
                            <a:srgbClr val="FF0000"/>
                          </a:solidFill>
                        </a:rPr>
                        <a:t>a </a:t>
                      </a:r>
                      <a:r>
                        <a:rPr lang="en-US" sz="2000" b="0" baseline="0" dirty="0" smtClean="0">
                          <a:solidFill>
                            <a:schemeClr val="tx1"/>
                          </a:solidFill>
                        </a:rPr>
                        <a:t> , </a:t>
                      </a:r>
                      <a:r>
                        <a:rPr lang="en-US" sz="2000" b="0" dirty="0" smtClean="0">
                          <a:solidFill>
                            <a:srgbClr val="008000"/>
                          </a:solidFill>
                        </a:rPr>
                        <a:t>B</a:t>
                      </a:r>
                      <a:r>
                        <a:rPr lang="en-US" sz="2000" b="0" baseline="-25000" dirty="0" smtClean="0">
                          <a:solidFill>
                            <a:srgbClr val="008000"/>
                          </a:solidFill>
                        </a:rPr>
                        <a:t>b</a:t>
                      </a:r>
                      <a:r>
                        <a:rPr lang="en-US" sz="2000" b="0" baseline="-25000" dirty="0" smtClean="0">
                          <a:solidFill>
                            <a:schemeClr val="tx1"/>
                          </a:solidFill>
                        </a:rPr>
                        <a:t> </a:t>
                      </a:r>
                      <a:r>
                        <a:rPr lang="en-US" sz="2000" b="0" baseline="30000" dirty="0" smtClean="0">
                          <a:solidFill>
                            <a:schemeClr val="tx1"/>
                          </a:solidFill>
                        </a:rPr>
                        <a:t> </a:t>
                      </a:r>
                      <a:r>
                        <a:rPr lang="en-IN" sz="2000" dirty="0" smtClean="0"/>
                        <a:t>→ </a:t>
                      </a:r>
                      <a:r>
                        <a:rPr lang="en-IN" sz="2000" dirty="0" smtClean="0">
                          <a:solidFill>
                            <a:srgbClr val="FF00FF"/>
                          </a:solidFill>
                        </a:rPr>
                        <a:t>b</a:t>
                      </a:r>
                      <a:endParaRPr lang="en-US" sz="1600" b="0" baseline="0" dirty="0" smtClean="0">
                        <a:solidFill>
                          <a:srgbClr val="FF00FF"/>
                        </a:solidFill>
                      </a:endParaRPr>
                    </a:p>
                    <a:p>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400" dirty="0" smtClean="0"/>
                        <a:t>S </a:t>
                      </a:r>
                      <a:r>
                        <a:rPr lang="en-IN" sz="1400" dirty="0" smtClean="0"/>
                        <a:t>→  </a:t>
                      </a:r>
                      <a:r>
                        <a:rPr lang="en-IN" sz="1400" dirty="0" err="1" smtClean="0"/>
                        <a:t>abX</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S </a:t>
                      </a:r>
                      <a:r>
                        <a:rPr lang="en-IN" sz="1400" dirty="0" smtClean="0"/>
                        <a:t>→ </a:t>
                      </a:r>
                      <a:r>
                        <a:rPr lang="en-IN" sz="1400" dirty="0" err="1" smtClean="0">
                          <a:solidFill>
                            <a:srgbClr val="008000"/>
                          </a:solidFill>
                        </a:rPr>
                        <a:t>A</a:t>
                      </a:r>
                      <a:r>
                        <a:rPr lang="en-IN" sz="1400" baseline="-25000" dirty="0" err="1" smtClean="0">
                          <a:solidFill>
                            <a:srgbClr val="008000"/>
                          </a:solidFill>
                        </a:rPr>
                        <a:t>a</a:t>
                      </a:r>
                      <a:r>
                        <a:rPr lang="en-IN" sz="1400" dirty="0" err="1" smtClean="0">
                          <a:solidFill>
                            <a:srgbClr val="008000"/>
                          </a:solidFill>
                        </a:rPr>
                        <a:t>B</a:t>
                      </a:r>
                      <a:r>
                        <a:rPr lang="en-IN" sz="1400" baseline="-25000" dirty="0" err="1" smtClean="0">
                          <a:solidFill>
                            <a:srgbClr val="008000"/>
                          </a:solidFill>
                        </a:rPr>
                        <a:t>b</a:t>
                      </a:r>
                      <a:r>
                        <a:rPr lang="en-IN" sz="1400" dirty="0" err="1" smtClean="0"/>
                        <a:t>X</a:t>
                      </a:r>
                      <a:r>
                        <a:rPr lang="en-IN" sz="1400" dirty="0" smtClean="0"/>
                        <a:t> </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400" b="0" dirty="0" smtClean="0">
                          <a:solidFill>
                            <a:schemeClr val="tx1"/>
                          </a:solidFill>
                        </a:rPr>
                        <a:t>S </a:t>
                      </a:r>
                      <a:r>
                        <a:rPr lang="en-IN" sz="1400" dirty="0" smtClean="0"/>
                        <a:t>→ </a:t>
                      </a:r>
                      <a:r>
                        <a:rPr lang="en-IN" sz="1400" dirty="0" err="1" smtClean="0"/>
                        <a:t>aXb</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S </a:t>
                      </a:r>
                      <a:r>
                        <a:rPr lang="en-IN" sz="1400" dirty="0" smtClean="0"/>
                        <a:t>→ </a:t>
                      </a:r>
                      <a:r>
                        <a:rPr lang="en-IN" sz="1400" dirty="0" err="1" smtClean="0">
                          <a:solidFill>
                            <a:srgbClr val="008000"/>
                          </a:solidFill>
                        </a:rPr>
                        <a:t>A</a:t>
                      </a:r>
                      <a:r>
                        <a:rPr lang="en-IN" sz="1400" baseline="-25000" dirty="0" err="1" smtClean="0">
                          <a:solidFill>
                            <a:srgbClr val="008000"/>
                          </a:solidFill>
                        </a:rPr>
                        <a:t>a</a:t>
                      </a:r>
                      <a:r>
                        <a:rPr lang="en-IN" sz="1400" dirty="0" err="1" smtClean="0"/>
                        <a:t>X</a:t>
                      </a:r>
                      <a:r>
                        <a:rPr lang="en-IN" sz="1400" dirty="0" err="1" smtClean="0">
                          <a:solidFill>
                            <a:srgbClr val="008000"/>
                          </a:solidFill>
                        </a:rPr>
                        <a:t>B</a:t>
                      </a:r>
                      <a:r>
                        <a:rPr lang="en-IN" sz="1400" baseline="-25000" dirty="0" err="1" smtClean="0">
                          <a:solidFill>
                            <a:srgbClr val="008000"/>
                          </a:solidFill>
                        </a:rPr>
                        <a:t>b</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400" b="0" dirty="0" smtClean="0">
                          <a:solidFill>
                            <a:schemeClr val="tx1"/>
                          </a:solidFill>
                        </a:rPr>
                        <a:t>S </a:t>
                      </a:r>
                      <a:r>
                        <a:rPr lang="en-IN" sz="1400" dirty="0" smtClean="0"/>
                        <a:t>→ </a:t>
                      </a:r>
                      <a:r>
                        <a:rPr lang="en-IN" sz="1400" dirty="0" err="1" smtClean="0"/>
                        <a:t>ab</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S </a:t>
                      </a:r>
                      <a:r>
                        <a:rPr lang="en-IN" sz="1400" dirty="0" smtClean="0"/>
                        <a:t>→ </a:t>
                      </a:r>
                      <a:r>
                        <a:rPr lang="en-IN" sz="1400" dirty="0" err="1" smtClean="0">
                          <a:solidFill>
                            <a:srgbClr val="008000"/>
                          </a:solidFill>
                        </a:rPr>
                        <a:t>A</a:t>
                      </a:r>
                      <a:r>
                        <a:rPr lang="en-IN" sz="1400" baseline="-25000" dirty="0" err="1" smtClean="0">
                          <a:solidFill>
                            <a:srgbClr val="008000"/>
                          </a:solidFill>
                        </a:rPr>
                        <a:t>a</a:t>
                      </a:r>
                      <a:r>
                        <a:rPr lang="en-IN" sz="1400" dirty="0" err="1" smtClean="0">
                          <a:solidFill>
                            <a:srgbClr val="008000"/>
                          </a:solidFill>
                        </a:rPr>
                        <a:t>B</a:t>
                      </a:r>
                      <a:r>
                        <a:rPr lang="en-IN" sz="1400" baseline="-25000" dirty="0" err="1" smtClean="0">
                          <a:solidFill>
                            <a:srgbClr val="008000"/>
                          </a:solidFill>
                        </a:rPr>
                        <a:t>b</a:t>
                      </a:r>
                      <a:r>
                        <a:rPr lang="en-IN" sz="1400" dirty="0" smtClean="0"/>
                        <a:t> </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IN" sz="1400" dirty="0" smtClean="0"/>
                        <a:t>X → </a:t>
                      </a:r>
                      <a:r>
                        <a:rPr lang="en-IN" sz="1400" dirty="0" err="1" smtClean="0"/>
                        <a:t>aY</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400" dirty="0" smtClean="0"/>
                        <a:t>X → </a:t>
                      </a:r>
                      <a:r>
                        <a:rPr lang="en-IN" sz="1400" dirty="0" err="1" smtClean="0">
                          <a:solidFill>
                            <a:srgbClr val="008000"/>
                          </a:solidFill>
                        </a:rPr>
                        <a:t>A</a:t>
                      </a:r>
                      <a:r>
                        <a:rPr lang="en-IN" sz="1400" baseline="-25000" dirty="0" err="1" smtClean="0">
                          <a:solidFill>
                            <a:srgbClr val="008000"/>
                          </a:solidFill>
                        </a:rPr>
                        <a:t>a</a:t>
                      </a:r>
                      <a:r>
                        <a:rPr lang="en-IN" sz="1400" dirty="0" err="1" smtClean="0"/>
                        <a:t>Y</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X → </a:t>
                      </a:r>
                      <a:r>
                        <a:rPr lang="en-IN" sz="1400" dirty="0" err="1" smtClean="0"/>
                        <a:t>bY</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X → </a:t>
                      </a:r>
                      <a:r>
                        <a:rPr lang="en-IN" sz="1400" dirty="0" err="1" smtClean="0">
                          <a:solidFill>
                            <a:srgbClr val="008000"/>
                          </a:solidFill>
                        </a:rPr>
                        <a:t>B</a:t>
                      </a:r>
                      <a:r>
                        <a:rPr lang="en-IN" sz="1400" baseline="-25000" dirty="0" err="1" smtClean="0">
                          <a:solidFill>
                            <a:srgbClr val="008000"/>
                          </a:solidFill>
                        </a:rPr>
                        <a:t>b</a:t>
                      </a:r>
                      <a:r>
                        <a:rPr lang="en-IN" sz="1400" dirty="0" err="1" smtClean="0"/>
                        <a:t>Y</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IN" sz="1400" dirty="0" smtClean="0"/>
                        <a:t>Y → </a:t>
                      </a:r>
                      <a:r>
                        <a:rPr lang="en-IN" sz="1400" dirty="0" err="1" smtClean="0"/>
                        <a:t>aY</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400" dirty="0" smtClean="0"/>
                        <a:t>Y → </a:t>
                      </a:r>
                      <a:r>
                        <a:rPr lang="en-IN" sz="1400" dirty="0" err="1" smtClean="0">
                          <a:solidFill>
                            <a:srgbClr val="008000"/>
                          </a:solidFill>
                        </a:rPr>
                        <a:t>A</a:t>
                      </a:r>
                      <a:r>
                        <a:rPr lang="en-IN" sz="1400" baseline="-25000" dirty="0" err="1" smtClean="0">
                          <a:solidFill>
                            <a:srgbClr val="008000"/>
                          </a:solidFill>
                        </a:rPr>
                        <a:t>a</a:t>
                      </a:r>
                      <a:r>
                        <a:rPr lang="en-IN" sz="1400" dirty="0" err="1" smtClean="0"/>
                        <a:t>Y</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IN" sz="1400" dirty="0" smtClean="0"/>
                        <a:t>Y → </a:t>
                      </a:r>
                      <a:r>
                        <a:rPr lang="en-IN" sz="1400" dirty="0" err="1" smtClean="0"/>
                        <a:t>bY</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400" dirty="0" smtClean="0"/>
                        <a:t>Y → </a:t>
                      </a:r>
                      <a:r>
                        <a:rPr lang="en-IN" sz="1400" dirty="0" err="1" smtClean="0">
                          <a:solidFill>
                            <a:srgbClr val="008000"/>
                          </a:solidFill>
                        </a:rPr>
                        <a:t>B</a:t>
                      </a:r>
                      <a:r>
                        <a:rPr lang="en-IN" sz="1400" baseline="-25000" dirty="0" err="1" smtClean="0">
                          <a:solidFill>
                            <a:srgbClr val="008000"/>
                          </a:solidFill>
                        </a:rPr>
                        <a:t>b</a:t>
                      </a:r>
                      <a:r>
                        <a:rPr lang="en-IN" sz="1400" dirty="0" err="1" smtClean="0"/>
                        <a:t>Y</a:t>
                      </a:r>
                      <a:endParaRPr lang="en-US" sz="14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9059470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following Grammar to CNF</a:t>
            </a:r>
            <a:endParaRPr lang="en-US" dirty="0"/>
          </a:p>
        </p:txBody>
      </p:sp>
      <p:sp>
        <p:nvSpPr>
          <p:cNvPr id="3" name="Content Placeholder 2"/>
          <p:cNvSpPr>
            <a:spLocks noGrp="1"/>
          </p:cNvSpPr>
          <p:nvPr>
            <p:ph idx="1"/>
          </p:nvPr>
        </p:nvSpPr>
        <p:spPr/>
        <p:txBody>
          <a:bodyPr/>
          <a:lstStyle/>
          <a:p>
            <a:pPr marL="0" indent="0">
              <a:buNone/>
            </a:pPr>
            <a:r>
              <a:rPr lang="en-IN" sz="1400" b="1" dirty="0" smtClean="0"/>
              <a:t>Solution (</a:t>
            </a:r>
            <a:r>
              <a:rPr lang="en-IN" sz="1400" b="1" dirty="0" err="1" smtClean="0"/>
              <a:t>Contd</a:t>
            </a:r>
            <a:r>
              <a:rPr lang="en-IN" sz="1400" b="1" dirty="0" smtClean="0"/>
              <a:t>…):  </a:t>
            </a:r>
            <a:r>
              <a:rPr lang="en-IN" sz="1400" dirty="0" smtClean="0"/>
              <a:t>The grammar after</a:t>
            </a:r>
            <a:r>
              <a:rPr lang="en-IN" sz="1400" b="1" dirty="0" smtClean="0"/>
              <a:t> </a:t>
            </a:r>
            <a:r>
              <a:rPr lang="en-IN" sz="1400" dirty="0">
                <a:solidFill>
                  <a:srgbClr val="C00000"/>
                </a:solidFill>
              </a:rPr>
              <a:t>S</a:t>
            </a:r>
            <a:r>
              <a:rPr lang="en-IN" sz="1400" dirty="0" smtClean="0">
                <a:solidFill>
                  <a:srgbClr val="C00000"/>
                </a:solidFill>
              </a:rPr>
              <a:t>tep3</a:t>
            </a:r>
            <a:r>
              <a:rPr lang="en-IN" sz="1400" dirty="0" smtClean="0"/>
              <a:t>  is ,</a:t>
            </a:r>
          </a:p>
          <a:p>
            <a:pPr marL="0" indent="0">
              <a:buNone/>
            </a:pPr>
            <a:r>
              <a:rPr lang="en-IN" sz="1400" dirty="0" smtClean="0"/>
              <a:t>G1 = (V1, T, P1, S)</a:t>
            </a:r>
          </a:p>
          <a:p>
            <a:pPr marL="0" indent="0">
              <a:buNone/>
            </a:pPr>
            <a:r>
              <a:rPr lang="en-IN" sz="1400" dirty="0" smtClean="0"/>
              <a:t>V1 ={ S, X, Y, </a:t>
            </a:r>
            <a:r>
              <a:rPr lang="en-IN" sz="1400" dirty="0" err="1" smtClean="0">
                <a:solidFill>
                  <a:srgbClr val="008000"/>
                </a:solidFill>
              </a:rPr>
              <a:t>A</a:t>
            </a:r>
            <a:r>
              <a:rPr lang="en-IN" sz="1400" baseline="-25000" dirty="0" err="1" smtClean="0">
                <a:solidFill>
                  <a:srgbClr val="008000"/>
                </a:solidFill>
              </a:rPr>
              <a:t>a</a:t>
            </a:r>
            <a:r>
              <a:rPr lang="en-IN" sz="1400" dirty="0" smtClean="0"/>
              <a:t>, </a:t>
            </a:r>
            <a:r>
              <a:rPr lang="en-IN" sz="1400" dirty="0" smtClean="0">
                <a:solidFill>
                  <a:srgbClr val="008000"/>
                </a:solidFill>
              </a:rPr>
              <a:t>B</a:t>
            </a:r>
            <a:r>
              <a:rPr lang="en-IN" sz="1400" baseline="-25000" dirty="0" smtClean="0">
                <a:solidFill>
                  <a:srgbClr val="008000"/>
                </a:solidFill>
              </a:rPr>
              <a:t>b</a:t>
            </a:r>
            <a:r>
              <a:rPr lang="en-IN" sz="1400" dirty="0" smtClean="0"/>
              <a:t>} </a:t>
            </a:r>
          </a:p>
          <a:p>
            <a:pPr marL="0" indent="0">
              <a:buNone/>
            </a:pPr>
            <a:r>
              <a:rPr lang="en-US" sz="1400" dirty="0" smtClean="0"/>
              <a:t>P1={</a:t>
            </a:r>
            <a:r>
              <a:rPr lang="en-US" sz="1600" dirty="0" smtClean="0"/>
              <a:t>S </a:t>
            </a:r>
            <a:r>
              <a:rPr lang="en-IN" sz="1600" dirty="0"/>
              <a:t>→ </a:t>
            </a:r>
            <a:r>
              <a:rPr lang="en-IN" sz="1600" dirty="0" err="1" smtClean="0">
                <a:solidFill>
                  <a:srgbClr val="008000"/>
                </a:solidFill>
              </a:rPr>
              <a:t>A</a:t>
            </a:r>
            <a:r>
              <a:rPr lang="en-IN" sz="1600" baseline="-25000" dirty="0" err="1" smtClean="0">
                <a:solidFill>
                  <a:srgbClr val="008000"/>
                </a:solidFill>
              </a:rPr>
              <a:t>a</a:t>
            </a:r>
            <a:r>
              <a:rPr lang="en-IN" sz="1600" dirty="0" err="1" smtClean="0"/>
              <a:t>X</a:t>
            </a:r>
            <a:r>
              <a:rPr lang="en-IN" sz="1600" dirty="0" err="1" smtClean="0">
                <a:solidFill>
                  <a:srgbClr val="008000"/>
                </a:solidFill>
              </a:rPr>
              <a:t>B</a:t>
            </a:r>
            <a:r>
              <a:rPr lang="en-IN" sz="1600" baseline="-25000" dirty="0" err="1" smtClean="0">
                <a:solidFill>
                  <a:srgbClr val="008000"/>
                </a:solidFill>
              </a:rPr>
              <a:t>b</a:t>
            </a:r>
            <a:r>
              <a:rPr lang="en-IN" sz="1600" dirty="0" err="1" smtClean="0"/>
              <a:t>X</a:t>
            </a:r>
            <a:r>
              <a:rPr lang="en-IN" sz="1600" dirty="0" smtClean="0"/>
              <a:t> </a:t>
            </a:r>
            <a:r>
              <a:rPr lang="en-IN" sz="1600" dirty="0">
                <a:solidFill>
                  <a:srgbClr val="0000FF"/>
                </a:solidFill>
              </a:rPr>
              <a:t>| </a:t>
            </a:r>
            <a:r>
              <a:rPr lang="en-IN" sz="1600" dirty="0" err="1" smtClean="0">
                <a:solidFill>
                  <a:srgbClr val="008000"/>
                </a:solidFill>
              </a:rPr>
              <a:t>A</a:t>
            </a:r>
            <a:r>
              <a:rPr lang="en-IN" sz="1600" baseline="-25000" dirty="0" err="1" smtClean="0">
                <a:solidFill>
                  <a:srgbClr val="008000"/>
                </a:solidFill>
              </a:rPr>
              <a:t>a</a:t>
            </a:r>
            <a:r>
              <a:rPr lang="en-IN" sz="1600" dirty="0" err="1" smtClean="0">
                <a:solidFill>
                  <a:srgbClr val="008000"/>
                </a:solidFill>
              </a:rPr>
              <a:t>B</a:t>
            </a:r>
            <a:r>
              <a:rPr lang="en-IN" sz="1600" baseline="-25000" dirty="0" err="1" smtClean="0">
                <a:solidFill>
                  <a:srgbClr val="008000"/>
                </a:solidFill>
              </a:rPr>
              <a:t>b</a:t>
            </a:r>
            <a:r>
              <a:rPr lang="en-IN" sz="1600" dirty="0" err="1" smtClean="0"/>
              <a:t>X</a:t>
            </a:r>
            <a:r>
              <a:rPr lang="en-IN" sz="1600" dirty="0" smtClean="0"/>
              <a:t> </a:t>
            </a:r>
            <a:r>
              <a:rPr lang="en-IN" sz="1600" dirty="0">
                <a:solidFill>
                  <a:srgbClr val="0000FF"/>
                </a:solidFill>
              </a:rPr>
              <a:t>| </a:t>
            </a:r>
            <a:r>
              <a:rPr lang="en-IN" sz="1600" dirty="0" smtClean="0">
                <a:solidFill>
                  <a:srgbClr val="0000FF"/>
                </a:solidFill>
              </a:rPr>
              <a:t> </a:t>
            </a:r>
            <a:r>
              <a:rPr lang="en-IN" sz="1600" dirty="0" err="1" smtClean="0">
                <a:solidFill>
                  <a:srgbClr val="008000"/>
                </a:solidFill>
              </a:rPr>
              <a:t>A</a:t>
            </a:r>
            <a:r>
              <a:rPr lang="en-IN" sz="1600" baseline="-25000" dirty="0" err="1" smtClean="0">
                <a:solidFill>
                  <a:srgbClr val="008000"/>
                </a:solidFill>
              </a:rPr>
              <a:t>a</a:t>
            </a:r>
            <a:r>
              <a:rPr lang="en-IN" sz="1600" dirty="0" err="1" smtClean="0"/>
              <a:t>X</a:t>
            </a:r>
            <a:r>
              <a:rPr lang="en-IN" sz="1600" dirty="0" err="1" smtClean="0">
                <a:solidFill>
                  <a:srgbClr val="008000"/>
                </a:solidFill>
              </a:rPr>
              <a:t>B</a:t>
            </a:r>
            <a:r>
              <a:rPr lang="en-IN" sz="1600" baseline="-25000" dirty="0" err="1" smtClean="0">
                <a:solidFill>
                  <a:srgbClr val="008000"/>
                </a:solidFill>
              </a:rPr>
              <a:t>b</a:t>
            </a:r>
            <a:r>
              <a:rPr lang="en-IN" sz="1600" dirty="0" smtClean="0"/>
              <a:t> </a:t>
            </a:r>
            <a:r>
              <a:rPr lang="en-IN" sz="1600" dirty="0">
                <a:solidFill>
                  <a:srgbClr val="0000FF"/>
                </a:solidFill>
              </a:rPr>
              <a:t>| </a:t>
            </a:r>
            <a:r>
              <a:rPr lang="en-IN" sz="1600" dirty="0" err="1" smtClean="0">
                <a:solidFill>
                  <a:srgbClr val="008000"/>
                </a:solidFill>
              </a:rPr>
              <a:t>A</a:t>
            </a:r>
            <a:r>
              <a:rPr lang="en-IN" sz="1600" baseline="-25000" dirty="0" err="1" smtClean="0">
                <a:solidFill>
                  <a:srgbClr val="008000"/>
                </a:solidFill>
              </a:rPr>
              <a:t>a</a:t>
            </a:r>
            <a:r>
              <a:rPr lang="en-IN" sz="1600" dirty="0" err="1" smtClean="0">
                <a:solidFill>
                  <a:srgbClr val="008000"/>
                </a:solidFill>
              </a:rPr>
              <a:t>B</a:t>
            </a:r>
            <a:r>
              <a:rPr lang="en-IN" sz="1600" baseline="-25000" dirty="0" err="1" smtClean="0">
                <a:solidFill>
                  <a:srgbClr val="008000"/>
                </a:solidFill>
              </a:rPr>
              <a:t>b</a:t>
            </a:r>
            <a:r>
              <a:rPr lang="en-IN" sz="1600" dirty="0" smtClean="0">
                <a:solidFill>
                  <a:srgbClr val="0000FF"/>
                </a:solidFill>
              </a:rPr>
              <a:t>   </a:t>
            </a:r>
            <a:r>
              <a:rPr lang="en-IN" sz="1600" dirty="0" smtClean="0"/>
              <a:t>,    </a:t>
            </a:r>
            <a:r>
              <a:rPr lang="en-US" sz="1600" dirty="0" err="1">
                <a:solidFill>
                  <a:srgbClr val="008000"/>
                </a:solidFill>
              </a:rPr>
              <a:t>A</a:t>
            </a:r>
            <a:r>
              <a:rPr lang="en-US" sz="1600" baseline="-25000" dirty="0" err="1">
                <a:solidFill>
                  <a:srgbClr val="008000"/>
                </a:solidFill>
              </a:rPr>
              <a:t>a</a:t>
            </a:r>
            <a:r>
              <a:rPr lang="en-US" sz="1600" dirty="0"/>
              <a:t> </a:t>
            </a:r>
            <a:r>
              <a:rPr lang="en-IN" sz="1600" dirty="0"/>
              <a:t>→ </a:t>
            </a:r>
            <a:r>
              <a:rPr lang="en-US" sz="1600" dirty="0"/>
              <a:t>a  </a:t>
            </a:r>
            <a:r>
              <a:rPr lang="en-US" sz="1600" dirty="0" smtClean="0"/>
              <a:t>,   </a:t>
            </a:r>
            <a:r>
              <a:rPr lang="en-US" sz="1600" dirty="0" smtClean="0">
                <a:solidFill>
                  <a:srgbClr val="008000"/>
                </a:solidFill>
              </a:rPr>
              <a:t> </a:t>
            </a:r>
            <a:r>
              <a:rPr lang="en-US" sz="1600" dirty="0">
                <a:solidFill>
                  <a:srgbClr val="008000"/>
                </a:solidFill>
              </a:rPr>
              <a:t>B</a:t>
            </a:r>
            <a:r>
              <a:rPr lang="en-US" sz="1600" baseline="-25000" dirty="0">
                <a:solidFill>
                  <a:srgbClr val="008000"/>
                </a:solidFill>
              </a:rPr>
              <a:t>b </a:t>
            </a:r>
            <a:r>
              <a:rPr lang="en-US" sz="1600" baseline="30000" dirty="0">
                <a:solidFill>
                  <a:srgbClr val="008000"/>
                </a:solidFill>
              </a:rPr>
              <a:t> </a:t>
            </a:r>
            <a:r>
              <a:rPr lang="en-IN" sz="1600" dirty="0"/>
              <a:t>→ </a:t>
            </a:r>
            <a:r>
              <a:rPr lang="en-IN" sz="1600" dirty="0" smtClean="0"/>
              <a:t>b ,</a:t>
            </a:r>
            <a:endParaRPr lang="en-US" sz="1600" dirty="0"/>
          </a:p>
          <a:p>
            <a:pPr marL="0" indent="0">
              <a:buNone/>
            </a:pPr>
            <a:r>
              <a:rPr lang="en-IN" sz="1600" dirty="0" smtClean="0"/>
              <a:t>X </a:t>
            </a:r>
            <a:r>
              <a:rPr lang="en-IN" sz="1600" dirty="0"/>
              <a:t>→ </a:t>
            </a:r>
            <a:r>
              <a:rPr lang="en-IN" sz="1600" dirty="0" err="1" smtClean="0">
                <a:solidFill>
                  <a:srgbClr val="008000"/>
                </a:solidFill>
              </a:rPr>
              <a:t>A</a:t>
            </a:r>
            <a:r>
              <a:rPr lang="en-IN" sz="1600" baseline="-25000" dirty="0" err="1" smtClean="0">
                <a:solidFill>
                  <a:srgbClr val="008000"/>
                </a:solidFill>
              </a:rPr>
              <a:t>a</a:t>
            </a:r>
            <a:r>
              <a:rPr lang="en-IN" sz="1600" dirty="0" err="1" smtClean="0"/>
              <a:t>Y</a:t>
            </a:r>
            <a:r>
              <a:rPr lang="en-IN" sz="1600" dirty="0" smtClean="0"/>
              <a:t> </a:t>
            </a:r>
            <a:r>
              <a:rPr lang="en-IN" sz="1600" dirty="0">
                <a:solidFill>
                  <a:srgbClr val="0000FF"/>
                </a:solidFill>
              </a:rPr>
              <a:t>| </a:t>
            </a:r>
            <a:r>
              <a:rPr lang="en-IN" sz="1600" dirty="0" err="1" smtClean="0">
                <a:solidFill>
                  <a:srgbClr val="008000"/>
                </a:solidFill>
              </a:rPr>
              <a:t>B</a:t>
            </a:r>
            <a:r>
              <a:rPr lang="en-IN" sz="1600" baseline="-25000" dirty="0" err="1" smtClean="0">
                <a:solidFill>
                  <a:srgbClr val="008000"/>
                </a:solidFill>
              </a:rPr>
              <a:t>b</a:t>
            </a:r>
            <a:r>
              <a:rPr lang="en-IN" sz="1600" dirty="0" err="1" smtClean="0"/>
              <a:t>Y</a:t>
            </a:r>
            <a:r>
              <a:rPr lang="en-IN" sz="1600" dirty="0" smtClean="0"/>
              <a:t> </a:t>
            </a:r>
            <a:r>
              <a:rPr lang="en-IN" sz="1600" dirty="0">
                <a:solidFill>
                  <a:srgbClr val="0000FF"/>
                </a:solidFill>
              </a:rPr>
              <a:t>| </a:t>
            </a:r>
            <a:r>
              <a:rPr lang="en-IN" sz="1600" dirty="0" smtClean="0">
                <a:solidFill>
                  <a:srgbClr val="0000FF"/>
                </a:solidFill>
              </a:rPr>
              <a:t> </a:t>
            </a:r>
            <a:r>
              <a:rPr lang="en-IN" sz="1600" dirty="0" smtClean="0"/>
              <a:t>a </a:t>
            </a:r>
            <a:r>
              <a:rPr lang="en-IN" sz="1600" dirty="0">
                <a:solidFill>
                  <a:srgbClr val="0000FF"/>
                </a:solidFill>
              </a:rPr>
              <a:t>|</a:t>
            </a:r>
            <a:r>
              <a:rPr lang="en-IN" sz="1600" dirty="0" smtClean="0"/>
              <a:t> b        ,    </a:t>
            </a:r>
            <a:r>
              <a:rPr lang="en-IN" sz="1600" dirty="0"/>
              <a:t>Y → </a:t>
            </a:r>
            <a:r>
              <a:rPr lang="en-IN" sz="1600" dirty="0" err="1" smtClean="0">
                <a:solidFill>
                  <a:srgbClr val="008000"/>
                </a:solidFill>
              </a:rPr>
              <a:t>A</a:t>
            </a:r>
            <a:r>
              <a:rPr lang="en-IN" sz="1600" baseline="-25000" dirty="0" err="1" smtClean="0">
                <a:solidFill>
                  <a:srgbClr val="008000"/>
                </a:solidFill>
              </a:rPr>
              <a:t>a</a:t>
            </a:r>
            <a:r>
              <a:rPr lang="en-IN" sz="1600" dirty="0" err="1" smtClean="0"/>
              <a:t>Y</a:t>
            </a:r>
            <a:r>
              <a:rPr lang="en-IN" sz="1600" dirty="0" smtClean="0"/>
              <a:t> </a:t>
            </a:r>
            <a:r>
              <a:rPr lang="en-IN" sz="1600" dirty="0">
                <a:solidFill>
                  <a:srgbClr val="0000FF"/>
                </a:solidFill>
              </a:rPr>
              <a:t>| </a:t>
            </a:r>
            <a:r>
              <a:rPr lang="en-IN" sz="1600" dirty="0" err="1" smtClean="0">
                <a:solidFill>
                  <a:srgbClr val="008000"/>
                </a:solidFill>
              </a:rPr>
              <a:t>B</a:t>
            </a:r>
            <a:r>
              <a:rPr lang="en-IN" sz="1600" baseline="-25000" dirty="0" err="1" smtClean="0">
                <a:solidFill>
                  <a:srgbClr val="008000"/>
                </a:solidFill>
              </a:rPr>
              <a:t>b</a:t>
            </a:r>
            <a:r>
              <a:rPr lang="en-IN" sz="1600" dirty="0" err="1" smtClean="0"/>
              <a:t>Y</a:t>
            </a:r>
            <a:r>
              <a:rPr lang="en-IN" sz="1600" dirty="0" smtClean="0"/>
              <a:t> </a:t>
            </a:r>
            <a:r>
              <a:rPr lang="en-IN" sz="1600" dirty="0">
                <a:solidFill>
                  <a:srgbClr val="0000FF"/>
                </a:solidFill>
              </a:rPr>
              <a:t>|  </a:t>
            </a:r>
            <a:r>
              <a:rPr lang="en-IN" sz="1600" dirty="0"/>
              <a:t>a </a:t>
            </a:r>
            <a:r>
              <a:rPr lang="en-IN" sz="1600" dirty="0">
                <a:solidFill>
                  <a:srgbClr val="0000FF"/>
                </a:solidFill>
              </a:rPr>
              <a:t>|</a:t>
            </a:r>
            <a:r>
              <a:rPr lang="en-IN" sz="1600" dirty="0"/>
              <a:t> b </a:t>
            </a:r>
            <a:r>
              <a:rPr lang="en-IN" sz="1600" dirty="0">
                <a:solidFill>
                  <a:srgbClr val="0000FF"/>
                </a:solidFill>
              </a:rPr>
              <a:t>|  </a:t>
            </a:r>
            <a:r>
              <a:rPr lang="en-IN" sz="1600" dirty="0" smtClean="0"/>
              <a:t>c </a:t>
            </a:r>
            <a:r>
              <a:rPr lang="en-IN" sz="1400" dirty="0" smtClean="0"/>
              <a:t>}</a:t>
            </a:r>
          </a:p>
          <a:p>
            <a:pPr marL="0" indent="0" fontAlgn="t">
              <a:buNone/>
            </a:pPr>
            <a:endParaRPr lang="en-IN" sz="900" dirty="0" smtClean="0">
              <a:solidFill>
                <a:srgbClr val="C00000"/>
              </a:solidFill>
            </a:endParaRPr>
          </a:p>
          <a:p>
            <a:pPr marL="0" indent="0" fontAlgn="t">
              <a:buNone/>
            </a:pPr>
            <a:r>
              <a:rPr lang="en-IN" sz="1400" dirty="0" smtClean="0">
                <a:solidFill>
                  <a:srgbClr val="C00000"/>
                </a:solidFill>
              </a:rPr>
              <a:t>Step4: </a:t>
            </a:r>
            <a:r>
              <a:rPr lang="en-IN" sz="1400" dirty="0" smtClean="0"/>
              <a:t>Restricting number of variables on right side of the production</a:t>
            </a:r>
          </a:p>
          <a:p>
            <a:pPr fontAlgn="t"/>
            <a:endParaRPr lang="en-US" sz="1400" dirty="0" smtClean="0"/>
          </a:p>
          <a:p>
            <a:pPr marL="0" indent="0">
              <a:buNone/>
            </a:pPr>
            <a:endParaRPr lang="en-IN" sz="1400" dirty="0"/>
          </a:p>
          <a:p>
            <a:pPr marL="0" indent="0">
              <a:buNone/>
            </a:pPr>
            <a:endParaRPr lang="en-US" sz="1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752159511"/>
              </p:ext>
            </p:extLst>
          </p:nvPr>
        </p:nvGraphicFramePr>
        <p:xfrm>
          <a:off x="640080" y="3103880"/>
          <a:ext cx="11628120" cy="3296920"/>
        </p:xfrm>
        <a:graphic>
          <a:graphicData uri="http://schemas.openxmlformats.org/drawingml/2006/table">
            <a:tbl>
              <a:tblPr firstRow="1" bandRow="1">
                <a:tableStyleId>{5C22544A-7EE6-4342-B048-85BDC9FD1C3A}</a:tableStyleId>
              </a:tblPr>
              <a:tblGrid>
                <a:gridCol w="2773680"/>
                <a:gridCol w="4693920"/>
                <a:gridCol w="4160520"/>
              </a:tblGrid>
              <a:tr h="142240">
                <a:tc>
                  <a:txBody>
                    <a:bodyPr/>
                    <a:lstStyle/>
                    <a:p>
                      <a:r>
                        <a:rPr lang="en-US" sz="1400" b="1" dirty="0" smtClean="0">
                          <a:solidFill>
                            <a:schemeClr val="tx1"/>
                          </a:solidFill>
                        </a:rPr>
                        <a:t>Given Productions</a:t>
                      </a:r>
                      <a:endParaRPr lang="en-US" sz="1400" b="1"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smtClean="0">
                          <a:solidFill>
                            <a:schemeClr val="tx1"/>
                          </a:solidFill>
                        </a:rPr>
                        <a:t>Action</a:t>
                      </a:r>
                      <a:endParaRPr lang="en-US" sz="1400" b="1"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smtClean="0">
                          <a:solidFill>
                            <a:schemeClr val="tx1"/>
                          </a:solidFill>
                        </a:rPr>
                        <a:t>Resulting Productions</a:t>
                      </a:r>
                      <a:endParaRPr lang="en-US" sz="1400" b="1"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6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S </a:t>
                      </a:r>
                      <a:r>
                        <a:rPr lang="en-IN" sz="1800" dirty="0" smtClean="0"/>
                        <a:t>→ </a:t>
                      </a:r>
                      <a:r>
                        <a:rPr lang="en-IN" sz="1800" dirty="0" err="1" smtClean="0">
                          <a:solidFill>
                            <a:srgbClr val="008000"/>
                          </a:solidFill>
                        </a:rPr>
                        <a:t>A</a:t>
                      </a:r>
                      <a:r>
                        <a:rPr lang="en-IN" sz="1800" baseline="-25000" dirty="0" err="1" smtClean="0">
                          <a:solidFill>
                            <a:srgbClr val="008000"/>
                          </a:solidFill>
                        </a:rPr>
                        <a:t>a</a:t>
                      </a:r>
                      <a:r>
                        <a:rPr lang="en-IN" sz="1800" dirty="0" err="1" smtClean="0"/>
                        <a:t>X</a:t>
                      </a:r>
                      <a:r>
                        <a:rPr lang="en-IN" sz="1800" dirty="0" err="1" smtClean="0">
                          <a:solidFill>
                            <a:srgbClr val="008000"/>
                          </a:solidFill>
                        </a:rPr>
                        <a:t>B</a:t>
                      </a:r>
                      <a:r>
                        <a:rPr lang="en-IN" sz="1800" baseline="-25000" dirty="0" err="1" smtClean="0">
                          <a:solidFill>
                            <a:srgbClr val="008000"/>
                          </a:solidFill>
                        </a:rPr>
                        <a:t>b</a:t>
                      </a:r>
                      <a:r>
                        <a:rPr lang="en-IN" sz="1800" dirty="0" err="1" smtClean="0"/>
                        <a:t>X</a:t>
                      </a:r>
                      <a:endParaRPr lang="en-US" sz="1800" b="0" baseline="0" dirty="0" smtClean="0">
                        <a:solidFill>
                          <a:srgbClr val="FF00FF"/>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baseline="0" dirty="0" smtClean="0">
                          <a:solidFill>
                            <a:schemeClr val="tx1"/>
                          </a:solidFill>
                        </a:rPr>
                        <a:t>Replace </a:t>
                      </a:r>
                      <a:r>
                        <a:rPr lang="en-IN" sz="1800" dirty="0" err="1" smtClean="0">
                          <a:solidFill>
                            <a:srgbClr val="008000"/>
                          </a:solidFill>
                        </a:rPr>
                        <a:t>A</a:t>
                      </a:r>
                      <a:r>
                        <a:rPr lang="en-IN" sz="1800" baseline="-25000" dirty="0" err="1" smtClean="0">
                          <a:solidFill>
                            <a:srgbClr val="008000"/>
                          </a:solidFill>
                        </a:rPr>
                        <a:t>a</a:t>
                      </a:r>
                      <a:r>
                        <a:rPr lang="en-IN" sz="1800" dirty="0" err="1" smtClean="0"/>
                        <a:t>X</a:t>
                      </a:r>
                      <a:r>
                        <a:rPr lang="en-IN" sz="1800" dirty="0" err="1" smtClean="0">
                          <a:solidFill>
                            <a:srgbClr val="008000"/>
                          </a:solidFill>
                        </a:rPr>
                        <a:t>B</a:t>
                      </a:r>
                      <a:r>
                        <a:rPr lang="en-IN" sz="1800" baseline="-25000" dirty="0" err="1" smtClean="0">
                          <a:solidFill>
                            <a:srgbClr val="008000"/>
                          </a:solidFill>
                        </a:rPr>
                        <a:t>b</a:t>
                      </a:r>
                      <a:r>
                        <a:rPr lang="en-IN" sz="1800" dirty="0" err="1" smtClean="0"/>
                        <a:t>X</a:t>
                      </a:r>
                      <a:r>
                        <a:rPr lang="en-IN" sz="1800" dirty="0" smtClean="0"/>
                        <a:t> </a:t>
                      </a:r>
                      <a:r>
                        <a:rPr lang="en-US" sz="1800" b="0" baseline="0" dirty="0" smtClean="0">
                          <a:solidFill>
                            <a:schemeClr val="tx1"/>
                          </a:solidFill>
                        </a:rPr>
                        <a:t>by the variable CD</a:t>
                      </a: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 </a:t>
                      </a:r>
                      <a:r>
                        <a:rPr lang="en-IN" sz="1800" dirty="0" smtClean="0"/>
                        <a:t>→</a:t>
                      </a:r>
                      <a:r>
                        <a:rPr lang="en-US" sz="1800" dirty="0" smtClean="0"/>
                        <a:t>CD , C </a:t>
                      </a:r>
                      <a:r>
                        <a:rPr lang="en-IN" sz="1800" dirty="0" smtClean="0"/>
                        <a:t>→</a:t>
                      </a:r>
                      <a:r>
                        <a:rPr lang="en-IN" sz="1800" dirty="0" err="1" smtClean="0">
                          <a:solidFill>
                            <a:srgbClr val="008000"/>
                          </a:solidFill>
                        </a:rPr>
                        <a:t>A</a:t>
                      </a:r>
                      <a:r>
                        <a:rPr lang="en-IN" sz="1800" baseline="-25000" dirty="0" err="1" smtClean="0">
                          <a:solidFill>
                            <a:srgbClr val="008000"/>
                          </a:solidFill>
                        </a:rPr>
                        <a:t>a</a:t>
                      </a:r>
                      <a:r>
                        <a:rPr lang="en-IN" sz="1800" dirty="0" err="1" smtClean="0"/>
                        <a:t>X</a:t>
                      </a:r>
                      <a:r>
                        <a:rPr lang="en-IN" sz="1800" dirty="0" smtClean="0"/>
                        <a:t>, D → </a:t>
                      </a:r>
                      <a:r>
                        <a:rPr lang="en-IN" sz="1800" dirty="0" err="1" smtClean="0">
                          <a:solidFill>
                            <a:srgbClr val="008000"/>
                          </a:solidFill>
                        </a:rPr>
                        <a:t>B</a:t>
                      </a:r>
                      <a:r>
                        <a:rPr lang="en-IN" sz="1800" baseline="-25000" dirty="0" err="1" smtClean="0">
                          <a:solidFill>
                            <a:srgbClr val="008000"/>
                          </a:solidFill>
                        </a:rPr>
                        <a:t>b</a:t>
                      </a:r>
                      <a:r>
                        <a:rPr lang="en-IN" sz="1800" dirty="0" err="1" smtClean="0"/>
                        <a:t>X</a:t>
                      </a:r>
                      <a:endParaRPr lang="en-US" sz="1800" dirty="0"/>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600" b="0" dirty="0" smtClean="0">
                          <a:solidFill>
                            <a:schemeClr val="tx1"/>
                          </a:solidFill>
                        </a:rPr>
                        <a:t>S </a:t>
                      </a:r>
                      <a:r>
                        <a:rPr lang="en-IN" sz="1600" dirty="0" smtClean="0"/>
                        <a:t>→ </a:t>
                      </a:r>
                      <a:r>
                        <a:rPr lang="en-IN" sz="1600" dirty="0" err="1" smtClean="0">
                          <a:solidFill>
                            <a:srgbClr val="008000"/>
                          </a:solidFill>
                        </a:rPr>
                        <a:t>A</a:t>
                      </a:r>
                      <a:r>
                        <a:rPr lang="en-IN" sz="1600" baseline="-25000" dirty="0" err="1" smtClean="0">
                          <a:solidFill>
                            <a:srgbClr val="008000"/>
                          </a:solidFill>
                        </a:rPr>
                        <a:t>a</a:t>
                      </a:r>
                      <a:r>
                        <a:rPr lang="en-IN" sz="1600" dirty="0" err="1" smtClean="0">
                          <a:solidFill>
                            <a:srgbClr val="008000"/>
                          </a:solidFill>
                        </a:rPr>
                        <a:t>B</a:t>
                      </a:r>
                      <a:r>
                        <a:rPr lang="en-IN" sz="1600" baseline="-25000" dirty="0" err="1" smtClean="0">
                          <a:solidFill>
                            <a:srgbClr val="008000"/>
                          </a:solidFill>
                        </a:rPr>
                        <a:t>b</a:t>
                      </a:r>
                      <a:r>
                        <a:rPr lang="en-IN" sz="1600" dirty="0" err="1" smtClean="0"/>
                        <a:t>X</a:t>
                      </a:r>
                      <a:r>
                        <a:rPr lang="en-IN" sz="1600" dirty="0" smtClean="0"/>
                        <a:t> </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t>S </a:t>
                      </a:r>
                      <a:r>
                        <a:rPr lang="en-IN" sz="1600" dirty="0" smtClean="0"/>
                        <a:t>→ </a:t>
                      </a:r>
                      <a:r>
                        <a:rPr lang="en-IN" sz="1600" dirty="0" err="1" smtClean="0">
                          <a:solidFill>
                            <a:srgbClr val="008000"/>
                          </a:solidFill>
                        </a:rPr>
                        <a:t>A</a:t>
                      </a:r>
                      <a:r>
                        <a:rPr lang="en-IN" sz="1600" baseline="-25000" dirty="0" err="1" smtClean="0">
                          <a:solidFill>
                            <a:srgbClr val="008000"/>
                          </a:solidFill>
                        </a:rPr>
                        <a:t>a</a:t>
                      </a:r>
                      <a:r>
                        <a:rPr lang="en-IN" sz="1600" dirty="0" err="1" smtClean="0"/>
                        <a:t>D</a:t>
                      </a:r>
                      <a:r>
                        <a:rPr lang="en-IN" sz="1600" dirty="0" smtClean="0"/>
                        <a:t> ,     D → </a:t>
                      </a:r>
                      <a:r>
                        <a:rPr lang="en-IN" sz="1600" dirty="0" err="1" smtClean="0">
                          <a:solidFill>
                            <a:srgbClr val="008000"/>
                          </a:solidFill>
                        </a:rPr>
                        <a:t>B</a:t>
                      </a:r>
                      <a:r>
                        <a:rPr lang="en-IN" sz="1600" baseline="-25000" dirty="0" err="1" smtClean="0">
                          <a:solidFill>
                            <a:srgbClr val="008000"/>
                          </a:solidFill>
                        </a:rPr>
                        <a:t>b</a:t>
                      </a:r>
                      <a:r>
                        <a:rPr lang="en-IN" sz="1600" dirty="0" err="1" smtClean="0"/>
                        <a:t>X</a:t>
                      </a:r>
                      <a:endParaRPr lang="en-US" sz="1600" dirty="0"/>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600" b="0" dirty="0" smtClean="0">
                          <a:solidFill>
                            <a:schemeClr val="tx1"/>
                          </a:solidFill>
                        </a:rPr>
                        <a:t>S </a:t>
                      </a:r>
                      <a:r>
                        <a:rPr lang="en-IN" sz="1600" dirty="0" smtClean="0"/>
                        <a:t>→ </a:t>
                      </a:r>
                      <a:r>
                        <a:rPr lang="en-IN" sz="1600" dirty="0" err="1" smtClean="0">
                          <a:solidFill>
                            <a:srgbClr val="008000"/>
                          </a:solidFill>
                        </a:rPr>
                        <a:t>A</a:t>
                      </a:r>
                      <a:r>
                        <a:rPr lang="en-IN" sz="1600" baseline="-25000" dirty="0" err="1" smtClean="0">
                          <a:solidFill>
                            <a:srgbClr val="008000"/>
                          </a:solidFill>
                        </a:rPr>
                        <a:t>a</a:t>
                      </a:r>
                      <a:r>
                        <a:rPr lang="en-IN" sz="1600" dirty="0" err="1" smtClean="0"/>
                        <a:t>X</a:t>
                      </a:r>
                      <a:r>
                        <a:rPr lang="en-IN" sz="1600" dirty="0" err="1" smtClean="0">
                          <a:solidFill>
                            <a:srgbClr val="008000"/>
                          </a:solidFill>
                        </a:rPr>
                        <a:t>B</a:t>
                      </a:r>
                      <a:r>
                        <a:rPr lang="en-IN" sz="1600" baseline="-25000" dirty="0" err="1" smtClean="0">
                          <a:solidFill>
                            <a:srgbClr val="008000"/>
                          </a:solidFill>
                        </a:rPr>
                        <a:t>b</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t>S </a:t>
                      </a:r>
                      <a:r>
                        <a:rPr lang="en-IN" sz="1600" dirty="0" smtClean="0"/>
                        <a:t>→ </a:t>
                      </a:r>
                      <a:r>
                        <a:rPr lang="en-IN" sz="1600" dirty="0" err="1" smtClean="0">
                          <a:solidFill>
                            <a:schemeClr val="tx1">
                              <a:lumMod val="95000"/>
                              <a:lumOff val="5000"/>
                            </a:schemeClr>
                          </a:solidFill>
                        </a:rPr>
                        <a:t>C</a:t>
                      </a:r>
                      <a:r>
                        <a:rPr lang="en-IN" sz="1600" dirty="0" err="1" smtClean="0">
                          <a:solidFill>
                            <a:srgbClr val="008000"/>
                          </a:solidFill>
                        </a:rPr>
                        <a:t>B</a:t>
                      </a:r>
                      <a:r>
                        <a:rPr lang="en-IN" sz="1600" baseline="-25000" dirty="0" err="1" smtClean="0">
                          <a:solidFill>
                            <a:srgbClr val="008000"/>
                          </a:solidFill>
                        </a:rPr>
                        <a:t>b</a:t>
                      </a:r>
                      <a:endParaRPr lang="en-US" sz="1600" baseline="-25000" dirty="0">
                        <a:solidFill>
                          <a:srgbClr val="008000"/>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600" b="0" dirty="0" smtClean="0">
                          <a:solidFill>
                            <a:schemeClr val="tx1"/>
                          </a:solidFill>
                        </a:rPr>
                        <a:t>S </a:t>
                      </a:r>
                      <a:r>
                        <a:rPr lang="en-IN" sz="1600" dirty="0" smtClean="0"/>
                        <a:t>→ </a:t>
                      </a:r>
                      <a:r>
                        <a:rPr lang="en-IN" sz="1600" dirty="0" err="1" smtClean="0">
                          <a:solidFill>
                            <a:srgbClr val="008000"/>
                          </a:solidFill>
                        </a:rPr>
                        <a:t>A</a:t>
                      </a:r>
                      <a:r>
                        <a:rPr lang="en-IN" sz="1600" baseline="-25000" dirty="0" err="1" smtClean="0">
                          <a:solidFill>
                            <a:srgbClr val="008000"/>
                          </a:solidFill>
                        </a:rPr>
                        <a:t>a</a:t>
                      </a:r>
                      <a:r>
                        <a:rPr lang="en-IN" sz="1600" dirty="0" err="1" smtClean="0">
                          <a:solidFill>
                            <a:srgbClr val="008000"/>
                          </a:solidFill>
                        </a:rPr>
                        <a:t>B</a:t>
                      </a:r>
                      <a:r>
                        <a:rPr lang="en-IN" sz="1600" baseline="-25000" dirty="0" err="1" smtClean="0">
                          <a:solidFill>
                            <a:srgbClr val="008000"/>
                          </a:solidFill>
                        </a:rPr>
                        <a:t>b</a:t>
                      </a:r>
                      <a:r>
                        <a:rPr lang="en-IN" sz="1600" dirty="0" smtClean="0"/>
                        <a:t> </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S </a:t>
                      </a:r>
                      <a:r>
                        <a:rPr lang="en-IN" sz="1600" dirty="0" smtClean="0"/>
                        <a:t>→ </a:t>
                      </a:r>
                      <a:r>
                        <a:rPr lang="en-IN" sz="1600" dirty="0" err="1" smtClean="0">
                          <a:solidFill>
                            <a:srgbClr val="008000"/>
                          </a:solidFill>
                        </a:rPr>
                        <a:t>A</a:t>
                      </a:r>
                      <a:r>
                        <a:rPr lang="en-IN" sz="1600" baseline="-25000" dirty="0" err="1" smtClean="0">
                          <a:solidFill>
                            <a:srgbClr val="008000"/>
                          </a:solidFill>
                        </a:rPr>
                        <a:t>a</a:t>
                      </a:r>
                      <a:r>
                        <a:rPr lang="en-IN" sz="1600" dirty="0" err="1" smtClean="0">
                          <a:solidFill>
                            <a:srgbClr val="008000"/>
                          </a:solidFill>
                        </a:rPr>
                        <a:t>B</a:t>
                      </a:r>
                      <a:r>
                        <a:rPr lang="en-IN" sz="1600" baseline="-25000" dirty="0" err="1" smtClean="0">
                          <a:solidFill>
                            <a:srgbClr val="008000"/>
                          </a:solidFill>
                        </a:rPr>
                        <a:t>b</a:t>
                      </a:r>
                      <a:r>
                        <a:rPr lang="en-IN" sz="1600" dirty="0" smtClean="0"/>
                        <a:t> </a:t>
                      </a:r>
                      <a:endParaRPr lang="en-US" sz="1600" dirty="0"/>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IN" sz="1600" dirty="0" smtClean="0"/>
                        <a:t>X → </a:t>
                      </a:r>
                      <a:r>
                        <a:rPr lang="en-IN" sz="1600" dirty="0" err="1" smtClean="0">
                          <a:solidFill>
                            <a:srgbClr val="008000"/>
                          </a:solidFill>
                        </a:rPr>
                        <a:t>A</a:t>
                      </a:r>
                      <a:r>
                        <a:rPr lang="en-IN" sz="1600" baseline="-25000" dirty="0" err="1" smtClean="0">
                          <a:solidFill>
                            <a:srgbClr val="008000"/>
                          </a:solidFill>
                        </a:rPr>
                        <a:t>a</a:t>
                      </a:r>
                      <a:r>
                        <a:rPr lang="en-IN" sz="1600" dirty="0" err="1" smtClean="0"/>
                        <a:t>Y</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smtClean="0"/>
                        <a:t>X → </a:t>
                      </a:r>
                      <a:r>
                        <a:rPr lang="en-IN" sz="1600" dirty="0" err="1" smtClean="0">
                          <a:solidFill>
                            <a:srgbClr val="008000"/>
                          </a:solidFill>
                        </a:rPr>
                        <a:t>A</a:t>
                      </a:r>
                      <a:r>
                        <a:rPr lang="en-IN" sz="1600" baseline="-25000" dirty="0" err="1" smtClean="0">
                          <a:solidFill>
                            <a:srgbClr val="008000"/>
                          </a:solidFill>
                        </a:rPr>
                        <a:t>a</a:t>
                      </a:r>
                      <a:r>
                        <a:rPr lang="en-IN" sz="1600" dirty="0" err="1" smtClean="0"/>
                        <a:t>Y</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t>X → </a:t>
                      </a:r>
                      <a:r>
                        <a:rPr lang="en-IN" sz="1600" dirty="0" err="1" smtClean="0">
                          <a:solidFill>
                            <a:srgbClr val="008000"/>
                          </a:solidFill>
                        </a:rPr>
                        <a:t>B</a:t>
                      </a:r>
                      <a:r>
                        <a:rPr lang="en-IN" sz="1600" baseline="-25000" dirty="0" err="1" smtClean="0">
                          <a:solidFill>
                            <a:srgbClr val="008000"/>
                          </a:solidFill>
                        </a:rPr>
                        <a:t>b</a:t>
                      </a:r>
                      <a:r>
                        <a:rPr lang="en-IN" sz="1600" dirty="0" err="1" smtClean="0"/>
                        <a:t>Y</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t>X → </a:t>
                      </a:r>
                      <a:r>
                        <a:rPr lang="en-IN" sz="1600" dirty="0" err="1" smtClean="0">
                          <a:solidFill>
                            <a:srgbClr val="008000"/>
                          </a:solidFill>
                        </a:rPr>
                        <a:t>B</a:t>
                      </a:r>
                      <a:r>
                        <a:rPr lang="en-IN" sz="1600" baseline="-25000" dirty="0" err="1" smtClean="0">
                          <a:solidFill>
                            <a:srgbClr val="008000"/>
                          </a:solidFill>
                        </a:rPr>
                        <a:t>b</a:t>
                      </a:r>
                      <a:r>
                        <a:rPr lang="en-IN" sz="1600" dirty="0" err="1" smtClean="0"/>
                        <a:t>Y</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IN" sz="1600" dirty="0" smtClean="0"/>
                        <a:t>Y → </a:t>
                      </a:r>
                      <a:r>
                        <a:rPr lang="en-IN" sz="1600" dirty="0" err="1" smtClean="0">
                          <a:solidFill>
                            <a:srgbClr val="008000"/>
                          </a:solidFill>
                        </a:rPr>
                        <a:t>A</a:t>
                      </a:r>
                      <a:r>
                        <a:rPr lang="en-IN" sz="1600" baseline="-25000" dirty="0" err="1" smtClean="0">
                          <a:solidFill>
                            <a:srgbClr val="008000"/>
                          </a:solidFill>
                        </a:rPr>
                        <a:t>a</a:t>
                      </a:r>
                      <a:r>
                        <a:rPr lang="en-IN" sz="1600" dirty="0" err="1" smtClean="0"/>
                        <a:t>Y</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smtClean="0"/>
                        <a:t>Y → </a:t>
                      </a:r>
                      <a:r>
                        <a:rPr lang="en-IN" sz="1600" dirty="0" err="1" smtClean="0">
                          <a:solidFill>
                            <a:srgbClr val="008000"/>
                          </a:solidFill>
                        </a:rPr>
                        <a:t>A</a:t>
                      </a:r>
                      <a:r>
                        <a:rPr lang="en-IN" sz="1600" baseline="-25000" dirty="0" err="1" smtClean="0">
                          <a:solidFill>
                            <a:srgbClr val="008000"/>
                          </a:solidFill>
                        </a:rPr>
                        <a:t>a</a:t>
                      </a:r>
                      <a:r>
                        <a:rPr lang="en-IN" sz="1600" dirty="0" err="1" smtClean="0"/>
                        <a:t>Y</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IN" sz="1600" dirty="0" smtClean="0"/>
                        <a:t>Y → </a:t>
                      </a:r>
                      <a:r>
                        <a:rPr lang="en-IN" sz="1600" dirty="0" err="1" smtClean="0">
                          <a:solidFill>
                            <a:srgbClr val="008000"/>
                          </a:solidFill>
                        </a:rPr>
                        <a:t>B</a:t>
                      </a:r>
                      <a:r>
                        <a:rPr lang="en-IN" sz="1600" baseline="-25000" dirty="0" err="1" smtClean="0">
                          <a:solidFill>
                            <a:srgbClr val="008000"/>
                          </a:solidFill>
                        </a:rPr>
                        <a:t>b</a:t>
                      </a:r>
                      <a:r>
                        <a:rPr lang="en-IN" sz="1600" dirty="0" err="1" smtClean="0"/>
                        <a:t>Y</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smtClean="0"/>
                        <a:t>Y → </a:t>
                      </a:r>
                      <a:r>
                        <a:rPr lang="en-IN" sz="1600" dirty="0" err="1" smtClean="0">
                          <a:solidFill>
                            <a:srgbClr val="008000"/>
                          </a:solidFill>
                        </a:rPr>
                        <a:t>B</a:t>
                      </a:r>
                      <a:r>
                        <a:rPr lang="en-IN" sz="1600" baseline="-25000" dirty="0" err="1" smtClean="0">
                          <a:solidFill>
                            <a:srgbClr val="008000"/>
                          </a:solidFill>
                        </a:rPr>
                        <a:t>b</a:t>
                      </a:r>
                      <a:r>
                        <a:rPr lang="en-IN" sz="1600" dirty="0" err="1" smtClean="0"/>
                        <a:t>Y</a:t>
                      </a:r>
                      <a:endParaRPr lang="en-US" sz="1600" b="0" dirty="0">
                        <a:solidFill>
                          <a:schemeClr val="tx1"/>
                        </a:solidFill>
                      </a:endParaRPr>
                    </a:p>
                  </a:txBody>
                  <a:tcPr marL="128016" marR="1280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99372829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following Grammar to CNF</a:t>
            </a:r>
            <a:endParaRPr lang="en-US" dirty="0"/>
          </a:p>
        </p:txBody>
      </p:sp>
      <p:sp>
        <p:nvSpPr>
          <p:cNvPr id="3" name="Content Placeholder 2"/>
          <p:cNvSpPr>
            <a:spLocks noGrp="1"/>
          </p:cNvSpPr>
          <p:nvPr>
            <p:ph idx="1"/>
          </p:nvPr>
        </p:nvSpPr>
        <p:spPr/>
        <p:txBody>
          <a:bodyPr/>
          <a:lstStyle/>
          <a:p>
            <a:pPr marL="0" indent="0">
              <a:buNone/>
            </a:pPr>
            <a:r>
              <a:rPr lang="en-IN" sz="1800" b="1" dirty="0" smtClean="0"/>
              <a:t>Solution (</a:t>
            </a:r>
            <a:r>
              <a:rPr lang="en-IN" sz="1800" b="1" dirty="0" err="1" smtClean="0"/>
              <a:t>Contd</a:t>
            </a:r>
            <a:r>
              <a:rPr lang="en-IN" sz="1800" b="1" dirty="0" smtClean="0"/>
              <a:t>…):  </a:t>
            </a:r>
            <a:r>
              <a:rPr lang="en-IN" sz="1800" dirty="0" smtClean="0"/>
              <a:t>The final grammar after</a:t>
            </a:r>
            <a:r>
              <a:rPr lang="en-IN" sz="1800" b="1" dirty="0" smtClean="0"/>
              <a:t> </a:t>
            </a:r>
            <a:r>
              <a:rPr lang="en-IN" sz="1800" dirty="0" smtClean="0">
                <a:solidFill>
                  <a:srgbClr val="C00000"/>
                </a:solidFill>
              </a:rPr>
              <a:t>Step4</a:t>
            </a:r>
            <a:r>
              <a:rPr lang="en-IN" sz="1800" dirty="0" smtClean="0"/>
              <a:t>  which is in CNF is ,</a:t>
            </a:r>
          </a:p>
          <a:p>
            <a:pPr marL="0" indent="0">
              <a:buNone/>
            </a:pPr>
            <a:r>
              <a:rPr lang="en-IN" sz="1800" dirty="0" smtClean="0"/>
              <a:t>G2 = (V2, T, P2, S)</a:t>
            </a:r>
          </a:p>
          <a:p>
            <a:pPr marL="0" indent="0">
              <a:buNone/>
            </a:pPr>
            <a:r>
              <a:rPr lang="en-IN" sz="1800" dirty="0" smtClean="0"/>
              <a:t>V2 ={ S, X, Y, C, D, </a:t>
            </a:r>
            <a:r>
              <a:rPr lang="en-IN" sz="1800" dirty="0" err="1" smtClean="0">
                <a:solidFill>
                  <a:srgbClr val="008000"/>
                </a:solidFill>
              </a:rPr>
              <a:t>A</a:t>
            </a:r>
            <a:r>
              <a:rPr lang="en-IN" sz="1800" baseline="-25000" dirty="0" err="1" smtClean="0">
                <a:solidFill>
                  <a:srgbClr val="008000"/>
                </a:solidFill>
              </a:rPr>
              <a:t>a</a:t>
            </a:r>
            <a:r>
              <a:rPr lang="en-IN" sz="1800" dirty="0" smtClean="0"/>
              <a:t>, </a:t>
            </a:r>
            <a:r>
              <a:rPr lang="en-IN" sz="1800" dirty="0" smtClean="0">
                <a:solidFill>
                  <a:srgbClr val="008000"/>
                </a:solidFill>
              </a:rPr>
              <a:t>B</a:t>
            </a:r>
            <a:r>
              <a:rPr lang="en-IN" sz="1800" baseline="-25000" dirty="0" smtClean="0">
                <a:solidFill>
                  <a:srgbClr val="008000"/>
                </a:solidFill>
              </a:rPr>
              <a:t>b</a:t>
            </a:r>
            <a:r>
              <a:rPr lang="en-IN" sz="1800" dirty="0" smtClean="0"/>
              <a:t>} , T = {a, b, c }</a:t>
            </a:r>
          </a:p>
          <a:p>
            <a:pPr marL="0" indent="0" fontAlgn="auto">
              <a:buNone/>
            </a:pPr>
            <a:r>
              <a:rPr lang="en-US" sz="1800" dirty="0" smtClean="0"/>
              <a:t>P2={ </a:t>
            </a:r>
            <a:r>
              <a:rPr lang="en-US" sz="2000" dirty="0" smtClean="0"/>
              <a:t>S </a:t>
            </a:r>
            <a:r>
              <a:rPr lang="en-IN" sz="2000" dirty="0"/>
              <a:t>→</a:t>
            </a:r>
            <a:r>
              <a:rPr lang="en-US" sz="2000" dirty="0" smtClean="0"/>
              <a:t>CD </a:t>
            </a:r>
            <a:r>
              <a:rPr lang="en-IN" sz="2000" dirty="0">
                <a:solidFill>
                  <a:srgbClr val="0000FF"/>
                </a:solidFill>
              </a:rPr>
              <a:t>| </a:t>
            </a:r>
            <a:r>
              <a:rPr lang="en-IN" sz="2000" dirty="0" err="1" smtClean="0">
                <a:solidFill>
                  <a:srgbClr val="008000"/>
                </a:solidFill>
              </a:rPr>
              <a:t>A</a:t>
            </a:r>
            <a:r>
              <a:rPr lang="en-IN" sz="2000" baseline="-25000" dirty="0" err="1" smtClean="0">
                <a:solidFill>
                  <a:srgbClr val="008000"/>
                </a:solidFill>
              </a:rPr>
              <a:t>a</a:t>
            </a:r>
            <a:r>
              <a:rPr lang="en-IN" sz="2000" dirty="0" err="1" smtClean="0"/>
              <a:t>D</a:t>
            </a:r>
            <a:r>
              <a:rPr lang="en-IN" sz="2000" dirty="0" smtClean="0"/>
              <a:t> </a:t>
            </a:r>
            <a:r>
              <a:rPr lang="en-IN" sz="2000" dirty="0" smtClean="0">
                <a:solidFill>
                  <a:srgbClr val="0000FF"/>
                </a:solidFill>
              </a:rPr>
              <a:t>| </a:t>
            </a:r>
            <a:r>
              <a:rPr lang="en-IN" sz="2000" dirty="0" err="1">
                <a:solidFill>
                  <a:schemeClr val="tx1">
                    <a:lumMod val="95000"/>
                    <a:lumOff val="5000"/>
                  </a:schemeClr>
                </a:solidFill>
              </a:rPr>
              <a:t>C</a:t>
            </a:r>
            <a:r>
              <a:rPr lang="en-IN" sz="2000" dirty="0" err="1">
                <a:solidFill>
                  <a:srgbClr val="008000"/>
                </a:solidFill>
              </a:rPr>
              <a:t>B</a:t>
            </a:r>
            <a:r>
              <a:rPr lang="en-IN" sz="2000" baseline="-25000" dirty="0" err="1">
                <a:solidFill>
                  <a:srgbClr val="008000"/>
                </a:solidFill>
              </a:rPr>
              <a:t>b</a:t>
            </a:r>
            <a:r>
              <a:rPr lang="en-IN" sz="2000" dirty="0" smtClean="0"/>
              <a:t> </a:t>
            </a:r>
            <a:r>
              <a:rPr lang="en-IN" sz="2000" dirty="0">
                <a:solidFill>
                  <a:srgbClr val="0000FF"/>
                </a:solidFill>
              </a:rPr>
              <a:t>| </a:t>
            </a:r>
            <a:r>
              <a:rPr lang="en-IN" sz="2000" dirty="0" err="1" smtClean="0">
                <a:solidFill>
                  <a:srgbClr val="008000"/>
                </a:solidFill>
              </a:rPr>
              <a:t>A</a:t>
            </a:r>
            <a:r>
              <a:rPr lang="en-IN" sz="2000" baseline="-25000" dirty="0" err="1" smtClean="0">
                <a:solidFill>
                  <a:srgbClr val="008000"/>
                </a:solidFill>
              </a:rPr>
              <a:t>a</a:t>
            </a:r>
            <a:r>
              <a:rPr lang="en-IN" sz="2000" dirty="0" err="1" smtClean="0">
                <a:solidFill>
                  <a:srgbClr val="008000"/>
                </a:solidFill>
              </a:rPr>
              <a:t>B</a:t>
            </a:r>
            <a:r>
              <a:rPr lang="en-IN" sz="2000" baseline="-25000" dirty="0" err="1" smtClean="0">
                <a:solidFill>
                  <a:srgbClr val="008000"/>
                </a:solidFill>
              </a:rPr>
              <a:t>b</a:t>
            </a:r>
            <a:r>
              <a:rPr lang="en-IN" sz="2000" baseline="-25000" dirty="0" smtClean="0">
                <a:solidFill>
                  <a:srgbClr val="008000"/>
                </a:solidFill>
              </a:rPr>
              <a:t> </a:t>
            </a:r>
            <a:r>
              <a:rPr lang="en-IN" sz="2000" dirty="0" smtClean="0"/>
              <a:t>,  D </a:t>
            </a:r>
            <a:r>
              <a:rPr lang="en-IN" sz="2000" dirty="0"/>
              <a:t>→ </a:t>
            </a:r>
            <a:r>
              <a:rPr lang="en-IN" sz="2000" dirty="0" err="1" smtClean="0"/>
              <a:t>B</a:t>
            </a:r>
            <a:r>
              <a:rPr lang="en-IN" sz="2000" baseline="-25000" dirty="0" err="1" smtClean="0"/>
              <a:t>b</a:t>
            </a:r>
            <a:r>
              <a:rPr lang="en-IN" sz="2000" dirty="0" err="1" smtClean="0"/>
              <a:t>X</a:t>
            </a:r>
            <a:r>
              <a:rPr lang="en-IN" sz="2000" dirty="0" smtClean="0"/>
              <a:t> </a:t>
            </a:r>
            <a:r>
              <a:rPr lang="en-US" sz="2000" dirty="0"/>
              <a:t>, C </a:t>
            </a:r>
            <a:r>
              <a:rPr lang="en-IN" sz="2000" dirty="0"/>
              <a:t>→</a:t>
            </a:r>
            <a:r>
              <a:rPr lang="en-IN" sz="2000" dirty="0" err="1">
                <a:solidFill>
                  <a:srgbClr val="008000"/>
                </a:solidFill>
              </a:rPr>
              <a:t>A</a:t>
            </a:r>
            <a:r>
              <a:rPr lang="en-IN" sz="2000" baseline="-25000" dirty="0" err="1">
                <a:solidFill>
                  <a:srgbClr val="008000"/>
                </a:solidFill>
              </a:rPr>
              <a:t>a</a:t>
            </a:r>
            <a:r>
              <a:rPr lang="en-IN" sz="2000" dirty="0" err="1"/>
              <a:t>X</a:t>
            </a:r>
            <a:r>
              <a:rPr lang="en-IN" sz="2000" dirty="0" smtClean="0"/>
              <a:t>,  </a:t>
            </a:r>
          </a:p>
          <a:p>
            <a:pPr marL="0" indent="0" fontAlgn="auto">
              <a:buNone/>
            </a:pPr>
            <a:r>
              <a:rPr lang="en-IN" sz="2000" dirty="0">
                <a:solidFill>
                  <a:srgbClr val="008000"/>
                </a:solidFill>
              </a:rPr>
              <a:t> </a:t>
            </a:r>
            <a:r>
              <a:rPr lang="en-IN" sz="2000" dirty="0" smtClean="0">
                <a:solidFill>
                  <a:srgbClr val="008000"/>
                </a:solidFill>
              </a:rPr>
              <a:t>       </a:t>
            </a:r>
            <a:r>
              <a:rPr lang="en-US" sz="2000" dirty="0" err="1" smtClean="0">
                <a:solidFill>
                  <a:srgbClr val="008000"/>
                </a:solidFill>
              </a:rPr>
              <a:t>A</a:t>
            </a:r>
            <a:r>
              <a:rPr lang="en-US" sz="2000" baseline="-25000" dirty="0" err="1" smtClean="0">
                <a:solidFill>
                  <a:srgbClr val="008000"/>
                </a:solidFill>
              </a:rPr>
              <a:t>a</a:t>
            </a:r>
            <a:r>
              <a:rPr lang="en-US" sz="2000" dirty="0" smtClean="0"/>
              <a:t> </a:t>
            </a:r>
            <a:r>
              <a:rPr lang="en-IN" sz="2000" dirty="0" smtClean="0"/>
              <a:t>→ </a:t>
            </a:r>
            <a:r>
              <a:rPr lang="en-US" sz="2000" dirty="0" smtClean="0"/>
              <a:t>a  ,</a:t>
            </a:r>
            <a:r>
              <a:rPr lang="en-US" sz="2000" dirty="0" smtClean="0">
                <a:solidFill>
                  <a:srgbClr val="008000"/>
                </a:solidFill>
              </a:rPr>
              <a:t> </a:t>
            </a:r>
          </a:p>
          <a:p>
            <a:pPr marL="0" indent="0" fontAlgn="auto">
              <a:buNone/>
            </a:pPr>
            <a:r>
              <a:rPr lang="en-US" sz="2000" dirty="0" smtClean="0">
                <a:solidFill>
                  <a:srgbClr val="008000"/>
                </a:solidFill>
              </a:rPr>
              <a:t>        B</a:t>
            </a:r>
            <a:r>
              <a:rPr lang="en-US" sz="2000" baseline="-25000" dirty="0" smtClean="0">
                <a:solidFill>
                  <a:srgbClr val="008000"/>
                </a:solidFill>
              </a:rPr>
              <a:t>b </a:t>
            </a:r>
            <a:r>
              <a:rPr lang="en-US" sz="2000" baseline="30000" dirty="0" smtClean="0">
                <a:solidFill>
                  <a:srgbClr val="008000"/>
                </a:solidFill>
              </a:rPr>
              <a:t> </a:t>
            </a:r>
            <a:r>
              <a:rPr lang="en-IN" sz="2000" dirty="0" smtClean="0"/>
              <a:t>→ b ,  </a:t>
            </a:r>
          </a:p>
          <a:p>
            <a:pPr marL="0" indent="0" fontAlgn="auto">
              <a:buNone/>
            </a:pPr>
            <a:r>
              <a:rPr lang="en-IN" sz="2000" dirty="0"/>
              <a:t> </a:t>
            </a:r>
            <a:r>
              <a:rPr lang="en-IN" sz="2000" dirty="0" smtClean="0"/>
              <a:t>       X </a:t>
            </a:r>
            <a:r>
              <a:rPr lang="en-IN" sz="2000" dirty="0"/>
              <a:t>→ </a:t>
            </a:r>
            <a:r>
              <a:rPr lang="en-IN" sz="2000" dirty="0" err="1" smtClean="0">
                <a:solidFill>
                  <a:srgbClr val="008000"/>
                </a:solidFill>
              </a:rPr>
              <a:t>A</a:t>
            </a:r>
            <a:r>
              <a:rPr lang="en-IN" sz="2000" baseline="-25000" dirty="0" err="1" smtClean="0">
                <a:solidFill>
                  <a:srgbClr val="008000"/>
                </a:solidFill>
              </a:rPr>
              <a:t>a</a:t>
            </a:r>
            <a:r>
              <a:rPr lang="en-IN" sz="2000" dirty="0" err="1" smtClean="0"/>
              <a:t>Y</a:t>
            </a:r>
            <a:r>
              <a:rPr lang="en-IN" sz="2000" dirty="0" smtClean="0"/>
              <a:t> </a:t>
            </a:r>
            <a:r>
              <a:rPr lang="en-IN" sz="2000" dirty="0">
                <a:solidFill>
                  <a:srgbClr val="0000FF"/>
                </a:solidFill>
              </a:rPr>
              <a:t>| </a:t>
            </a:r>
            <a:r>
              <a:rPr lang="en-IN" sz="2000" dirty="0" err="1" smtClean="0">
                <a:solidFill>
                  <a:srgbClr val="008000"/>
                </a:solidFill>
              </a:rPr>
              <a:t>B</a:t>
            </a:r>
            <a:r>
              <a:rPr lang="en-IN" sz="2000" baseline="-25000" dirty="0" err="1" smtClean="0">
                <a:solidFill>
                  <a:srgbClr val="008000"/>
                </a:solidFill>
              </a:rPr>
              <a:t>b</a:t>
            </a:r>
            <a:r>
              <a:rPr lang="en-IN" sz="2000" dirty="0" err="1" smtClean="0"/>
              <a:t>Y</a:t>
            </a:r>
            <a:r>
              <a:rPr lang="en-IN" sz="2000" dirty="0" smtClean="0"/>
              <a:t> </a:t>
            </a:r>
            <a:r>
              <a:rPr lang="en-IN" sz="2000" dirty="0">
                <a:solidFill>
                  <a:srgbClr val="0000FF"/>
                </a:solidFill>
              </a:rPr>
              <a:t>| </a:t>
            </a:r>
            <a:r>
              <a:rPr lang="en-IN" sz="2000" dirty="0" smtClean="0">
                <a:solidFill>
                  <a:srgbClr val="0000FF"/>
                </a:solidFill>
              </a:rPr>
              <a:t> </a:t>
            </a:r>
            <a:r>
              <a:rPr lang="en-IN" sz="2000" dirty="0" smtClean="0"/>
              <a:t>a </a:t>
            </a:r>
            <a:r>
              <a:rPr lang="en-IN" sz="2000" dirty="0">
                <a:solidFill>
                  <a:srgbClr val="0000FF"/>
                </a:solidFill>
              </a:rPr>
              <a:t>|</a:t>
            </a:r>
            <a:r>
              <a:rPr lang="en-IN" sz="2000" dirty="0" smtClean="0"/>
              <a:t> b  , </a:t>
            </a:r>
          </a:p>
          <a:p>
            <a:pPr marL="0" indent="0" fontAlgn="auto">
              <a:buNone/>
            </a:pPr>
            <a:r>
              <a:rPr lang="en-IN" sz="2000" dirty="0"/>
              <a:t> </a:t>
            </a:r>
            <a:r>
              <a:rPr lang="en-IN" sz="2000" dirty="0" smtClean="0"/>
              <a:t>       Y </a:t>
            </a:r>
            <a:r>
              <a:rPr lang="en-IN" sz="2000" dirty="0"/>
              <a:t>→ </a:t>
            </a:r>
            <a:r>
              <a:rPr lang="en-IN" sz="2000" dirty="0" err="1" smtClean="0">
                <a:solidFill>
                  <a:srgbClr val="008000"/>
                </a:solidFill>
              </a:rPr>
              <a:t>A</a:t>
            </a:r>
            <a:r>
              <a:rPr lang="en-IN" sz="2000" baseline="-25000" dirty="0" err="1" smtClean="0">
                <a:solidFill>
                  <a:srgbClr val="008000"/>
                </a:solidFill>
              </a:rPr>
              <a:t>a</a:t>
            </a:r>
            <a:r>
              <a:rPr lang="en-IN" sz="2000" dirty="0" err="1" smtClean="0"/>
              <a:t>Y</a:t>
            </a:r>
            <a:r>
              <a:rPr lang="en-IN" sz="2000" dirty="0" smtClean="0"/>
              <a:t> </a:t>
            </a:r>
            <a:r>
              <a:rPr lang="en-IN" sz="2000" dirty="0">
                <a:solidFill>
                  <a:srgbClr val="0000FF"/>
                </a:solidFill>
              </a:rPr>
              <a:t>| </a:t>
            </a:r>
            <a:r>
              <a:rPr lang="en-IN" sz="2000" dirty="0" err="1" smtClean="0">
                <a:solidFill>
                  <a:srgbClr val="008000"/>
                </a:solidFill>
              </a:rPr>
              <a:t>B</a:t>
            </a:r>
            <a:r>
              <a:rPr lang="en-IN" sz="2000" baseline="-25000" dirty="0" err="1" smtClean="0">
                <a:solidFill>
                  <a:srgbClr val="008000"/>
                </a:solidFill>
              </a:rPr>
              <a:t>b</a:t>
            </a:r>
            <a:r>
              <a:rPr lang="en-IN" sz="2000" dirty="0" err="1" smtClean="0"/>
              <a:t>Y</a:t>
            </a:r>
            <a:r>
              <a:rPr lang="en-IN" sz="2000" dirty="0" smtClean="0"/>
              <a:t> </a:t>
            </a:r>
            <a:r>
              <a:rPr lang="en-IN" sz="2000" dirty="0">
                <a:solidFill>
                  <a:srgbClr val="0000FF"/>
                </a:solidFill>
              </a:rPr>
              <a:t>|  </a:t>
            </a:r>
            <a:r>
              <a:rPr lang="en-IN" sz="2000" dirty="0"/>
              <a:t>a </a:t>
            </a:r>
            <a:r>
              <a:rPr lang="en-IN" sz="2000" dirty="0">
                <a:solidFill>
                  <a:srgbClr val="0000FF"/>
                </a:solidFill>
              </a:rPr>
              <a:t>|</a:t>
            </a:r>
            <a:r>
              <a:rPr lang="en-IN" sz="2000" dirty="0"/>
              <a:t> b </a:t>
            </a:r>
            <a:r>
              <a:rPr lang="en-IN" sz="2000" dirty="0">
                <a:solidFill>
                  <a:srgbClr val="0000FF"/>
                </a:solidFill>
              </a:rPr>
              <a:t>|  </a:t>
            </a:r>
            <a:r>
              <a:rPr lang="en-IN" sz="2000" dirty="0" smtClean="0"/>
              <a:t>c </a:t>
            </a:r>
            <a:r>
              <a:rPr lang="en-IN" sz="1800" dirty="0" smtClean="0"/>
              <a:t>}</a:t>
            </a:r>
          </a:p>
          <a:p>
            <a:pPr marL="0" indent="0" fontAlgn="auto">
              <a:buNone/>
            </a:pPr>
            <a:r>
              <a:rPr lang="en-IN" sz="1800" dirty="0" smtClean="0"/>
              <a:t>S is Start Symbol</a:t>
            </a:r>
            <a:endParaRPr lang="en-US" sz="1800" dirty="0"/>
          </a:p>
          <a:p>
            <a:endParaRPr lang="en-US" sz="1800" dirty="0">
              <a:solidFill>
                <a:schemeClr val="tx1"/>
              </a:solidFill>
            </a:endParaRPr>
          </a:p>
          <a:p>
            <a:pPr fontAlgn="t"/>
            <a:endParaRPr lang="en-IN" sz="1800" dirty="0" smtClean="0"/>
          </a:p>
          <a:p>
            <a:pPr fontAlgn="t"/>
            <a:endParaRPr lang="en-US" sz="1800" dirty="0" smtClean="0"/>
          </a:p>
          <a:p>
            <a:pPr marL="0" indent="0">
              <a:buNone/>
            </a:pPr>
            <a:endParaRPr lang="en-IN" sz="1800" dirty="0"/>
          </a:p>
          <a:p>
            <a:pPr marL="0" indent="0">
              <a:buNone/>
            </a:pPr>
            <a:endParaRPr lang="en-US"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176</a:t>
            </a:fld>
            <a:endParaRPr lang="en-US"/>
          </a:p>
        </p:txBody>
      </p:sp>
    </p:spTree>
    <p:extLst>
      <p:ext uri="{BB962C8B-B14F-4D97-AF65-F5344CB8AC3E}">
        <p14:creationId xmlns:p14="http://schemas.microsoft.com/office/powerpoint/2010/main" val="399399626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dirty="0" smtClean="0"/>
              <a:t>Convert the following Grammar to CNF</a:t>
            </a:r>
          </a:p>
          <a:p>
            <a:pPr marL="0" indent="0">
              <a:buNone/>
            </a:pPr>
            <a:r>
              <a:rPr lang="en-US" dirty="0" smtClean="0"/>
              <a:t>S </a:t>
            </a:r>
            <a:r>
              <a:rPr lang="en-IN" sz="3200" dirty="0"/>
              <a:t>→ </a:t>
            </a:r>
            <a:r>
              <a:rPr lang="en-US" dirty="0" err="1" smtClean="0"/>
              <a:t>AbA</a:t>
            </a:r>
            <a:endParaRPr lang="en-US" dirty="0" smtClean="0"/>
          </a:p>
          <a:p>
            <a:pPr marL="0" indent="0">
              <a:buNone/>
            </a:pPr>
            <a:r>
              <a:rPr lang="en-US" dirty="0" smtClean="0"/>
              <a:t>A </a:t>
            </a:r>
            <a:r>
              <a:rPr lang="en-IN" sz="3200" dirty="0" smtClean="0"/>
              <a:t>→ </a:t>
            </a:r>
            <a:r>
              <a:rPr lang="en-IN" sz="3200" dirty="0" err="1" smtClean="0"/>
              <a:t>Aa</a:t>
            </a:r>
            <a:r>
              <a:rPr lang="en-IN" sz="3200" dirty="0" smtClean="0"/>
              <a:t> | </a:t>
            </a:r>
            <a:r>
              <a:rPr lang="el-GR" sz="3200" dirty="0"/>
              <a:t>ε</a:t>
            </a:r>
            <a:endParaRPr lang="en-US"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177</a:t>
            </a:fld>
            <a:endParaRPr lang="en-US"/>
          </a:p>
        </p:txBody>
      </p:sp>
    </p:spTree>
    <p:extLst>
      <p:ext uri="{BB962C8B-B14F-4D97-AF65-F5344CB8AC3E}">
        <p14:creationId xmlns:p14="http://schemas.microsoft.com/office/powerpoint/2010/main" val="29320640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178</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767" r="3862"/>
          <a:stretch/>
        </p:blipFill>
        <p:spPr>
          <a:xfrm>
            <a:off x="457200" y="0"/>
            <a:ext cx="7696200" cy="6858000"/>
          </a:xfrm>
          <a:prstGeom prst="rect">
            <a:avLst/>
          </a:prstGeom>
        </p:spPr>
      </p:pic>
    </p:spTree>
    <p:extLst>
      <p:ext uri="{BB962C8B-B14F-4D97-AF65-F5344CB8AC3E}">
        <p14:creationId xmlns:p14="http://schemas.microsoft.com/office/powerpoint/2010/main" val="14282015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2101" t="3682" b="14928"/>
          <a:stretch/>
        </p:blipFill>
        <p:spPr>
          <a:xfrm>
            <a:off x="228600" y="0"/>
            <a:ext cx="7638415" cy="6735895"/>
          </a:xfrm>
        </p:spPr>
      </p:pic>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179</a:t>
            </a:fld>
            <a:endParaRPr lang="en-US"/>
          </a:p>
        </p:txBody>
      </p:sp>
    </p:spTree>
    <p:extLst>
      <p:ext uri="{BB962C8B-B14F-4D97-AF65-F5344CB8AC3E}">
        <p14:creationId xmlns:p14="http://schemas.microsoft.com/office/powerpoint/2010/main" val="851159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a:t>
            </a:r>
            <a:endParaRPr lang="en-IN" dirty="0"/>
          </a:p>
        </p:txBody>
      </p:sp>
      <p:sp>
        <p:nvSpPr>
          <p:cNvPr id="3" name="Content Placeholder 2"/>
          <p:cNvSpPr>
            <a:spLocks noGrp="1"/>
          </p:cNvSpPr>
          <p:nvPr>
            <p:ph idx="1"/>
          </p:nvPr>
        </p:nvSpPr>
        <p:spPr/>
        <p:txBody>
          <a:bodyPr/>
          <a:lstStyle/>
          <a:p>
            <a:pPr marL="571500" indent="-571500" algn="just">
              <a:buAutoNum type="romanLcPeriod"/>
            </a:pPr>
            <a:r>
              <a:rPr lang="en-IN" sz="2000" dirty="0" smtClean="0"/>
              <a:t>Obtain Context free grammar to generate strings consisting of multiples of three a’s</a:t>
            </a:r>
          </a:p>
          <a:p>
            <a:pPr marL="571500" indent="-571500" algn="just">
              <a:buAutoNum type="romanLcPeriod"/>
            </a:pPr>
            <a:r>
              <a:rPr lang="en-IN" sz="2000" dirty="0"/>
              <a:t>Obtain Context free grammar to </a:t>
            </a:r>
            <a:r>
              <a:rPr lang="en-IN" sz="2000" dirty="0" smtClean="0"/>
              <a:t>accept the language L={w, |w| mod 3 &gt; 0 </a:t>
            </a:r>
            <a:r>
              <a:rPr lang="en-IN" sz="2000" dirty="0"/>
              <a:t>, where w ∈ </a:t>
            </a:r>
            <a:r>
              <a:rPr lang="en-IN" sz="2000" dirty="0" smtClean="0"/>
              <a:t>a*</a:t>
            </a:r>
          </a:p>
          <a:p>
            <a:pPr marL="571500" indent="-571500" algn="just">
              <a:buAutoNum type="romanLcPeriod"/>
            </a:pPr>
            <a:r>
              <a:rPr lang="en-IN" sz="2000" dirty="0" smtClean="0"/>
              <a:t>Obtain Context free grammar to generate strings of a’s and b’s such that string length is multiple of 3</a:t>
            </a:r>
          </a:p>
          <a:p>
            <a:pPr marL="571500" indent="-571500" algn="just">
              <a:buAutoNum type="romanLcPeriod"/>
            </a:pPr>
            <a:endParaRPr lang="en-IN" sz="2000" dirty="0" smtClean="0"/>
          </a:p>
          <a:p>
            <a:pPr marL="0" indent="0" algn="just">
              <a:buNone/>
            </a:pPr>
            <a:endParaRPr lang="en-IN" sz="2400" dirty="0"/>
          </a:p>
          <a:p>
            <a:pPr marL="571500" indent="-571500" algn="just">
              <a:buAutoNum type="romanLcPeriod"/>
            </a:pPr>
            <a:endParaRPr lang="en-IN"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a:t>
            </a:fld>
            <a:endParaRPr lang="en-US"/>
          </a:p>
        </p:txBody>
      </p:sp>
    </p:spTree>
    <p:extLst>
      <p:ext uri="{BB962C8B-B14F-4D97-AF65-F5344CB8AC3E}">
        <p14:creationId xmlns:p14="http://schemas.microsoft.com/office/powerpoint/2010/main" val="370900386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dirty="0" smtClean="0"/>
              <a:t>Convert the following grammar to CNF</a:t>
            </a:r>
          </a:p>
          <a:p>
            <a:pPr marL="0" indent="0">
              <a:buNone/>
            </a:pPr>
            <a:r>
              <a:rPr lang="en-IN" dirty="0" smtClean="0"/>
              <a:t>S -&gt; 0A | 1B</a:t>
            </a:r>
          </a:p>
          <a:p>
            <a:pPr marL="0" indent="0">
              <a:buNone/>
            </a:pPr>
            <a:r>
              <a:rPr lang="en-IN" dirty="0" smtClean="0"/>
              <a:t>A -&gt; 0AA | 1S | 1</a:t>
            </a:r>
          </a:p>
          <a:p>
            <a:pPr marL="0" indent="0">
              <a:buNone/>
            </a:pPr>
            <a:r>
              <a:rPr lang="en-IN" dirty="0" smtClean="0"/>
              <a:t>B -&gt; 1BB | 0S | 0</a:t>
            </a:r>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180</a:t>
            </a:fld>
            <a:endParaRPr lang="en-US"/>
          </a:p>
        </p:txBody>
      </p:sp>
    </p:spTree>
    <p:extLst>
      <p:ext uri="{BB962C8B-B14F-4D97-AF65-F5344CB8AC3E}">
        <p14:creationId xmlns:p14="http://schemas.microsoft.com/office/powerpoint/2010/main" val="16251593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lgn="just">
              <a:buNone/>
            </a:pPr>
            <a:r>
              <a:rPr lang="en-IN" sz="2400" dirty="0"/>
              <a:t>The derivation trees of strings generated by a context-free grammar in Chomsky Normal Form are always binary </a:t>
            </a:r>
            <a:r>
              <a:rPr lang="en-IN" sz="2400" dirty="0" smtClean="0"/>
              <a:t>trees.</a:t>
            </a:r>
          </a:p>
          <a:p>
            <a:pPr marL="0" indent="0" algn="just">
              <a:buNone/>
            </a:pPr>
            <a:r>
              <a:rPr lang="en-IN" sz="2400" dirty="0" smtClean="0">
                <a:solidFill>
                  <a:srgbClr val="C00000"/>
                </a:solidFill>
              </a:rPr>
              <a:t>True / False</a:t>
            </a:r>
            <a:endParaRPr lang="en-IN" sz="2400" dirty="0">
              <a:solidFill>
                <a:srgbClr val="C00000"/>
              </a:solidFill>
            </a:endParaRPr>
          </a:p>
          <a:p>
            <a:pPr marL="0" indent="0" algn="just">
              <a:buNone/>
            </a:pPr>
            <a:endParaRPr lang="en-IN" sz="2400" dirty="0" smtClean="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181</a:t>
            </a:fld>
            <a:endParaRPr lang="en-US"/>
          </a:p>
        </p:txBody>
      </p:sp>
    </p:spTree>
    <p:extLst>
      <p:ext uri="{BB962C8B-B14F-4D97-AF65-F5344CB8AC3E}">
        <p14:creationId xmlns:p14="http://schemas.microsoft.com/office/powerpoint/2010/main" val="25485587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a:t>
            </a:r>
            <a:endParaRPr lang="en-IN" dirty="0"/>
          </a:p>
        </p:txBody>
      </p:sp>
      <p:sp>
        <p:nvSpPr>
          <p:cNvPr id="3" name="Content Placeholder 2"/>
          <p:cNvSpPr>
            <a:spLocks noGrp="1"/>
          </p:cNvSpPr>
          <p:nvPr>
            <p:ph idx="1"/>
          </p:nvPr>
        </p:nvSpPr>
        <p:spPr/>
        <p:txBody>
          <a:bodyPr/>
          <a:lstStyle/>
          <a:p>
            <a:pPr marL="0" indent="0" algn="just">
              <a:buNone/>
            </a:pPr>
            <a:r>
              <a:rPr lang="en-IN" sz="2400" dirty="0"/>
              <a:t>The derivation trees of strings generated by a context-free grammar in Chomsky Normal Form are always binary </a:t>
            </a:r>
            <a:r>
              <a:rPr lang="en-IN" sz="2400" dirty="0" smtClean="0"/>
              <a:t>trees.</a:t>
            </a:r>
          </a:p>
          <a:p>
            <a:pPr marL="0" indent="0" algn="just">
              <a:buNone/>
            </a:pPr>
            <a:r>
              <a:rPr lang="en-IN" sz="2400" dirty="0" smtClean="0">
                <a:solidFill>
                  <a:srgbClr val="C00000"/>
                </a:solidFill>
              </a:rPr>
              <a:t>True / False</a:t>
            </a:r>
            <a:endParaRPr lang="en-IN" sz="2400" dirty="0">
              <a:solidFill>
                <a:srgbClr val="C00000"/>
              </a:solidFill>
            </a:endParaRPr>
          </a:p>
          <a:p>
            <a:pPr marL="0" indent="0" algn="just">
              <a:buNone/>
            </a:pPr>
            <a:endParaRPr lang="en-IN" sz="2400" dirty="0" smtClean="0"/>
          </a:p>
          <a:p>
            <a:pPr marL="0" indent="0" algn="just">
              <a:buNone/>
            </a:pPr>
            <a:r>
              <a:rPr lang="en-IN" sz="1800" b="1" dirty="0" smtClean="0"/>
              <a:t>Answer:</a:t>
            </a:r>
          </a:p>
          <a:p>
            <a:pPr marL="0" indent="0" algn="just">
              <a:buNone/>
            </a:pPr>
            <a:r>
              <a:rPr lang="en-IN" sz="1800" b="1" dirty="0"/>
              <a:t>T</a:t>
            </a:r>
            <a:r>
              <a:rPr lang="en-IN" sz="1800" b="1" dirty="0" smtClean="0"/>
              <a:t>rue</a:t>
            </a:r>
            <a:r>
              <a:rPr lang="en-IN" sz="1800" dirty="0" smtClean="0"/>
              <a:t> </a:t>
            </a:r>
            <a:r>
              <a:rPr lang="en-IN" sz="1800" dirty="0"/>
              <a:t>because in </a:t>
            </a:r>
            <a:r>
              <a:rPr lang="en-IN" sz="1800" dirty="0" err="1"/>
              <a:t>chomsky</a:t>
            </a:r>
            <a:r>
              <a:rPr lang="en-IN" sz="1800" dirty="0"/>
              <a:t> normal form, all the productions are of type X -&gt; YZ or X -&gt; t, where X, Y, Z are variables and ‘t’ is terminal string. When we draw the derivation tree for every node there are at most 2 children. That’s why Derivation trees of grammars in </a:t>
            </a:r>
            <a:r>
              <a:rPr lang="en-IN" sz="1800" dirty="0" err="1"/>
              <a:t>chomsky</a:t>
            </a:r>
            <a:r>
              <a:rPr lang="en-IN" sz="1800" dirty="0"/>
              <a:t> normal form are Binary trees.</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182</a:t>
            </a:fld>
            <a:endParaRPr lang="en-US"/>
          </a:p>
        </p:txBody>
      </p:sp>
    </p:spTree>
    <p:extLst>
      <p:ext uri="{BB962C8B-B14F-4D97-AF65-F5344CB8AC3E}">
        <p14:creationId xmlns:p14="http://schemas.microsoft.com/office/powerpoint/2010/main" val="41798025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dirty="0"/>
              <a:t>In a CFG in CNF with start variable S, which rule could not arise? </a:t>
            </a:r>
            <a:endParaRPr lang="en-IN" dirty="0" smtClean="0"/>
          </a:p>
          <a:p>
            <a:pPr marL="514350" indent="-514350">
              <a:buAutoNum type="alphaLcParenBoth"/>
            </a:pPr>
            <a:r>
              <a:rPr lang="en-IN" dirty="0" smtClean="0"/>
              <a:t> S </a:t>
            </a:r>
            <a:r>
              <a:rPr lang="en-IN" dirty="0"/>
              <a:t>→ </a:t>
            </a:r>
            <a:r>
              <a:rPr lang="en-IN" dirty="0" smtClean="0"/>
              <a:t>BC </a:t>
            </a:r>
          </a:p>
          <a:p>
            <a:pPr marL="514350" indent="-514350">
              <a:buAutoNum type="alphaLcParenBoth"/>
            </a:pPr>
            <a:r>
              <a:rPr lang="en-IN" dirty="0" smtClean="0"/>
              <a:t> B </a:t>
            </a:r>
            <a:r>
              <a:rPr lang="en-IN" dirty="0"/>
              <a:t>→ </a:t>
            </a:r>
            <a:r>
              <a:rPr lang="en-IN" dirty="0" smtClean="0"/>
              <a:t>Bb</a:t>
            </a:r>
          </a:p>
          <a:p>
            <a:pPr marL="514350" indent="-514350">
              <a:buAutoNum type="alphaLcParenBoth"/>
            </a:pPr>
            <a:r>
              <a:rPr lang="en-IN" dirty="0" smtClean="0"/>
              <a:t> </a:t>
            </a:r>
            <a:r>
              <a:rPr lang="en-IN" dirty="0"/>
              <a:t>B → </a:t>
            </a:r>
            <a:r>
              <a:rPr lang="en-IN" dirty="0" smtClean="0"/>
              <a:t>a</a:t>
            </a:r>
          </a:p>
          <a:p>
            <a:pPr marL="514350" indent="-514350">
              <a:buAutoNum type="alphaLcParenBoth"/>
            </a:pPr>
            <a:r>
              <a:rPr lang="en-IN" dirty="0" smtClean="0"/>
              <a:t> A </a:t>
            </a:r>
            <a:r>
              <a:rPr lang="en-IN" dirty="0"/>
              <a:t>→ BC</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183</a:t>
            </a:fld>
            <a:endParaRPr lang="en-US"/>
          </a:p>
        </p:txBody>
      </p:sp>
    </p:spTree>
    <p:extLst>
      <p:ext uri="{BB962C8B-B14F-4D97-AF65-F5344CB8AC3E}">
        <p14:creationId xmlns:p14="http://schemas.microsoft.com/office/powerpoint/2010/main" val="29979856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a:t>
            </a:r>
            <a:endParaRPr lang="en-IN" dirty="0"/>
          </a:p>
        </p:txBody>
      </p:sp>
      <p:sp>
        <p:nvSpPr>
          <p:cNvPr id="3" name="Content Placeholder 2"/>
          <p:cNvSpPr>
            <a:spLocks noGrp="1"/>
          </p:cNvSpPr>
          <p:nvPr>
            <p:ph idx="1"/>
          </p:nvPr>
        </p:nvSpPr>
        <p:spPr/>
        <p:txBody>
          <a:bodyPr/>
          <a:lstStyle/>
          <a:p>
            <a:pPr marL="0" indent="0">
              <a:buNone/>
            </a:pPr>
            <a:r>
              <a:rPr lang="en-IN" dirty="0"/>
              <a:t>In a CFG in CNF with start variable S, which rule could not arise? </a:t>
            </a:r>
            <a:endParaRPr lang="en-IN" dirty="0" smtClean="0"/>
          </a:p>
          <a:p>
            <a:pPr marL="514350" indent="-514350">
              <a:buAutoNum type="alphaLcParenBoth"/>
            </a:pPr>
            <a:r>
              <a:rPr lang="en-IN" dirty="0" smtClean="0"/>
              <a:t> S </a:t>
            </a:r>
            <a:r>
              <a:rPr lang="en-IN" dirty="0"/>
              <a:t>→ </a:t>
            </a:r>
            <a:r>
              <a:rPr lang="en-IN" dirty="0" smtClean="0"/>
              <a:t>BC </a:t>
            </a:r>
          </a:p>
          <a:p>
            <a:pPr marL="514350" indent="-514350">
              <a:buAutoNum type="alphaLcParenBoth"/>
            </a:pPr>
            <a:r>
              <a:rPr lang="en-IN" dirty="0" smtClean="0"/>
              <a:t> </a:t>
            </a:r>
            <a:r>
              <a:rPr lang="en-IN" b="1" dirty="0" smtClean="0"/>
              <a:t>B </a:t>
            </a:r>
            <a:r>
              <a:rPr lang="en-IN" b="1" dirty="0"/>
              <a:t>→ </a:t>
            </a:r>
            <a:r>
              <a:rPr lang="en-IN" b="1" dirty="0" smtClean="0"/>
              <a:t>Bb</a:t>
            </a:r>
          </a:p>
          <a:p>
            <a:pPr marL="514350" indent="-514350">
              <a:buAutoNum type="alphaLcParenBoth"/>
            </a:pPr>
            <a:r>
              <a:rPr lang="en-IN" dirty="0" smtClean="0"/>
              <a:t> </a:t>
            </a:r>
            <a:r>
              <a:rPr lang="en-IN" dirty="0"/>
              <a:t>B → </a:t>
            </a:r>
            <a:r>
              <a:rPr lang="en-IN" dirty="0" smtClean="0"/>
              <a:t>a</a:t>
            </a:r>
            <a:endParaRPr lang="en-IN" b="1" dirty="0" smtClean="0"/>
          </a:p>
          <a:p>
            <a:pPr marL="514350" indent="-514350">
              <a:buAutoNum type="alphaLcParenBoth"/>
            </a:pPr>
            <a:r>
              <a:rPr lang="en-IN" dirty="0" smtClean="0"/>
              <a:t> </a:t>
            </a:r>
            <a:r>
              <a:rPr lang="en-IN" dirty="0"/>
              <a:t>A → BC</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184</a:t>
            </a:fld>
            <a:endParaRPr lang="en-US"/>
          </a:p>
        </p:txBody>
      </p:sp>
    </p:spTree>
    <p:extLst>
      <p:ext uri="{BB962C8B-B14F-4D97-AF65-F5344CB8AC3E}">
        <p14:creationId xmlns:p14="http://schemas.microsoft.com/office/powerpoint/2010/main" val="14926535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sz="2000" dirty="0"/>
              <a:t>A derivation of a nonempty string w of length n in a CFG in CNF </a:t>
            </a:r>
            <a:endParaRPr lang="en-IN" sz="2000" dirty="0" smtClean="0"/>
          </a:p>
          <a:p>
            <a:pPr marL="457200" indent="-457200">
              <a:buAutoNum type="alphaLcParenBoth"/>
            </a:pPr>
            <a:r>
              <a:rPr lang="en-IN" sz="2000" dirty="0" smtClean="0"/>
              <a:t>Must </a:t>
            </a:r>
            <a:r>
              <a:rPr lang="en-IN" sz="2000" dirty="0"/>
              <a:t>involve exactly 2n − 1 applications of rules for all n. </a:t>
            </a:r>
            <a:endParaRPr lang="en-IN" sz="2000" dirty="0" smtClean="0"/>
          </a:p>
          <a:p>
            <a:pPr marL="457200" indent="-457200">
              <a:buAutoNum type="alphaLcParenBoth"/>
            </a:pPr>
            <a:r>
              <a:rPr lang="en-IN" sz="2000" dirty="0" smtClean="0"/>
              <a:t>Might </a:t>
            </a:r>
            <a:r>
              <a:rPr lang="en-IN" sz="2000" dirty="0"/>
              <a:t>involve an infinite number of applications of rules</a:t>
            </a:r>
            <a:r>
              <a:rPr lang="en-IN" sz="2000" dirty="0" smtClean="0"/>
              <a:t>.</a:t>
            </a:r>
          </a:p>
          <a:p>
            <a:pPr marL="457200" indent="-457200">
              <a:buAutoNum type="alphaLcParenBoth"/>
            </a:pPr>
            <a:r>
              <a:rPr lang="en-IN" sz="2000" dirty="0" smtClean="0"/>
              <a:t>Must </a:t>
            </a:r>
            <a:r>
              <a:rPr lang="en-IN" sz="2000" dirty="0"/>
              <a:t>involve at least n rules, but can involve an arbitrarily large number. </a:t>
            </a:r>
            <a:endParaRPr lang="en-IN" sz="2000" dirty="0" smtClean="0"/>
          </a:p>
          <a:p>
            <a:pPr marL="457200" indent="-457200">
              <a:buAutoNum type="alphaLcParenBoth"/>
            </a:pPr>
            <a:r>
              <a:rPr lang="en-IN" sz="2000" dirty="0" smtClean="0"/>
              <a:t>Must </a:t>
            </a:r>
            <a:r>
              <a:rPr lang="en-IN" sz="2000" dirty="0"/>
              <a:t>involve at least n rules and at most 2n rules. </a:t>
            </a:r>
            <a:endParaRPr lang="en-IN" sz="2000" dirty="0" smtClean="0"/>
          </a:p>
          <a:p>
            <a:pPr marL="457200" indent="-457200">
              <a:buAutoNum type="alphaLcParenBoth"/>
            </a:pPr>
            <a:r>
              <a:rPr lang="en-IN" sz="2000" dirty="0" smtClean="0"/>
              <a:t>Can </a:t>
            </a:r>
            <a:r>
              <a:rPr lang="en-IN" sz="2000" dirty="0"/>
              <a:t>involve any positive integer number of rules.</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185</a:t>
            </a:fld>
            <a:endParaRPr lang="en-US"/>
          </a:p>
        </p:txBody>
      </p:sp>
    </p:spTree>
    <p:extLst>
      <p:ext uri="{BB962C8B-B14F-4D97-AF65-F5344CB8AC3E}">
        <p14:creationId xmlns:p14="http://schemas.microsoft.com/office/powerpoint/2010/main" val="5737792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a:t>
            </a:r>
            <a:endParaRPr lang="en-IN" dirty="0"/>
          </a:p>
        </p:txBody>
      </p:sp>
      <p:sp>
        <p:nvSpPr>
          <p:cNvPr id="3" name="Content Placeholder 2"/>
          <p:cNvSpPr>
            <a:spLocks noGrp="1"/>
          </p:cNvSpPr>
          <p:nvPr>
            <p:ph idx="1"/>
          </p:nvPr>
        </p:nvSpPr>
        <p:spPr/>
        <p:txBody>
          <a:bodyPr/>
          <a:lstStyle/>
          <a:p>
            <a:pPr marL="0" indent="0">
              <a:buNone/>
            </a:pPr>
            <a:r>
              <a:rPr lang="en-IN" sz="1600" dirty="0"/>
              <a:t>A derivation of a nonempty string w of length n in a CFG in CNF </a:t>
            </a:r>
          </a:p>
          <a:p>
            <a:pPr marL="457200" indent="-457200">
              <a:buAutoNum type="alphaLcParenBoth"/>
            </a:pPr>
            <a:r>
              <a:rPr lang="en-IN" sz="1600" b="1" dirty="0"/>
              <a:t>Must involve exactly 2n − 1 applications of rules for all n. </a:t>
            </a:r>
          </a:p>
          <a:p>
            <a:pPr marL="457200" indent="-457200">
              <a:buAutoNum type="alphaLcParenBoth"/>
            </a:pPr>
            <a:r>
              <a:rPr lang="en-IN" sz="1600" dirty="0"/>
              <a:t>Might involve an infinite number of applications of rules.</a:t>
            </a:r>
          </a:p>
          <a:p>
            <a:pPr marL="457200" indent="-457200">
              <a:buAutoNum type="alphaLcParenBoth"/>
            </a:pPr>
            <a:r>
              <a:rPr lang="en-IN" sz="1600" dirty="0"/>
              <a:t>Must involve at least n rules, but can involve an arbitrarily large number. </a:t>
            </a:r>
          </a:p>
          <a:p>
            <a:pPr marL="457200" indent="-457200">
              <a:buAutoNum type="alphaLcParenBoth"/>
            </a:pPr>
            <a:r>
              <a:rPr lang="en-IN" sz="1600" dirty="0"/>
              <a:t>Must involve at least n rules and at most 2n rules. </a:t>
            </a:r>
          </a:p>
          <a:p>
            <a:pPr marL="457200" indent="-457200">
              <a:buAutoNum type="alphaLcParenBoth"/>
            </a:pPr>
            <a:r>
              <a:rPr lang="en-IN" sz="1600" dirty="0"/>
              <a:t>Can involve any positive integer number of rules</a:t>
            </a:r>
            <a:r>
              <a:rPr lang="en-IN" sz="1600" dirty="0" smtClean="0"/>
              <a:t>.</a:t>
            </a:r>
          </a:p>
          <a:p>
            <a:pPr marL="0" indent="0">
              <a:buNone/>
            </a:pPr>
            <a:endParaRPr lang="en-IN" sz="1600" dirty="0" smtClean="0"/>
          </a:p>
          <a:p>
            <a:pPr marL="0" indent="0">
              <a:buNone/>
            </a:pPr>
            <a:r>
              <a:rPr lang="en-IN" sz="1800" dirty="0" smtClean="0"/>
              <a:t>Example</a:t>
            </a:r>
            <a:r>
              <a:rPr lang="en-IN" sz="1800" dirty="0"/>
              <a:t>: P = { S → AD , D → BC , A → a , B → b , C → c }</a:t>
            </a:r>
          </a:p>
          <a:p>
            <a:pPr marL="0" indent="0">
              <a:buNone/>
            </a:pPr>
            <a:r>
              <a:rPr lang="en-IN" sz="1800" dirty="0" smtClean="0"/>
              <a:t>To </a:t>
            </a:r>
            <a:r>
              <a:rPr lang="en-IN" sz="1800" dirty="0"/>
              <a:t>derive the string “</a:t>
            </a:r>
            <a:r>
              <a:rPr lang="en-IN" sz="1800" dirty="0" err="1"/>
              <a:t>abc</a:t>
            </a:r>
            <a:r>
              <a:rPr lang="en-IN" sz="1800" dirty="0"/>
              <a:t>”, n=</a:t>
            </a:r>
            <a:r>
              <a:rPr lang="en-IN" sz="1800" b="1" dirty="0">
                <a:solidFill>
                  <a:srgbClr val="0000FF"/>
                </a:solidFill>
              </a:rPr>
              <a:t>3</a:t>
            </a:r>
          </a:p>
          <a:p>
            <a:pPr marL="0" indent="0">
              <a:buNone/>
            </a:pPr>
            <a:endParaRPr lang="en-IN" sz="1800" dirty="0"/>
          </a:p>
          <a:p>
            <a:pPr marL="0" indent="0">
              <a:buNone/>
            </a:pPr>
            <a:r>
              <a:rPr lang="en-IN" sz="1800" dirty="0"/>
              <a:t>S =&gt; AD =&gt; ABC =&gt; </a:t>
            </a:r>
            <a:r>
              <a:rPr lang="en-IN" sz="1800" dirty="0" err="1"/>
              <a:t>aBC</a:t>
            </a:r>
            <a:r>
              <a:rPr lang="en-IN" sz="1800" dirty="0"/>
              <a:t>  =&gt; </a:t>
            </a:r>
            <a:r>
              <a:rPr lang="en-IN" sz="1800" dirty="0" err="1"/>
              <a:t>abC</a:t>
            </a:r>
            <a:r>
              <a:rPr lang="en-IN" sz="1800" dirty="0"/>
              <a:t> =&gt; </a:t>
            </a:r>
            <a:r>
              <a:rPr lang="en-IN" sz="1800" dirty="0" err="1"/>
              <a:t>abc</a:t>
            </a:r>
            <a:endParaRPr lang="en-IN" sz="1800" dirty="0"/>
          </a:p>
          <a:p>
            <a:pPr marL="0" indent="0">
              <a:buNone/>
            </a:pPr>
            <a:r>
              <a:rPr lang="en-IN" sz="1800" dirty="0"/>
              <a:t>Number of steps to derive the string is (2*</a:t>
            </a:r>
            <a:r>
              <a:rPr lang="en-IN" sz="1800" b="1" dirty="0">
                <a:solidFill>
                  <a:srgbClr val="0000FF"/>
                </a:solidFill>
              </a:rPr>
              <a:t>3</a:t>
            </a:r>
            <a:r>
              <a:rPr lang="en-IN" sz="1800" dirty="0"/>
              <a:t>-1)=5</a:t>
            </a:r>
          </a:p>
          <a:p>
            <a:pPr marL="0" indent="0">
              <a:buNone/>
            </a:pPr>
            <a:endParaRPr lang="en-IN" sz="1800" dirty="0"/>
          </a:p>
          <a:p>
            <a:pPr marL="0" indent="0">
              <a:buNone/>
            </a:pPr>
            <a:r>
              <a:rPr lang="en-IN" sz="1800" dirty="0"/>
              <a:t>Number of steps to derive the string (n-1)+n= (2n-1)</a:t>
            </a:r>
          </a:p>
          <a:p>
            <a:pPr marL="0" indent="0">
              <a:buNone/>
            </a:pPr>
            <a:endParaRPr lang="en-IN" sz="1600" dirty="0"/>
          </a:p>
          <a:p>
            <a:pPr marL="0" indent="0">
              <a:buNone/>
            </a:pPr>
            <a:endParaRPr lang="en-IN" sz="16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186</a:t>
            </a:fld>
            <a:endParaRPr lang="en-US"/>
          </a:p>
        </p:txBody>
      </p:sp>
    </p:spTree>
    <p:extLst>
      <p:ext uri="{BB962C8B-B14F-4D97-AF65-F5344CB8AC3E}">
        <p14:creationId xmlns:p14="http://schemas.microsoft.com/office/powerpoint/2010/main" val="1744158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 (</a:t>
            </a:r>
            <a:r>
              <a:rPr lang="en-IN" dirty="0" err="1" smtClean="0"/>
              <a:t>Contd</a:t>
            </a:r>
            <a:r>
              <a:rPr lang="en-IN" dirty="0" smtClean="0"/>
              <a:t>…)</a:t>
            </a:r>
            <a:endParaRPr lang="en-IN" dirty="0"/>
          </a:p>
        </p:txBody>
      </p:sp>
      <p:sp>
        <p:nvSpPr>
          <p:cNvPr id="3" name="Content Placeholder 2"/>
          <p:cNvSpPr>
            <a:spLocks noGrp="1"/>
          </p:cNvSpPr>
          <p:nvPr>
            <p:ph idx="1"/>
          </p:nvPr>
        </p:nvSpPr>
        <p:spPr/>
        <p:txBody>
          <a:bodyPr/>
          <a:lstStyle/>
          <a:p>
            <a:pPr marL="0" indent="0">
              <a:buNone/>
            </a:pPr>
            <a:r>
              <a:rPr lang="en-IN" sz="1800" kern="1200" dirty="0">
                <a:solidFill>
                  <a:schemeClr val="tx1"/>
                </a:solidFill>
              </a:rPr>
              <a:t>Let </a:t>
            </a:r>
            <a:r>
              <a:rPr lang="en-IN" sz="1800" kern="1200" dirty="0" smtClean="0">
                <a:solidFill>
                  <a:schemeClr val="tx1"/>
                </a:solidFill>
              </a:rPr>
              <a:t>n</a:t>
            </a:r>
            <a:r>
              <a:rPr lang="en-IN" sz="1800" kern="1200" dirty="0">
                <a:solidFill>
                  <a:schemeClr val="tx1"/>
                </a:solidFill>
              </a:rPr>
              <a:t> be the length of a string. We start with the (non-terminal) symbol </a:t>
            </a:r>
            <a:r>
              <a:rPr lang="en-IN" sz="1800" kern="1200" dirty="0" smtClean="0">
                <a:solidFill>
                  <a:schemeClr val="tx1"/>
                </a:solidFill>
              </a:rPr>
              <a:t>S</a:t>
            </a:r>
            <a:r>
              <a:rPr lang="en-IN" sz="1800" kern="1200" dirty="0">
                <a:solidFill>
                  <a:schemeClr val="tx1"/>
                </a:solidFill>
              </a:rPr>
              <a:t> which has length </a:t>
            </a:r>
            <a:r>
              <a:rPr lang="en-IN" sz="1800" kern="1200" dirty="0" smtClean="0">
                <a:solidFill>
                  <a:schemeClr val="tx1"/>
                </a:solidFill>
              </a:rPr>
              <a:t>(n=1) </a:t>
            </a:r>
            <a:endParaRPr lang="en-IN" sz="1800" kern="1200" dirty="0">
              <a:solidFill>
                <a:schemeClr val="tx1"/>
              </a:solidFill>
            </a:endParaRPr>
          </a:p>
          <a:p>
            <a:pPr marL="0" indent="0">
              <a:buNone/>
            </a:pPr>
            <a:r>
              <a:rPr lang="en-IN" sz="1800" kern="1200" dirty="0">
                <a:solidFill>
                  <a:schemeClr val="tx1"/>
                </a:solidFill>
              </a:rPr>
              <a:t>Using </a:t>
            </a:r>
            <a:r>
              <a:rPr lang="en-IN" sz="1800" kern="1200" dirty="0" smtClean="0">
                <a:solidFill>
                  <a:schemeClr val="tx1"/>
                </a:solidFill>
              </a:rPr>
              <a:t>(n</a:t>
            </a:r>
            <a:r>
              <a:rPr lang="en-IN" sz="1800" kern="1200" dirty="0">
                <a:solidFill>
                  <a:schemeClr val="tx1"/>
                </a:solidFill>
              </a:rPr>
              <a:t>−</a:t>
            </a:r>
            <a:r>
              <a:rPr lang="en-IN" sz="1800" kern="1200" dirty="0" smtClean="0">
                <a:solidFill>
                  <a:schemeClr val="tx1"/>
                </a:solidFill>
              </a:rPr>
              <a:t>1)</a:t>
            </a:r>
            <a:r>
              <a:rPr lang="en-IN" sz="1800" kern="1200" dirty="0">
                <a:solidFill>
                  <a:schemeClr val="tx1"/>
                </a:solidFill>
              </a:rPr>
              <a:t> rules of </a:t>
            </a:r>
            <a:r>
              <a:rPr lang="en-IN" sz="1800" kern="1200" dirty="0" smtClean="0">
                <a:solidFill>
                  <a:schemeClr val="tx1"/>
                </a:solidFill>
              </a:rPr>
              <a:t>form</a:t>
            </a:r>
            <a:r>
              <a:rPr lang="en-IN" sz="1800" kern="1200" dirty="0">
                <a:solidFill>
                  <a:schemeClr val="tx1"/>
                </a:solidFill>
              </a:rPr>
              <a:t> </a:t>
            </a:r>
            <a:endParaRPr lang="en-IN" sz="1800" kern="1200" dirty="0" smtClean="0">
              <a:solidFill>
                <a:schemeClr val="tx1"/>
              </a:solidFill>
            </a:endParaRPr>
          </a:p>
          <a:p>
            <a:pPr marL="0" indent="0">
              <a:buNone/>
            </a:pPr>
            <a:r>
              <a:rPr lang="en-IN" sz="1800" kern="1200" dirty="0" smtClean="0">
                <a:solidFill>
                  <a:schemeClr val="tx1"/>
                </a:solidFill>
              </a:rPr>
              <a:t>(</a:t>
            </a:r>
            <a:r>
              <a:rPr lang="en-IN" sz="1800" kern="1200" dirty="0">
                <a:solidFill>
                  <a:schemeClr val="tx1"/>
                </a:solidFill>
              </a:rPr>
              <a:t>non−terminal)→(non−</a:t>
            </a:r>
            <a:r>
              <a:rPr lang="en-IN" sz="1800" kern="1200" dirty="0" smtClean="0">
                <a:solidFill>
                  <a:schemeClr val="tx1"/>
                </a:solidFill>
              </a:rPr>
              <a:t>terminal)(</a:t>
            </a:r>
            <a:r>
              <a:rPr lang="en-IN" sz="1800" kern="1200" dirty="0">
                <a:solidFill>
                  <a:schemeClr val="tx1"/>
                </a:solidFill>
              </a:rPr>
              <a:t>non−</a:t>
            </a:r>
            <a:r>
              <a:rPr lang="en-IN" sz="1800" kern="1200" dirty="0" smtClean="0">
                <a:solidFill>
                  <a:schemeClr val="tx1"/>
                </a:solidFill>
              </a:rPr>
              <a:t>terminal)</a:t>
            </a:r>
          </a:p>
          <a:p>
            <a:pPr marL="0" indent="0">
              <a:buNone/>
            </a:pPr>
            <a:r>
              <a:rPr lang="en-IN" sz="1800" kern="1200" dirty="0" smtClean="0">
                <a:solidFill>
                  <a:schemeClr val="tx1"/>
                </a:solidFill>
              </a:rPr>
              <a:t>We </a:t>
            </a:r>
            <a:r>
              <a:rPr lang="en-IN" sz="1800" kern="1200" dirty="0">
                <a:solidFill>
                  <a:schemeClr val="tx1"/>
                </a:solidFill>
              </a:rPr>
              <a:t>can construct a string containing </a:t>
            </a:r>
            <a:r>
              <a:rPr lang="en-IN" sz="1800" kern="1200" dirty="0" smtClean="0">
                <a:solidFill>
                  <a:schemeClr val="tx1"/>
                </a:solidFill>
              </a:rPr>
              <a:t>n</a:t>
            </a:r>
            <a:r>
              <a:rPr lang="en-IN" sz="1800" kern="1200" dirty="0">
                <a:solidFill>
                  <a:schemeClr val="tx1"/>
                </a:solidFill>
              </a:rPr>
              <a:t> non-terminal symbols.</a:t>
            </a:r>
          </a:p>
          <a:p>
            <a:pPr marL="0" indent="0">
              <a:buNone/>
            </a:pPr>
            <a:r>
              <a:rPr lang="en-IN" sz="1800" kern="1200" dirty="0">
                <a:solidFill>
                  <a:schemeClr val="tx1"/>
                </a:solidFill>
              </a:rPr>
              <a:t>Then on each non-terminal symbol of said string of length </a:t>
            </a:r>
            <a:r>
              <a:rPr lang="en-IN" sz="1800" kern="1200" dirty="0" smtClean="0">
                <a:solidFill>
                  <a:schemeClr val="tx1"/>
                </a:solidFill>
              </a:rPr>
              <a:t>n</a:t>
            </a:r>
            <a:r>
              <a:rPr lang="en-IN" sz="1800" kern="1200" dirty="0">
                <a:solidFill>
                  <a:schemeClr val="tx1"/>
                </a:solidFill>
              </a:rPr>
              <a:t> we apply a rule of </a:t>
            </a:r>
            <a:r>
              <a:rPr lang="en-IN" sz="1800" kern="1200" dirty="0" smtClean="0">
                <a:solidFill>
                  <a:schemeClr val="tx1"/>
                </a:solidFill>
              </a:rPr>
              <a:t>form</a:t>
            </a:r>
            <a:r>
              <a:rPr lang="en-IN" sz="1800" kern="1200" dirty="0">
                <a:solidFill>
                  <a:schemeClr val="tx1"/>
                </a:solidFill>
              </a:rPr>
              <a:t> </a:t>
            </a:r>
            <a:endParaRPr lang="en-IN" sz="1800" kern="1200" dirty="0" smtClean="0">
              <a:solidFill>
                <a:schemeClr val="tx1"/>
              </a:solidFill>
            </a:endParaRPr>
          </a:p>
          <a:p>
            <a:pPr marL="0" indent="0">
              <a:buNone/>
            </a:pPr>
            <a:r>
              <a:rPr lang="en-IN" sz="1800" kern="1200" dirty="0" smtClean="0">
                <a:solidFill>
                  <a:schemeClr val="tx1"/>
                </a:solidFill>
              </a:rPr>
              <a:t>(</a:t>
            </a:r>
            <a:r>
              <a:rPr lang="en-IN" sz="1800" kern="1200" dirty="0">
                <a:solidFill>
                  <a:schemeClr val="tx1"/>
                </a:solidFill>
              </a:rPr>
              <a:t>non−terminal)→(</a:t>
            </a:r>
            <a:r>
              <a:rPr lang="en-IN" sz="1800" kern="1200" dirty="0" smtClean="0">
                <a:solidFill>
                  <a:schemeClr val="tx1"/>
                </a:solidFill>
              </a:rPr>
              <a:t>terminal)  </a:t>
            </a:r>
            <a:r>
              <a:rPr lang="en-IN" sz="1800" kern="1200" dirty="0">
                <a:solidFill>
                  <a:schemeClr val="tx1"/>
                </a:solidFill>
              </a:rPr>
              <a:t>i.e</a:t>
            </a:r>
            <a:r>
              <a:rPr lang="en-IN" sz="1800" kern="1200" dirty="0" smtClean="0">
                <a:solidFill>
                  <a:schemeClr val="tx1"/>
                </a:solidFill>
              </a:rPr>
              <a:t>., </a:t>
            </a:r>
            <a:r>
              <a:rPr lang="en-IN" sz="1800" kern="1200" dirty="0">
                <a:solidFill>
                  <a:schemeClr val="tx1"/>
                </a:solidFill>
              </a:rPr>
              <a:t>we apply </a:t>
            </a:r>
            <a:r>
              <a:rPr lang="en-IN" sz="1800" kern="1200" dirty="0" smtClean="0">
                <a:solidFill>
                  <a:schemeClr val="tx1"/>
                </a:solidFill>
              </a:rPr>
              <a:t>n</a:t>
            </a:r>
            <a:r>
              <a:rPr lang="en-IN" sz="1800" kern="1200" dirty="0">
                <a:solidFill>
                  <a:schemeClr val="tx1"/>
                </a:solidFill>
              </a:rPr>
              <a:t> rules.</a:t>
            </a:r>
          </a:p>
          <a:p>
            <a:pPr marL="0" indent="0">
              <a:buNone/>
            </a:pPr>
            <a:r>
              <a:rPr lang="en-IN" sz="1800" kern="1200" dirty="0">
                <a:solidFill>
                  <a:schemeClr val="tx1"/>
                </a:solidFill>
              </a:rPr>
              <a:t>In total we will have applied n−1+n=2n−</a:t>
            </a:r>
            <a:r>
              <a:rPr lang="en-IN" sz="1800" kern="1200" dirty="0" smtClean="0">
                <a:solidFill>
                  <a:schemeClr val="tx1"/>
                </a:solidFill>
              </a:rPr>
              <a:t>1</a:t>
            </a:r>
            <a:r>
              <a:rPr lang="en-IN" sz="1800" kern="1200" dirty="0">
                <a:solidFill>
                  <a:schemeClr val="tx1"/>
                </a:solidFill>
              </a:rPr>
              <a:t> rules.</a:t>
            </a:r>
          </a:p>
          <a:p>
            <a:pPr marL="0" indent="0">
              <a:buNone/>
            </a:pPr>
            <a:endParaRPr lang="en-IN" sz="1800" b="1" kern="1200" dirty="0" smtClean="0">
              <a:solidFill>
                <a:schemeClr val="tx1"/>
              </a:solidFill>
            </a:endParaRPr>
          </a:p>
          <a:p>
            <a:pPr marL="0" indent="0">
              <a:buNone/>
            </a:pPr>
            <a:r>
              <a:rPr lang="en-IN" sz="1800" b="1" kern="1200" dirty="0" smtClean="0">
                <a:solidFill>
                  <a:schemeClr val="tx1"/>
                </a:solidFill>
              </a:rPr>
              <a:t>Example: </a:t>
            </a:r>
            <a:r>
              <a:rPr lang="en-IN" sz="1800" kern="1200" dirty="0" smtClean="0">
                <a:solidFill>
                  <a:schemeClr val="tx1"/>
                </a:solidFill>
              </a:rPr>
              <a:t>Observe </a:t>
            </a:r>
            <a:r>
              <a:rPr lang="en-IN" sz="1800" kern="1200" dirty="0">
                <a:solidFill>
                  <a:schemeClr val="tx1"/>
                </a:solidFill>
              </a:rPr>
              <a:t>following grammar in Chomsky-normal </a:t>
            </a:r>
            <a:r>
              <a:rPr lang="en-IN" sz="1800" kern="1200" dirty="0" smtClean="0">
                <a:solidFill>
                  <a:schemeClr val="tx1"/>
                </a:solidFill>
              </a:rPr>
              <a:t>form</a:t>
            </a:r>
          </a:p>
          <a:p>
            <a:endParaRPr lang="en-IN" sz="1800" dirty="0"/>
          </a:p>
          <a:p>
            <a:pPr marL="0" indent="0">
              <a:buNone/>
            </a:pP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187</a:t>
            </a:fld>
            <a:endParaRPr lang="en-US"/>
          </a:p>
        </p:txBody>
      </p:sp>
      <p:pic>
        <p:nvPicPr>
          <p:cNvPr id="8" name="Picture 7"/>
          <p:cNvPicPr>
            <a:picLocks noChangeAspect="1"/>
          </p:cNvPicPr>
          <p:nvPr/>
        </p:nvPicPr>
        <p:blipFill>
          <a:blip r:embed="rId3"/>
          <a:stretch>
            <a:fillRect/>
          </a:stretch>
        </p:blipFill>
        <p:spPr>
          <a:xfrm>
            <a:off x="4053840" y="4817681"/>
            <a:ext cx="1973580" cy="1506921"/>
          </a:xfrm>
          <a:prstGeom prst="rect">
            <a:avLst/>
          </a:prstGeom>
        </p:spPr>
      </p:pic>
    </p:spTree>
    <p:extLst>
      <p:ext uri="{BB962C8B-B14F-4D97-AF65-F5344CB8AC3E}">
        <p14:creationId xmlns:p14="http://schemas.microsoft.com/office/powerpoint/2010/main" val="359355870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Answer (</a:t>
            </a:r>
            <a:r>
              <a:rPr lang="en-IN" dirty="0" err="1" smtClean="0"/>
              <a:t>Contd</a:t>
            </a:r>
            <a:r>
              <a:rPr lang="en-IN" dirty="0" smtClean="0"/>
              <a:t>…)</a:t>
            </a:r>
            <a:endParaRPr lang="en-IN" dirty="0"/>
          </a:p>
        </p:txBody>
      </p:sp>
      <p:sp>
        <p:nvSpPr>
          <p:cNvPr id="3" name="Content Placeholder 2"/>
          <p:cNvSpPr>
            <a:spLocks noGrp="1"/>
          </p:cNvSpPr>
          <p:nvPr>
            <p:ph idx="1"/>
          </p:nvPr>
        </p:nvSpPr>
        <p:spPr/>
        <p:txBody>
          <a:bodyPr/>
          <a:lstStyle/>
          <a:p>
            <a:pPr marL="0" indent="0">
              <a:buNone/>
            </a:pPr>
            <a:r>
              <a:rPr lang="en-IN" sz="1600" b="1" kern="1200" dirty="0" smtClean="0">
                <a:solidFill>
                  <a:schemeClr val="tx1"/>
                </a:solidFill>
              </a:rPr>
              <a:t>Example: </a:t>
            </a:r>
            <a:r>
              <a:rPr lang="en-IN" sz="1600" kern="1200" dirty="0" smtClean="0">
                <a:solidFill>
                  <a:schemeClr val="tx1"/>
                </a:solidFill>
              </a:rPr>
              <a:t>Observe </a:t>
            </a:r>
            <a:r>
              <a:rPr lang="en-IN" sz="1600" kern="1200" dirty="0">
                <a:solidFill>
                  <a:schemeClr val="tx1"/>
                </a:solidFill>
              </a:rPr>
              <a:t>following grammar in Chomsky-normal </a:t>
            </a:r>
            <a:r>
              <a:rPr lang="en-IN" sz="1600" kern="1200" dirty="0" smtClean="0">
                <a:solidFill>
                  <a:schemeClr val="tx1"/>
                </a:solidFill>
              </a:rPr>
              <a:t>form</a:t>
            </a:r>
          </a:p>
          <a:p>
            <a:endParaRPr lang="en-IN" sz="1600" dirty="0"/>
          </a:p>
          <a:p>
            <a:pPr marL="0" indent="0">
              <a:buNone/>
            </a:pPr>
            <a:endParaRPr lang="en-IN" sz="1600" dirty="0" smtClean="0"/>
          </a:p>
          <a:p>
            <a:pPr marL="0" indent="0">
              <a:buNone/>
            </a:pPr>
            <a:endParaRPr lang="en-IN" sz="1600" dirty="0"/>
          </a:p>
          <a:p>
            <a:pPr marL="0" indent="0">
              <a:buNone/>
            </a:pPr>
            <a:endParaRPr lang="en-IN" sz="1600" dirty="0" smtClean="0"/>
          </a:p>
          <a:p>
            <a:pPr marL="0" indent="0">
              <a:buNone/>
            </a:pPr>
            <a:endParaRPr lang="en-IN" sz="1600" dirty="0" smtClean="0"/>
          </a:p>
          <a:p>
            <a:pPr marL="0" indent="0">
              <a:buNone/>
            </a:pPr>
            <a:endParaRPr lang="en-IN" sz="1600" dirty="0"/>
          </a:p>
          <a:p>
            <a:pPr marL="0" indent="0">
              <a:buNone/>
            </a:pPr>
            <a:endParaRPr lang="en-IN" sz="1600" dirty="0" smtClean="0"/>
          </a:p>
          <a:p>
            <a:pPr marL="0" indent="0">
              <a:buNone/>
            </a:pPr>
            <a:endParaRPr lang="en-IN" sz="1600" dirty="0"/>
          </a:p>
          <a:p>
            <a:pPr marL="0" indent="0">
              <a:buNone/>
            </a:pPr>
            <a:endParaRPr lang="en-IN" sz="1600" dirty="0" smtClean="0"/>
          </a:p>
          <a:p>
            <a:pPr marL="0" indent="0">
              <a:buNone/>
            </a:pPr>
            <a:endParaRPr lang="en-IN" sz="1600" dirty="0"/>
          </a:p>
          <a:p>
            <a:pPr marL="0" indent="0">
              <a:buNone/>
            </a:pPr>
            <a:endParaRPr lang="en-IN" sz="1600" dirty="0" smtClean="0"/>
          </a:p>
          <a:p>
            <a:pPr marL="0" indent="0" algn="just">
              <a:buNone/>
            </a:pPr>
            <a:endParaRPr lang="en-IN" sz="1400" kern="1200" dirty="0" smtClean="0">
              <a:solidFill>
                <a:schemeClr val="tx1"/>
              </a:solidFill>
            </a:endParaRPr>
          </a:p>
          <a:p>
            <a:pPr marL="0" indent="0" algn="just">
              <a:buNone/>
            </a:pPr>
            <a:r>
              <a:rPr lang="en-IN" sz="1400" kern="1200" dirty="0" smtClean="0">
                <a:solidFill>
                  <a:schemeClr val="tx1"/>
                </a:solidFill>
              </a:rPr>
              <a:t>This </a:t>
            </a:r>
            <a:r>
              <a:rPr lang="en-IN" sz="1400" kern="1200" dirty="0">
                <a:solidFill>
                  <a:schemeClr val="tx1"/>
                </a:solidFill>
              </a:rPr>
              <a:t>last line represents a string containing only non-terminals. You can see that a string containing </a:t>
            </a:r>
            <a:r>
              <a:rPr lang="en-IN" sz="1400" kern="1200" dirty="0" smtClean="0">
                <a:solidFill>
                  <a:schemeClr val="tx1"/>
                </a:solidFill>
              </a:rPr>
              <a:t>n</a:t>
            </a:r>
            <a:r>
              <a:rPr lang="en-IN" sz="1400" kern="1200" dirty="0">
                <a:solidFill>
                  <a:schemeClr val="tx1"/>
                </a:solidFill>
              </a:rPr>
              <a:t> non-terminals is derived using </a:t>
            </a:r>
            <a:r>
              <a:rPr lang="en-IN" sz="1400" kern="1200" dirty="0" smtClean="0">
                <a:solidFill>
                  <a:schemeClr val="tx1"/>
                </a:solidFill>
              </a:rPr>
              <a:t>(n</a:t>
            </a:r>
            <a:r>
              <a:rPr lang="en-IN" sz="1400" kern="1200" dirty="0">
                <a:solidFill>
                  <a:schemeClr val="tx1"/>
                </a:solidFill>
              </a:rPr>
              <a:t>−</a:t>
            </a:r>
            <a:r>
              <a:rPr lang="en-IN" sz="1400" kern="1200" dirty="0" smtClean="0">
                <a:solidFill>
                  <a:schemeClr val="tx1"/>
                </a:solidFill>
              </a:rPr>
              <a:t>1)</a:t>
            </a:r>
            <a:r>
              <a:rPr lang="en-IN" sz="1400" kern="1200" dirty="0">
                <a:solidFill>
                  <a:schemeClr val="tx1"/>
                </a:solidFill>
              </a:rPr>
              <a:t> rules. Let's continue. Applying </a:t>
            </a:r>
            <a:r>
              <a:rPr lang="en-IN" sz="1400" kern="1200" dirty="0" smtClean="0">
                <a:solidFill>
                  <a:schemeClr val="tx1"/>
                </a:solidFill>
              </a:rPr>
              <a:t>n</a:t>
            </a:r>
            <a:r>
              <a:rPr lang="en-IN" sz="1400" kern="1200" dirty="0">
                <a:solidFill>
                  <a:schemeClr val="tx1"/>
                </a:solidFill>
              </a:rPr>
              <a:t> rules of form </a:t>
            </a:r>
            <a:r>
              <a:rPr lang="en-IN" sz="1400" kern="1200" dirty="0" err="1">
                <a:solidFill>
                  <a:schemeClr val="tx1"/>
                </a:solidFill>
              </a:rPr>
              <a:t>A→</a:t>
            </a:r>
            <a:r>
              <a:rPr lang="en-IN" sz="1400" kern="1200" dirty="0" err="1" smtClean="0">
                <a:solidFill>
                  <a:schemeClr val="tx1"/>
                </a:solidFill>
              </a:rPr>
              <a:t>a</a:t>
            </a:r>
            <a:r>
              <a:rPr lang="en-IN" sz="1400" kern="1200" dirty="0">
                <a:solidFill>
                  <a:schemeClr val="tx1"/>
                </a:solidFill>
              </a:rPr>
              <a:t> to each non-terminal in the string above gives you a string containing only terminals and thus a string from the language decided by the grammar. The length of the string has not changed (it's still </a:t>
            </a:r>
            <a:r>
              <a:rPr lang="en-IN" sz="1400" kern="1200" dirty="0" smtClean="0">
                <a:solidFill>
                  <a:schemeClr val="tx1"/>
                </a:solidFill>
              </a:rPr>
              <a:t>n) </a:t>
            </a:r>
            <a:r>
              <a:rPr lang="en-IN" sz="1400" kern="1200" dirty="0">
                <a:solidFill>
                  <a:schemeClr val="tx1"/>
                </a:solidFill>
              </a:rPr>
              <a:t>but we applied an additional </a:t>
            </a:r>
            <a:r>
              <a:rPr lang="en-IN" sz="1400" kern="1200" dirty="0" smtClean="0">
                <a:solidFill>
                  <a:schemeClr val="tx1"/>
                </a:solidFill>
              </a:rPr>
              <a:t>n</a:t>
            </a:r>
            <a:r>
              <a:rPr lang="en-IN" sz="1400" kern="1200" dirty="0">
                <a:solidFill>
                  <a:schemeClr val="tx1"/>
                </a:solidFill>
              </a:rPr>
              <a:t> rules so in total we have applied n−1+n=2n−</a:t>
            </a:r>
            <a:r>
              <a:rPr lang="en-IN" sz="1400" kern="1200" dirty="0" smtClean="0">
                <a:solidFill>
                  <a:schemeClr val="tx1"/>
                </a:solidFill>
              </a:rPr>
              <a:t>1</a:t>
            </a:r>
            <a:r>
              <a:rPr lang="en-IN" sz="1400" kern="1200" dirty="0">
                <a:solidFill>
                  <a:schemeClr val="tx1"/>
                </a:solidFill>
              </a:rPr>
              <a:t> rules.</a:t>
            </a:r>
            <a:endParaRPr lang="en-IN" sz="1400" dirty="0"/>
          </a:p>
          <a:p>
            <a:pPr marL="0" indent="0">
              <a:buNone/>
            </a:pPr>
            <a:endParaRPr lang="en-IN" sz="1600" dirty="0"/>
          </a:p>
          <a:p>
            <a:pPr marL="0" indent="0">
              <a:buNone/>
            </a:pPr>
            <a:endParaRPr lang="en-IN" sz="1600" dirty="0" smtClean="0"/>
          </a:p>
          <a:p>
            <a:pPr marL="0" indent="0">
              <a:buNone/>
            </a:pPr>
            <a:endParaRPr lang="en-IN" sz="1600" dirty="0"/>
          </a:p>
          <a:p>
            <a:pPr marL="0" indent="0">
              <a:buNone/>
            </a:pPr>
            <a:endParaRPr lang="en-IN" sz="1600" dirty="0" smtClean="0"/>
          </a:p>
          <a:p>
            <a:pPr marL="0" indent="0">
              <a:buNone/>
            </a:pPr>
            <a:endParaRPr lang="en-IN" sz="1600" dirty="0"/>
          </a:p>
          <a:p>
            <a:pPr marL="0" indent="0">
              <a:buNone/>
            </a:pPr>
            <a:endParaRPr lang="en-IN" sz="1600" dirty="0" smtClean="0"/>
          </a:p>
          <a:p>
            <a:pPr marL="0" indent="0">
              <a:buNone/>
            </a:pPr>
            <a:endParaRPr lang="en-IN" sz="1600" dirty="0"/>
          </a:p>
          <a:p>
            <a:pPr marL="0" indent="0">
              <a:buNone/>
            </a:pPr>
            <a:endParaRPr lang="en-IN" sz="1600" dirty="0" smtClean="0"/>
          </a:p>
          <a:p>
            <a:pPr marL="0" indent="0">
              <a:buNone/>
            </a:pPr>
            <a:endParaRPr lang="en-IN" sz="16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188</a:t>
            </a:fld>
            <a:endParaRPr lang="en-US"/>
          </a:p>
        </p:txBody>
      </p:sp>
      <p:pic>
        <p:nvPicPr>
          <p:cNvPr id="8" name="Picture 7"/>
          <p:cNvPicPr>
            <a:picLocks noChangeAspect="1"/>
          </p:cNvPicPr>
          <p:nvPr/>
        </p:nvPicPr>
        <p:blipFill>
          <a:blip r:embed="rId3"/>
          <a:stretch>
            <a:fillRect/>
          </a:stretch>
        </p:blipFill>
        <p:spPr>
          <a:xfrm>
            <a:off x="2853690" y="1511556"/>
            <a:ext cx="1546860" cy="1181100"/>
          </a:xfrm>
          <a:prstGeom prst="rect">
            <a:avLst/>
          </a:prstGeom>
        </p:spPr>
      </p:pic>
      <p:pic>
        <p:nvPicPr>
          <p:cNvPr id="9" name="Picture 8"/>
          <p:cNvPicPr>
            <a:picLocks noChangeAspect="1"/>
          </p:cNvPicPr>
          <p:nvPr/>
        </p:nvPicPr>
        <p:blipFill>
          <a:blip r:embed="rId4"/>
          <a:stretch>
            <a:fillRect/>
          </a:stretch>
        </p:blipFill>
        <p:spPr>
          <a:xfrm>
            <a:off x="772786" y="2845056"/>
            <a:ext cx="8827770" cy="1962150"/>
          </a:xfrm>
          <a:prstGeom prst="rect">
            <a:avLst/>
          </a:prstGeom>
        </p:spPr>
      </p:pic>
    </p:spTree>
    <p:extLst>
      <p:ext uri="{BB962C8B-B14F-4D97-AF65-F5344CB8AC3E}">
        <p14:creationId xmlns:p14="http://schemas.microsoft.com/office/powerpoint/2010/main" val="31003055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smtClean="0"/>
              <a:t>Applications of CFG’s</a:t>
            </a:r>
          </a:p>
        </p:txBody>
      </p:sp>
      <p:sp>
        <p:nvSpPr>
          <p:cNvPr id="9219" name="Rectangle 3"/>
          <p:cNvSpPr>
            <a:spLocks noGrp="1" noChangeArrowheads="1"/>
          </p:cNvSpPr>
          <p:nvPr>
            <p:ph type="subTitle" idx="1"/>
          </p:nvPr>
        </p:nvSpPr>
        <p:spPr>
          <a:xfrm>
            <a:off x="640080" y="3200400"/>
            <a:ext cx="11734800" cy="1600200"/>
          </a:xfrm>
        </p:spPr>
        <p:txBody>
          <a:bodyPr/>
          <a:lstStyle/>
          <a:p>
            <a:pPr algn="ctr">
              <a:lnSpc>
                <a:spcPct val="80000"/>
              </a:lnSpc>
            </a:pPr>
            <a:endParaRPr lang="en-US" altLang="en-US" sz="2000" dirty="0" smtClean="0"/>
          </a:p>
        </p:txBody>
      </p:sp>
      <p:sp>
        <p:nvSpPr>
          <p:cNvPr id="2" name="Date Placeholder 1"/>
          <p:cNvSpPr>
            <a:spLocks noGrp="1"/>
          </p:cNvSpPr>
          <p:nvPr>
            <p:ph type="dt" sz="half" idx="10"/>
          </p:nvPr>
        </p:nvSpPr>
        <p:spPr/>
        <p:txBody>
          <a:bodyPr/>
          <a:lstStyle/>
          <a:p>
            <a:fld id="{35B0C519-89AB-4890-8F92-601590506CB9}" type="datetime3">
              <a:rPr lang="en-US" smtClean="0"/>
              <a:t>7 September 2022</a:t>
            </a:fld>
            <a:endParaRPr lang="en-US"/>
          </a:p>
        </p:txBody>
      </p:sp>
      <p:sp>
        <p:nvSpPr>
          <p:cNvPr id="4" name="Footer Placeholder 3"/>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3" name="Slide Number Placeholder 2"/>
          <p:cNvSpPr>
            <a:spLocks noGrp="1"/>
          </p:cNvSpPr>
          <p:nvPr>
            <p:ph type="sldNum" sz="quarter" idx="12"/>
          </p:nvPr>
        </p:nvSpPr>
        <p:spPr/>
        <p:txBody>
          <a:bodyPr/>
          <a:lstStyle/>
          <a:p>
            <a:fld id="{5DCC653A-8BE1-4A16-A754-27859D86C4A9}" type="slidenum">
              <a:rPr lang="en-US" smtClean="0"/>
              <a:pPr/>
              <a:t>189</a:t>
            </a:fld>
            <a:endParaRPr lang="en-US"/>
          </a:p>
        </p:txBody>
      </p:sp>
    </p:spTree>
    <p:extLst>
      <p:ext uri="{BB962C8B-B14F-4D97-AF65-F5344CB8AC3E}">
        <p14:creationId xmlns:p14="http://schemas.microsoft.com/office/powerpoint/2010/main" val="194998427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IN" dirty="0"/>
          </a:p>
        </p:txBody>
      </p:sp>
      <p:sp>
        <p:nvSpPr>
          <p:cNvPr id="3" name="Content Placeholder 2"/>
          <p:cNvSpPr>
            <a:spLocks noGrp="1"/>
          </p:cNvSpPr>
          <p:nvPr>
            <p:ph idx="1"/>
          </p:nvPr>
        </p:nvSpPr>
        <p:spPr/>
        <p:txBody>
          <a:bodyPr/>
          <a:lstStyle/>
          <a:p>
            <a:pPr marL="0" indent="0" algn="just">
              <a:buNone/>
            </a:pPr>
            <a:r>
              <a:rPr lang="en-IN" sz="2000" dirty="0" smtClean="0"/>
              <a:t>Obtain Context free grammar to generate strings consisting of multiples of three a’s</a:t>
            </a:r>
          </a:p>
          <a:p>
            <a:pPr marL="0" indent="0" algn="just">
              <a:buNone/>
            </a:pPr>
            <a:endParaRPr lang="en-IN" sz="2000" dirty="0" smtClean="0"/>
          </a:p>
          <a:p>
            <a:pPr marL="0" indent="0" algn="just">
              <a:buNone/>
            </a:pPr>
            <a:endParaRPr lang="en-IN" sz="2400" dirty="0"/>
          </a:p>
          <a:p>
            <a:pPr marL="571500" indent="-571500" algn="just">
              <a:buAutoNum type="romanLcPeriod"/>
            </a:pPr>
            <a:endParaRPr lang="en-IN"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a:t>
            </a:fld>
            <a:endParaRPr lang="en-US"/>
          </a:p>
        </p:txBody>
      </p:sp>
    </p:spTree>
    <p:extLst>
      <p:ext uri="{BB962C8B-B14F-4D97-AF65-F5344CB8AC3E}">
        <p14:creationId xmlns:p14="http://schemas.microsoft.com/office/powerpoint/2010/main" val="135124902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YACC (Yet Another Compiler-Compiler</a:t>
            </a:r>
            <a:r>
              <a:rPr lang="en-US" sz="2800" dirty="0" smtClean="0"/>
              <a:t>)</a:t>
            </a:r>
            <a:endParaRPr lang="en-IN" sz="2800" dirty="0"/>
          </a:p>
        </p:txBody>
      </p:sp>
      <p:sp>
        <p:nvSpPr>
          <p:cNvPr id="3" name="Content Placeholder 2"/>
          <p:cNvSpPr>
            <a:spLocks noGrp="1"/>
          </p:cNvSpPr>
          <p:nvPr>
            <p:ph idx="1"/>
          </p:nvPr>
        </p:nvSpPr>
        <p:spPr/>
        <p:txBody>
          <a:bodyPr/>
          <a:lstStyle/>
          <a:p>
            <a:r>
              <a:rPr lang="en-IN" dirty="0"/>
              <a:t>Unix program often used to generate a parser for a </a:t>
            </a:r>
            <a:r>
              <a:rPr lang="en-IN" dirty="0" smtClean="0"/>
              <a:t>compiler</a:t>
            </a:r>
          </a:p>
          <a:p>
            <a:r>
              <a:rPr lang="en-IN" dirty="0" smtClean="0"/>
              <a:t>Output </a:t>
            </a:r>
            <a:r>
              <a:rPr lang="en-IN" dirty="0"/>
              <a:t>is code that implements an automaton capable of parsing the defined grammar</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190</a:t>
            </a:fld>
            <a:endParaRPr lang="en-US"/>
          </a:p>
        </p:txBody>
      </p:sp>
    </p:spTree>
    <p:extLst>
      <p:ext uri="{BB962C8B-B14F-4D97-AF65-F5344CB8AC3E}">
        <p14:creationId xmlns:p14="http://schemas.microsoft.com/office/powerpoint/2010/main" val="365940775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YACC Example Productions</a:t>
            </a:r>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191</a:t>
            </a:fld>
            <a:endParaRPr lang="en-US"/>
          </a:p>
        </p:txBody>
      </p:sp>
      <p:pic>
        <p:nvPicPr>
          <p:cNvPr id="7" name="Picture 6"/>
          <p:cNvPicPr>
            <a:picLocks noChangeAspect="1"/>
          </p:cNvPicPr>
          <p:nvPr/>
        </p:nvPicPr>
        <p:blipFill>
          <a:blip r:embed="rId2"/>
          <a:stretch>
            <a:fillRect/>
          </a:stretch>
        </p:blipFill>
        <p:spPr>
          <a:xfrm>
            <a:off x="853440" y="1240973"/>
            <a:ext cx="10529727" cy="4169229"/>
          </a:xfrm>
          <a:prstGeom prst="rect">
            <a:avLst/>
          </a:prstGeom>
        </p:spPr>
      </p:pic>
    </p:spTree>
    <p:extLst>
      <p:ext uri="{BB962C8B-B14F-4D97-AF65-F5344CB8AC3E}">
        <p14:creationId xmlns:p14="http://schemas.microsoft.com/office/powerpoint/2010/main" val="18678052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Mark up Language : HTML Grammar</a:t>
            </a:r>
            <a:endParaRPr lang="en-IN" dirty="0"/>
          </a:p>
        </p:txBody>
      </p:sp>
      <p:sp>
        <p:nvSpPr>
          <p:cNvPr id="3" name="Content Placeholder 2"/>
          <p:cNvSpPr>
            <a:spLocks noGrp="1"/>
          </p:cNvSpPr>
          <p:nvPr>
            <p:ph idx="1"/>
          </p:nvPr>
        </p:nvSpPr>
        <p:spPr/>
        <p:txBody>
          <a:bodyPr/>
          <a:lstStyle/>
          <a:p>
            <a:pPr marL="0" indent="0">
              <a:buNone/>
            </a:pPr>
            <a:r>
              <a:rPr lang="en-IN" sz="2400" dirty="0" smtClean="0"/>
              <a:t>CFG can be used to describe legal structure of HTML documents</a:t>
            </a:r>
            <a:endParaRPr lang="en-IN"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192</a:t>
            </a:fld>
            <a:endParaRPr lang="en-US"/>
          </a:p>
        </p:txBody>
      </p:sp>
      <p:pic>
        <p:nvPicPr>
          <p:cNvPr id="7" name="Picture 6"/>
          <p:cNvPicPr>
            <a:picLocks noChangeAspect="1"/>
          </p:cNvPicPr>
          <p:nvPr/>
        </p:nvPicPr>
        <p:blipFill>
          <a:blip r:embed="rId2"/>
          <a:stretch>
            <a:fillRect/>
          </a:stretch>
        </p:blipFill>
        <p:spPr>
          <a:xfrm>
            <a:off x="785813" y="2266950"/>
            <a:ext cx="10823988" cy="3981450"/>
          </a:xfrm>
          <a:prstGeom prst="rect">
            <a:avLst/>
          </a:prstGeom>
        </p:spPr>
      </p:pic>
    </p:spTree>
    <p:extLst>
      <p:ext uri="{BB962C8B-B14F-4D97-AF65-F5344CB8AC3E}">
        <p14:creationId xmlns:p14="http://schemas.microsoft.com/office/powerpoint/2010/main" val="21788821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(Extensible Markup Language</a:t>
            </a:r>
            <a:r>
              <a:rPr lang="en-US" dirty="0" smtClean="0"/>
              <a:t>)</a:t>
            </a:r>
            <a:endParaRPr lang="en-IN" dirty="0"/>
          </a:p>
        </p:txBody>
      </p:sp>
      <p:sp>
        <p:nvSpPr>
          <p:cNvPr id="3" name="Content Placeholder 2"/>
          <p:cNvSpPr>
            <a:spLocks noGrp="1"/>
          </p:cNvSpPr>
          <p:nvPr>
            <p:ph idx="1"/>
          </p:nvPr>
        </p:nvSpPr>
        <p:spPr/>
        <p:txBody>
          <a:bodyPr/>
          <a:lstStyle/>
          <a:p>
            <a:r>
              <a:rPr lang="en-IN" dirty="0" smtClean="0"/>
              <a:t>XML is just information wrapped in tags.</a:t>
            </a:r>
          </a:p>
          <a:p>
            <a:r>
              <a:rPr lang="en-IN" dirty="0"/>
              <a:t>A DTD (Document Type Definition) defines the valid building blocks of an XML document.</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193</a:t>
            </a:fld>
            <a:endParaRPr lang="en-US"/>
          </a:p>
        </p:txBody>
      </p:sp>
    </p:spTree>
    <p:extLst>
      <p:ext uri="{BB962C8B-B14F-4D97-AF65-F5344CB8AC3E}">
        <p14:creationId xmlns:p14="http://schemas.microsoft.com/office/powerpoint/2010/main" val="13709640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XML DTD Element description</a:t>
            </a:r>
            <a:endParaRPr lang="en-IN" dirty="0"/>
          </a:p>
        </p:txBody>
      </p:sp>
      <p:sp>
        <p:nvSpPr>
          <p:cNvPr id="3" name="Content Placeholder 2"/>
          <p:cNvSpPr>
            <a:spLocks noGrp="1"/>
          </p:cNvSpPr>
          <p:nvPr>
            <p:ph idx="1"/>
          </p:nvPr>
        </p:nvSpPr>
        <p:spPr/>
        <p:txBody>
          <a:bodyPr/>
          <a:lstStyle/>
          <a:p>
            <a:pPr marL="0" indent="0">
              <a:buNone/>
            </a:pPr>
            <a:r>
              <a:rPr lang="en-IN" dirty="0" smtClean="0"/>
              <a:t>Basis</a:t>
            </a:r>
          </a:p>
          <a:p>
            <a:pPr marL="0" indent="0">
              <a:buNone/>
            </a:pPr>
            <a:r>
              <a:rPr lang="en-IN" dirty="0" smtClean="0"/>
              <a:t>  #PCDATA</a:t>
            </a:r>
            <a:r>
              <a:rPr lang="en-IN" dirty="0"/>
              <a:t>, standing for any </a:t>
            </a:r>
            <a:r>
              <a:rPr lang="en-IN" dirty="0" smtClean="0"/>
              <a:t>TEXT</a:t>
            </a:r>
          </a:p>
          <a:p>
            <a:pPr marL="0" indent="0">
              <a:buNone/>
            </a:pPr>
            <a:r>
              <a:rPr lang="en-IN" dirty="0" smtClean="0"/>
              <a:t>• Operators  </a:t>
            </a:r>
          </a:p>
          <a:p>
            <a:pPr marL="0" indent="0">
              <a:buNone/>
            </a:pPr>
            <a:r>
              <a:rPr lang="en-IN" dirty="0"/>
              <a:t> </a:t>
            </a:r>
            <a:r>
              <a:rPr lang="en-IN" dirty="0" smtClean="0"/>
              <a:t>         | </a:t>
            </a:r>
            <a:r>
              <a:rPr lang="en-IN" dirty="0"/>
              <a:t>for </a:t>
            </a:r>
            <a:r>
              <a:rPr lang="en-IN" dirty="0" smtClean="0"/>
              <a:t>union</a:t>
            </a:r>
          </a:p>
          <a:p>
            <a:pPr marL="0" indent="0">
              <a:buNone/>
            </a:pPr>
            <a:r>
              <a:rPr lang="en-IN" dirty="0"/>
              <a:t> </a:t>
            </a:r>
            <a:r>
              <a:rPr lang="en-IN" dirty="0" smtClean="0"/>
              <a:t>         , </a:t>
            </a:r>
            <a:r>
              <a:rPr lang="en-IN" dirty="0"/>
              <a:t>for </a:t>
            </a:r>
            <a:r>
              <a:rPr lang="en-IN" dirty="0" smtClean="0"/>
              <a:t>concatenation</a:t>
            </a:r>
          </a:p>
          <a:p>
            <a:pPr marL="0" indent="0">
              <a:buNone/>
            </a:pPr>
            <a:r>
              <a:rPr lang="en-IN" dirty="0"/>
              <a:t> </a:t>
            </a:r>
            <a:r>
              <a:rPr lang="en-IN" dirty="0" smtClean="0"/>
              <a:t>        * </a:t>
            </a:r>
            <a:r>
              <a:rPr lang="en-IN" dirty="0"/>
              <a:t>for </a:t>
            </a:r>
            <a:r>
              <a:rPr lang="en-IN" dirty="0" smtClean="0"/>
              <a:t>Star</a:t>
            </a:r>
          </a:p>
          <a:p>
            <a:pPr marL="0" indent="0">
              <a:buNone/>
            </a:pPr>
            <a:r>
              <a:rPr lang="en-IN" dirty="0"/>
              <a:t> </a:t>
            </a:r>
            <a:r>
              <a:rPr lang="en-IN" dirty="0" smtClean="0"/>
              <a:t>        ? </a:t>
            </a:r>
            <a:r>
              <a:rPr lang="en-IN" dirty="0"/>
              <a:t>for zero or one occurrence </a:t>
            </a:r>
            <a:endParaRPr lang="en-IN" dirty="0" smtClean="0"/>
          </a:p>
          <a:p>
            <a:pPr marL="0" indent="0">
              <a:buNone/>
            </a:pPr>
            <a:r>
              <a:rPr lang="en-IN" dirty="0"/>
              <a:t> </a:t>
            </a:r>
            <a:r>
              <a:rPr lang="en-IN" dirty="0" smtClean="0"/>
              <a:t>       + </a:t>
            </a:r>
            <a:r>
              <a:rPr lang="en-IN" dirty="0"/>
              <a:t>for one or more occurrences </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194</a:t>
            </a:fld>
            <a:endParaRPr lang="en-US"/>
          </a:p>
        </p:txBody>
      </p:sp>
    </p:spTree>
    <p:extLst>
      <p:ext uri="{BB962C8B-B14F-4D97-AF65-F5344CB8AC3E}">
        <p14:creationId xmlns:p14="http://schemas.microsoft.com/office/powerpoint/2010/main" val="38406898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smtClean="0"/>
              <a:t>Personal Computer (PC) Specifications </a:t>
            </a:r>
            <a:r>
              <a:rPr lang="en-IN" sz="2800" dirty="0"/>
              <a:t>DTD</a:t>
            </a:r>
          </a:p>
        </p:txBody>
      </p:sp>
      <p:sp>
        <p:nvSpPr>
          <p:cNvPr id="3" name="Content Placeholder 2"/>
          <p:cNvSpPr>
            <a:spLocks noGrp="1"/>
          </p:cNvSpPr>
          <p:nvPr>
            <p:ph idx="1"/>
          </p:nvPr>
        </p:nvSpPr>
        <p:spPr/>
        <p:txBody>
          <a:bodyPr/>
          <a:lstStyle/>
          <a:p>
            <a:endParaRPr lang="en-IN" sz="2800" dirty="0" smtClean="0"/>
          </a:p>
          <a:p>
            <a:endParaRPr lang="en-IN" sz="2800" dirty="0"/>
          </a:p>
          <a:p>
            <a:endParaRPr lang="en-IN" sz="2800" dirty="0" smtClean="0"/>
          </a:p>
          <a:p>
            <a:endParaRPr lang="en-IN" sz="2800" dirty="0"/>
          </a:p>
          <a:p>
            <a:endParaRPr lang="en-IN" sz="2800" dirty="0" smtClean="0"/>
          </a:p>
          <a:p>
            <a:endParaRPr lang="en-IN" sz="2800" dirty="0"/>
          </a:p>
          <a:p>
            <a:endParaRPr lang="en-IN" sz="2800" dirty="0" smtClean="0"/>
          </a:p>
          <a:p>
            <a:pPr marL="0" indent="0">
              <a:buNone/>
            </a:pPr>
            <a:r>
              <a:rPr lang="en-IN" sz="2800" dirty="0" smtClean="0"/>
              <a:t>DTD grammar productions</a:t>
            </a:r>
            <a:endParaRPr lang="en-IN" sz="2800" dirty="0"/>
          </a:p>
          <a:p>
            <a:r>
              <a:rPr lang="en-IN" sz="2400" dirty="0" smtClean="0"/>
              <a:t>PC -&gt; Model Price Processor RAM Disks</a:t>
            </a:r>
          </a:p>
          <a:p>
            <a:r>
              <a:rPr lang="en-IN" sz="2400" dirty="0" smtClean="0"/>
              <a:t>Disks -&gt; Disk | Disk Disks</a:t>
            </a:r>
            <a:endParaRPr lang="en-IN"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195</a:t>
            </a:fld>
            <a:endParaRPr lang="en-US"/>
          </a:p>
        </p:txBody>
      </p:sp>
      <p:pic>
        <p:nvPicPr>
          <p:cNvPr id="7" name="Picture 6"/>
          <p:cNvPicPr>
            <a:picLocks noChangeAspect="1"/>
          </p:cNvPicPr>
          <p:nvPr/>
        </p:nvPicPr>
        <p:blipFill>
          <a:blip r:embed="rId2"/>
          <a:stretch>
            <a:fillRect/>
          </a:stretch>
        </p:blipFill>
        <p:spPr>
          <a:xfrm>
            <a:off x="2217419" y="1240971"/>
            <a:ext cx="7600315" cy="3550726"/>
          </a:xfrm>
          <a:prstGeom prst="rect">
            <a:avLst/>
          </a:prstGeom>
        </p:spPr>
      </p:pic>
    </p:spTree>
    <p:extLst>
      <p:ext uri="{BB962C8B-B14F-4D97-AF65-F5344CB8AC3E}">
        <p14:creationId xmlns:p14="http://schemas.microsoft.com/office/powerpoint/2010/main" val="164463523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Normal forms of CFG’s</a:t>
            </a:r>
          </a:p>
        </p:txBody>
      </p:sp>
      <p:sp>
        <p:nvSpPr>
          <p:cNvPr id="9219" name="Rectangle 3"/>
          <p:cNvSpPr>
            <a:spLocks noGrp="1" noChangeArrowheads="1"/>
          </p:cNvSpPr>
          <p:nvPr>
            <p:ph type="subTitle" idx="1"/>
          </p:nvPr>
        </p:nvSpPr>
        <p:spPr>
          <a:xfrm>
            <a:off x="2286000" y="3200400"/>
            <a:ext cx="8382000" cy="1600200"/>
          </a:xfrm>
        </p:spPr>
        <p:txBody>
          <a:bodyPr/>
          <a:lstStyle/>
          <a:p>
            <a:pPr algn="ctr">
              <a:lnSpc>
                <a:spcPct val="80000"/>
              </a:lnSpc>
            </a:pPr>
            <a:endParaRPr lang="en-US" altLang="en-US" sz="2000" dirty="0"/>
          </a:p>
        </p:txBody>
      </p:sp>
      <p:sp>
        <p:nvSpPr>
          <p:cNvPr id="2" name="Date Placeholder 1"/>
          <p:cNvSpPr>
            <a:spLocks noGrp="1"/>
          </p:cNvSpPr>
          <p:nvPr>
            <p:ph type="dt" sz="half" idx="10"/>
          </p:nvPr>
        </p:nvSpPr>
        <p:spPr/>
        <p:txBody>
          <a:bodyPr/>
          <a:lstStyle/>
          <a:p>
            <a:fld id="{35B0C519-89AB-4890-8F92-601590506CB9}" type="datetime3">
              <a:rPr lang="en-US" smtClean="0"/>
              <a:t>7 September 2022</a:t>
            </a:fld>
            <a:endParaRPr lang="en-US"/>
          </a:p>
        </p:txBody>
      </p:sp>
      <p:sp>
        <p:nvSpPr>
          <p:cNvPr id="4" name="Footer Placeholder 3"/>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3" name="Slide Number Placeholder 2"/>
          <p:cNvSpPr>
            <a:spLocks noGrp="1"/>
          </p:cNvSpPr>
          <p:nvPr>
            <p:ph type="sldNum" sz="quarter" idx="12"/>
          </p:nvPr>
        </p:nvSpPr>
        <p:spPr/>
        <p:txBody>
          <a:bodyPr/>
          <a:lstStyle/>
          <a:p>
            <a:fld id="{5DCC653A-8BE1-4A16-A754-27859D86C4A9}" type="slidenum">
              <a:rPr lang="en-US" smtClean="0"/>
              <a:pPr/>
              <a:t>196</a:t>
            </a:fld>
            <a:endParaRPr lang="en-US"/>
          </a:p>
        </p:txBody>
      </p:sp>
      <p:pic>
        <p:nvPicPr>
          <p:cNvPr id="7" name="Picture 3" descr="https://www.gatevidyalay.com/wp-content/uploads/2018/08/Chomsky-Normal-Form-Normal-Forms-300x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284" y="3140766"/>
            <a:ext cx="5141979" cy="167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372163"/>
      </p:ext>
    </p:extLst>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Greibach</a:t>
            </a:r>
            <a:r>
              <a:rPr lang="en-US" dirty="0"/>
              <a:t> Normal Form (GNF)</a:t>
            </a:r>
          </a:p>
        </p:txBody>
      </p:sp>
      <p:sp>
        <p:nvSpPr>
          <p:cNvPr id="3" name="Content Placeholder 2"/>
          <p:cNvSpPr>
            <a:spLocks noGrp="1"/>
          </p:cNvSpPr>
          <p:nvPr>
            <p:ph idx="1"/>
          </p:nvPr>
        </p:nvSpPr>
        <p:spPr/>
        <p:txBody>
          <a:bodyPr/>
          <a:lstStyle/>
          <a:p>
            <a:pPr marL="0" indent="0" algn="just">
              <a:buNone/>
            </a:pPr>
            <a:r>
              <a:rPr lang="en-US" sz="2000" dirty="0"/>
              <a:t>In </a:t>
            </a:r>
            <a:r>
              <a:rPr lang="en-US" sz="2000" dirty="0" err="1"/>
              <a:t>Greibach</a:t>
            </a:r>
            <a:r>
              <a:rPr lang="en-US" sz="2000" dirty="0"/>
              <a:t> Normal Form (GNF), there is a restriction on the terminals and variables appearing on the right hand side of the production.</a:t>
            </a:r>
          </a:p>
          <a:p>
            <a:pPr marL="0" indent="0" algn="just">
              <a:buNone/>
            </a:pPr>
            <a:endParaRPr lang="en-US" sz="2000" dirty="0"/>
          </a:p>
          <a:p>
            <a:pPr marL="0" indent="0" algn="just">
              <a:buNone/>
            </a:pPr>
            <a:r>
              <a:rPr lang="en-US" sz="2000" dirty="0"/>
              <a:t>A CFG G = (V, T, P, S) is said to be in GNF if every production is of the form </a:t>
            </a:r>
          </a:p>
          <a:p>
            <a:pPr marL="0" indent="0" algn="just">
              <a:buNone/>
            </a:pPr>
            <a:r>
              <a:rPr lang="en-US" sz="2000" dirty="0">
                <a:solidFill>
                  <a:srgbClr val="FF0000"/>
                </a:solidFill>
              </a:rPr>
              <a:t>                           </a:t>
            </a:r>
            <a:r>
              <a:rPr lang="en-US" sz="2400" b="1" dirty="0">
                <a:solidFill>
                  <a:srgbClr val="FF00FF"/>
                </a:solidFill>
              </a:rPr>
              <a:t>A</a:t>
            </a:r>
            <a:r>
              <a:rPr lang="en-US" sz="2400" b="1" dirty="0">
                <a:solidFill>
                  <a:srgbClr val="FF0000"/>
                </a:solidFill>
              </a:rPr>
              <a:t> → </a:t>
            </a:r>
            <a:r>
              <a:rPr lang="en-US" sz="2400" b="1" dirty="0">
                <a:solidFill>
                  <a:srgbClr val="0000FF"/>
                </a:solidFill>
              </a:rPr>
              <a:t>a</a:t>
            </a:r>
            <a:r>
              <a:rPr lang="en-US" sz="2400" b="1" dirty="0">
                <a:solidFill>
                  <a:srgbClr val="FF0000"/>
                </a:solidFill>
                <a:latin typeface="Cambria Math"/>
                <a:ea typeface="Cambria Math"/>
              </a:rPr>
              <a:t>⍺</a:t>
            </a:r>
            <a:r>
              <a:rPr lang="en-US" sz="2400" b="1" dirty="0"/>
              <a:t> </a:t>
            </a:r>
          </a:p>
          <a:p>
            <a:pPr marL="0" indent="0" algn="just">
              <a:buNone/>
            </a:pPr>
            <a:r>
              <a:rPr lang="en-US" sz="2000" dirty="0"/>
              <a:t>where </a:t>
            </a:r>
            <a:r>
              <a:rPr lang="en-US" sz="2000" dirty="0">
                <a:solidFill>
                  <a:srgbClr val="0000FF"/>
                </a:solidFill>
              </a:rPr>
              <a:t>a</a:t>
            </a:r>
            <a:r>
              <a:rPr lang="en-US" sz="2000" dirty="0"/>
              <a:t> ∈ T and </a:t>
            </a:r>
            <a:r>
              <a:rPr lang="en-US" sz="2000" dirty="0">
                <a:solidFill>
                  <a:srgbClr val="FF0000"/>
                </a:solidFill>
                <a:latin typeface="Cambria Math"/>
                <a:ea typeface="Cambria Math"/>
              </a:rPr>
              <a:t>⍺</a:t>
            </a:r>
            <a:r>
              <a:rPr lang="en-US" sz="2000" dirty="0"/>
              <a:t> ∈ V ∗ , i.e., </a:t>
            </a:r>
            <a:r>
              <a:rPr lang="en-US" sz="2000" dirty="0">
                <a:solidFill>
                  <a:srgbClr val="FF0000"/>
                </a:solidFill>
                <a:latin typeface="Cambria Math"/>
                <a:ea typeface="Cambria Math"/>
              </a:rPr>
              <a:t>⍺</a:t>
            </a:r>
            <a:r>
              <a:rPr lang="en-US" sz="2000" dirty="0"/>
              <a:t> is a string of zero or more variables. </a:t>
            </a:r>
          </a:p>
          <a:p>
            <a:pPr marL="0" indent="0" algn="just">
              <a:buNone/>
            </a:pPr>
            <a:r>
              <a:rPr lang="en-US" sz="2000" dirty="0"/>
              <a:t>The first symbol on the right hand side of the production must be a terminal and it can be followed by zero or more Variables.</a:t>
            </a:r>
          </a:p>
          <a:p>
            <a:pPr marL="0" indent="0" algn="just">
              <a:buNone/>
            </a:pPr>
            <a:r>
              <a:rPr lang="en-US" sz="2000" dirty="0"/>
              <a:t>If Grammar is in GNF, it can be easily converted into Push Down Automata (PDA), which accepts Context Free Languages</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197</a:t>
            </a:fld>
            <a:endParaRPr lang="en-US"/>
          </a:p>
        </p:txBody>
      </p:sp>
    </p:spTree>
    <p:extLst>
      <p:ext uri="{BB962C8B-B14F-4D97-AF65-F5344CB8AC3E}">
        <p14:creationId xmlns:p14="http://schemas.microsoft.com/office/powerpoint/2010/main" val="22757832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Recursion w.r.t CFG’s</a:t>
            </a:r>
            <a:endParaRPr lang="en-US" dirty="0"/>
          </a:p>
        </p:txBody>
      </p:sp>
      <p:sp>
        <p:nvSpPr>
          <p:cNvPr id="3" name="Content Placeholder 2"/>
          <p:cNvSpPr>
            <a:spLocks noGrp="1"/>
          </p:cNvSpPr>
          <p:nvPr>
            <p:ph idx="1"/>
          </p:nvPr>
        </p:nvSpPr>
        <p:spPr/>
        <p:txBody>
          <a:bodyPr/>
          <a:lstStyle/>
          <a:p>
            <a:pPr marL="0" indent="0">
              <a:buNone/>
            </a:pPr>
            <a:r>
              <a:rPr lang="en-US" sz="2000" dirty="0"/>
              <a:t>Let G=(V,T,P,S) be a CFG, we say G is left recursive if there is a non-terminal A in G and a derivation</a:t>
            </a:r>
          </a:p>
          <a:p>
            <a:pPr marL="0" indent="0">
              <a:buNone/>
            </a:pPr>
            <a:r>
              <a:rPr lang="en-US" sz="2000" dirty="0"/>
              <a:t>                  </a:t>
            </a:r>
            <a:r>
              <a:rPr lang="en-US" sz="2000" dirty="0">
                <a:solidFill>
                  <a:srgbClr val="0000FF"/>
                </a:solidFill>
              </a:rPr>
              <a:t> </a:t>
            </a:r>
            <a:r>
              <a:rPr lang="en-US" sz="2000" b="1" dirty="0">
                <a:solidFill>
                  <a:srgbClr val="0000FF"/>
                </a:solidFill>
              </a:rPr>
              <a:t>A</a:t>
            </a:r>
            <a:r>
              <a:rPr lang="en-US" sz="2000" dirty="0">
                <a:solidFill>
                  <a:srgbClr val="0000FF"/>
                </a:solidFill>
              </a:rPr>
              <a:t> </a:t>
            </a:r>
            <a:r>
              <a:rPr lang="en-US" sz="2000" dirty="0"/>
              <a:t>=&gt; </a:t>
            </a:r>
            <a:r>
              <a:rPr lang="en-US" sz="2000" b="1" dirty="0">
                <a:solidFill>
                  <a:srgbClr val="0000FF"/>
                </a:solidFill>
              </a:rPr>
              <a:t>A</a:t>
            </a:r>
            <a:r>
              <a:rPr lang="en-US" sz="2000" dirty="0">
                <a:latin typeface="Cambria Math"/>
                <a:ea typeface="Cambria Math"/>
              </a:rPr>
              <a:t>⍺</a:t>
            </a:r>
          </a:p>
          <a:p>
            <a:pPr marL="0" indent="0">
              <a:buNone/>
            </a:pPr>
            <a:endParaRPr lang="en-US" sz="2000" dirty="0">
              <a:latin typeface="Cambria Math"/>
              <a:ea typeface="Cambria Math"/>
            </a:endParaRPr>
          </a:p>
          <a:p>
            <a:pPr marL="0" indent="0">
              <a:buNone/>
            </a:pPr>
            <a:endParaRPr lang="en-US" sz="2000" dirty="0">
              <a:latin typeface="Cambria Math"/>
              <a:ea typeface="Cambria Math"/>
            </a:endParaRPr>
          </a:p>
          <a:p>
            <a:pPr marL="0" indent="0">
              <a:buNone/>
            </a:pPr>
            <a:endParaRPr lang="en-US" sz="2000" dirty="0">
              <a:latin typeface="Cambria Math"/>
              <a:ea typeface="Cambria Math"/>
            </a:endParaRPr>
          </a:p>
          <a:p>
            <a:pPr marL="0" indent="0">
              <a:buNone/>
            </a:pPr>
            <a:endParaRPr lang="en-US" sz="2000" dirty="0">
              <a:latin typeface="Cambria Math"/>
              <a:ea typeface="Cambria Math"/>
            </a:endParaRPr>
          </a:p>
          <a:p>
            <a:pPr marL="0" indent="0">
              <a:buNone/>
            </a:pPr>
            <a:endParaRPr lang="en-US" sz="2000" dirty="0">
              <a:latin typeface="Cambria Math"/>
              <a:ea typeface="Cambria Math"/>
            </a:endParaRPr>
          </a:p>
          <a:p>
            <a:pPr marL="0" indent="0">
              <a:buNone/>
            </a:pPr>
            <a:endParaRPr lang="en-US" sz="2000" dirty="0">
              <a:latin typeface="Cambria Math"/>
              <a:ea typeface="Cambria Math"/>
            </a:endParaRPr>
          </a:p>
          <a:p>
            <a:pPr marL="0" indent="0">
              <a:buNone/>
            </a:pPr>
            <a:endParaRPr lang="en-US" sz="2000" dirty="0">
              <a:latin typeface="Cambria Math"/>
              <a:ea typeface="Cambria Math"/>
            </a:endParaRPr>
          </a:p>
          <a:p>
            <a:pPr marL="0" indent="0">
              <a:buNone/>
            </a:pPr>
            <a:endParaRPr lang="en-US" sz="2000" dirty="0">
              <a:latin typeface="Cambria Math"/>
              <a:ea typeface="Cambria Math"/>
            </a:endParaRPr>
          </a:p>
          <a:p>
            <a:pPr marL="0" indent="0">
              <a:buNone/>
            </a:pPr>
            <a:endParaRPr lang="en-US" sz="2000" dirty="0">
              <a:latin typeface="Cambria Math"/>
              <a:ea typeface="Cambria Math"/>
            </a:endParaRPr>
          </a:p>
          <a:p>
            <a:pPr marL="0" indent="0" algn="just">
              <a:buNone/>
            </a:pPr>
            <a:r>
              <a:rPr lang="en-US" sz="1600" b="1" dirty="0">
                <a:latin typeface="Cambria Math"/>
                <a:ea typeface="Cambria Math"/>
              </a:rPr>
              <a:t>Note: </a:t>
            </a:r>
            <a:r>
              <a:rPr lang="en-US" sz="1600" dirty="0">
                <a:latin typeface="Cambria Math"/>
                <a:ea typeface="Cambria Math"/>
              </a:rPr>
              <a:t>Left recursion is a problem, because to check whether a string is present in a language which is specified by left recursive grammar we have to use trial and error method</a:t>
            </a:r>
            <a:endParaRPr lang="en-US" sz="16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198</a:t>
            </a:fld>
            <a:endParaRPr lang="en-US"/>
          </a:p>
        </p:txBody>
      </p:sp>
      <p:graphicFrame>
        <p:nvGraphicFramePr>
          <p:cNvPr id="7" name="Table 6"/>
          <p:cNvGraphicFramePr>
            <a:graphicFrameLocks noGrp="1"/>
          </p:cNvGraphicFramePr>
          <p:nvPr>
            <p:extLst/>
          </p:nvPr>
        </p:nvGraphicFramePr>
        <p:xfrm>
          <a:off x="2743200" y="2438400"/>
          <a:ext cx="6096000" cy="289560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b="0" dirty="0" smtClean="0">
                          <a:solidFill>
                            <a:schemeClr val="tx1"/>
                          </a:solidFill>
                        </a:rPr>
                        <a:t>Left Recursion</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Right Recursion</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524760">
                <a:tc>
                  <a:txBody>
                    <a:bodyPr/>
                    <a:lstStyle/>
                    <a:p>
                      <a:endParaRPr lang="en-US" b="0" dirty="0" smtClean="0">
                        <a:solidFill>
                          <a:schemeClr val="tx1"/>
                        </a:solidFill>
                      </a:endParaRPr>
                    </a:p>
                    <a:p>
                      <a:endParaRPr lang="en-US" b="0" dirty="0" smtClean="0">
                        <a:solidFill>
                          <a:schemeClr val="tx1"/>
                        </a:solidFill>
                      </a:endParaRPr>
                    </a:p>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895600"/>
            <a:ext cx="1752600" cy="233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867156"/>
            <a:ext cx="1600200" cy="23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21620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Elimination of Left Recursion</a:t>
            </a:r>
          </a:p>
        </p:txBody>
      </p:sp>
      <p:sp>
        <p:nvSpPr>
          <p:cNvPr id="3" name="Content Placeholder 2"/>
          <p:cNvSpPr>
            <a:spLocks noGrp="1"/>
          </p:cNvSpPr>
          <p:nvPr>
            <p:ph idx="1"/>
          </p:nvPr>
        </p:nvSpPr>
        <p:spPr/>
        <p:txBody>
          <a:bodyPr/>
          <a:lstStyle/>
          <a:p>
            <a:r>
              <a:rPr lang="en-US" sz="1800" dirty="0"/>
              <a:t>Left recursion is eliminated by converting the grammar into a right recursive grammar.</a:t>
            </a:r>
          </a:p>
          <a:p>
            <a:r>
              <a:rPr lang="en-US" sz="1800" dirty="0"/>
              <a:t>If we have the left-recursive pair of productions</a:t>
            </a:r>
          </a:p>
          <a:p>
            <a:pPr marL="0" indent="0">
              <a:buNone/>
            </a:pPr>
            <a:r>
              <a:rPr lang="en-US" sz="1800" b="1" dirty="0"/>
              <a:t>		A </a:t>
            </a:r>
            <a:r>
              <a:rPr lang="en-US" sz="1800" dirty="0"/>
              <a:t>→</a:t>
            </a:r>
            <a:r>
              <a:rPr lang="en-US" sz="1800" b="1" dirty="0"/>
              <a:t> A</a:t>
            </a:r>
            <a:r>
              <a:rPr lang="el-GR" sz="1800" b="1" dirty="0">
                <a:solidFill>
                  <a:srgbClr val="FF0000"/>
                </a:solidFill>
                <a:latin typeface="Cambria Math"/>
                <a:ea typeface="Cambria Math"/>
              </a:rPr>
              <a:t>⍺</a:t>
            </a:r>
            <a:r>
              <a:rPr lang="el-GR" sz="1800" b="1" dirty="0"/>
              <a:t> </a:t>
            </a:r>
            <a:r>
              <a:rPr lang="en-US" sz="1800" b="1" dirty="0"/>
              <a:t> |</a:t>
            </a:r>
            <a:r>
              <a:rPr lang="el-GR" sz="1800" b="1" dirty="0"/>
              <a:t> </a:t>
            </a:r>
            <a:r>
              <a:rPr lang="el-GR" sz="1800" b="1" dirty="0">
                <a:solidFill>
                  <a:srgbClr val="0000FF"/>
                </a:solidFill>
              </a:rPr>
              <a:t>β</a:t>
            </a:r>
            <a:endParaRPr lang="en-US" sz="1800" dirty="0">
              <a:solidFill>
                <a:srgbClr val="0000FF"/>
              </a:solidFill>
            </a:endParaRPr>
          </a:p>
          <a:p>
            <a:pPr marL="0" indent="0">
              <a:buNone/>
            </a:pPr>
            <a:r>
              <a:rPr lang="en-US" sz="1800" dirty="0"/>
              <a:t>              here </a:t>
            </a:r>
            <a:r>
              <a:rPr lang="en-US" sz="1800" dirty="0">
                <a:solidFill>
                  <a:srgbClr val="0000FF"/>
                </a:solidFill>
              </a:rPr>
              <a:t>β</a:t>
            </a:r>
            <a:r>
              <a:rPr lang="en-US" sz="1800" dirty="0"/>
              <a:t> does not begin with an </a:t>
            </a:r>
            <a:r>
              <a:rPr lang="en-US" sz="1800" b="1" dirty="0"/>
              <a:t>A</a:t>
            </a:r>
            <a:r>
              <a:rPr lang="en-US" sz="1800" dirty="0"/>
              <a:t>.</a:t>
            </a:r>
          </a:p>
          <a:p>
            <a:r>
              <a:rPr lang="en-US" sz="1800" dirty="0"/>
              <a:t>Then, we can eliminate left recursion by replacing the pair of productions with</a:t>
            </a:r>
          </a:p>
          <a:p>
            <a:pPr marL="0" indent="0">
              <a:buNone/>
            </a:pPr>
            <a:r>
              <a:rPr lang="en-US" sz="1800" b="1" dirty="0"/>
              <a:t>		A </a:t>
            </a:r>
            <a:r>
              <a:rPr lang="en-US" sz="1800" dirty="0"/>
              <a:t>→ </a:t>
            </a:r>
            <a:r>
              <a:rPr lang="en-US" sz="1800" b="1" dirty="0">
                <a:solidFill>
                  <a:srgbClr val="0000FF"/>
                </a:solidFill>
              </a:rPr>
              <a:t>β</a:t>
            </a:r>
            <a:r>
              <a:rPr lang="en-US" sz="1800" b="1" dirty="0">
                <a:solidFill>
                  <a:srgbClr val="FF00FF"/>
                </a:solidFill>
              </a:rPr>
              <a:t>A’ </a:t>
            </a:r>
            <a:r>
              <a:rPr lang="en-US" sz="1800" b="1" dirty="0"/>
              <a:t>|</a:t>
            </a:r>
            <a:r>
              <a:rPr lang="el-GR" sz="1800" b="1" dirty="0"/>
              <a:t> </a:t>
            </a:r>
            <a:r>
              <a:rPr lang="el-GR" sz="1800" b="1" dirty="0">
                <a:solidFill>
                  <a:srgbClr val="0000FF"/>
                </a:solidFill>
              </a:rPr>
              <a:t>β</a:t>
            </a:r>
            <a:r>
              <a:rPr lang="en-US" sz="1800" b="1" dirty="0">
                <a:solidFill>
                  <a:srgbClr val="FF00FF"/>
                </a:solidFill>
              </a:rPr>
              <a:t>  </a:t>
            </a:r>
            <a:r>
              <a:rPr lang="en-US" sz="1800" b="1" dirty="0">
                <a:solidFill>
                  <a:schemeClr val="tx1"/>
                </a:solidFill>
              </a:rPr>
              <a:t>,</a:t>
            </a:r>
            <a:r>
              <a:rPr lang="en-US" sz="1800" b="1" dirty="0">
                <a:solidFill>
                  <a:srgbClr val="FF00FF"/>
                </a:solidFill>
              </a:rPr>
              <a:t>   </a:t>
            </a:r>
            <a:r>
              <a:rPr lang="en-US" sz="1800" b="1" dirty="0"/>
              <a:t> </a:t>
            </a:r>
            <a:r>
              <a:rPr lang="en-US" sz="1800" b="1" dirty="0">
                <a:solidFill>
                  <a:srgbClr val="FF00FF"/>
                </a:solidFill>
              </a:rPr>
              <a:t>A’</a:t>
            </a:r>
            <a:r>
              <a:rPr lang="en-US" sz="1800" b="1" dirty="0"/>
              <a:t> </a:t>
            </a:r>
            <a:r>
              <a:rPr lang="en-US" sz="1800" dirty="0"/>
              <a:t>→ </a:t>
            </a:r>
            <a:r>
              <a:rPr lang="el-GR" sz="1800" b="1" dirty="0">
                <a:solidFill>
                  <a:srgbClr val="FF0000"/>
                </a:solidFill>
                <a:latin typeface="Cambria Math"/>
                <a:ea typeface="Cambria Math"/>
              </a:rPr>
              <a:t> ⍺ </a:t>
            </a:r>
            <a:r>
              <a:rPr lang="en-US" sz="1800" b="1" dirty="0">
                <a:solidFill>
                  <a:srgbClr val="FF00FF"/>
                </a:solidFill>
              </a:rPr>
              <a:t>A’</a:t>
            </a:r>
            <a:r>
              <a:rPr lang="en-US" sz="1800" b="1" dirty="0"/>
              <a:t>  |  </a:t>
            </a:r>
            <a:r>
              <a:rPr lang="en-IN" sz="1800" b="1" dirty="0">
                <a:solidFill>
                  <a:srgbClr val="339933"/>
                </a:solidFill>
              </a:rPr>
              <a:t>ε</a:t>
            </a:r>
            <a:endParaRPr lang="en-US" sz="1800" dirty="0">
              <a:solidFill>
                <a:srgbClr val="339933"/>
              </a:solidFill>
            </a:endParaRPr>
          </a:p>
          <a:p>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199</a:t>
            </a:fld>
            <a:endParaRPr lang="en-US"/>
          </a:p>
        </p:txBody>
      </p:sp>
      <p:graphicFrame>
        <p:nvGraphicFramePr>
          <p:cNvPr id="7" name="Table 6"/>
          <p:cNvGraphicFramePr>
            <a:graphicFrameLocks noGrp="1"/>
          </p:cNvGraphicFramePr>
          <p:nvPr>
            <p:extLst/>
          </p:nvPr>
        </p:nvGraphicFramePr>
        <p:xfrm>
          <a:off x="2895600" y="4038600"/>
          <a:ext cx="6096000" cy="2159668"/>
        </p:xfrm>
        <a:graphic>
          <a:graphicData uri="http://schemas.openxmlformats.org/drawingml/2006/table">
            <a:tbl>
              <a:tblPr firstRow="1" bandRow="1">
                <a:tableStyleId>{5C22544A-7EE6-4342-B048-85BDC9FD1C3A}</a:tableStyleId>
              </a:tblPr>
              <a:tblGrid>
                <a:gridCol w="2362200"/>
                <a:gridCol w="3733800"/>
              </a:tblGrid>
              <a:tr h="263492">
                <a:tc>
                  <a:txBody>
                    <a:bodyPr/>
                    <a:lstStyle/>
                    <a:p>
                      <a:pPr marL="0" indent="0">
                        <a:buNone/>
                      </a:pPr>
                      <a:r>
                        <a:rPr lang="en-US" sz="1800" b="1" dirty="0" smtClean="0">
                          <a:solidFill>
                            <a:schemeClr val="tx1"/>
                          </a:solidFill>
                        </a:rPr>
                        <a:t>A </a:t>
                      </a:r>
                      <a:r>
                        <a:rPr lang="en-US" sz="1800" dirty="0" smtClean="0">
                          <a:solidFill>
                            <a:schemeClr val="tx1"/>
                          </a:solidFill>
                        </a:rPr>
                        <a:t>→</a:t>
                      </a:r>
                      <a:r>
                        <a:rPr lang="en-US" sz="1800" b="1" dirty="0" smtClean="0">
                          <a:solidFill>
                            <a:schemeClr val="tx1"/>
                          </a:solidFill>
                        </a:rPr>
                        <a:t> A</a:t>
                      </a:r>
                      <a:r>
                        <a:rPr lang="el-GR" sz="1800" b="1" dirty="0" smtClean="0">
                          <a:solidFill>
                            <a:srgbClr val="FF0000"/>
                          </a:solidFill>
                          <a:latin typeface="Cambria Math"/>
                          <a:ea typeface="Cambria Math"/>
                        </a:rPr>
                        <a:t>⍺</a:t>
                      </a:r>
                      <a:r>
                        <a:rPr lang="el-GR" sz="1800" b="1" dirty="0" smtClean="0">
                          <a:solidFill>
                            <a:schemeClr val="tx1"/>
                          </a:solidFill>
                        </a:rPr>
                        <a:t> </a:t>
                      </a:r>
                      <a:r>
                        <a:rPr lang="en-US" sz="1800" b="1" dirty="0" smtClean="0">
                          <a:solidFill>
                            <a:schemeClr val="tx1"/>
                          </a:solidFill>
                        </a:rPr>
                        <a:t> |</a:t>
                      </a:r>
                      <a:r>
                        <a:rPr lang="el-GR" sz="1800" b="1" dirty="0" smtClean="0">
                          <a:solidFill>
                            <a:schemeClr val="tx1"/>
                          </a:solidFill>
                        </a:rPr>
                        <a:t> </a:t>
                      </a:r>
                      <a:r>
                        <a:rPr lang="el-GR" sz="1800" b="1" dirty="0" smtClean="0">
                          <a:solidFill>
                            <a:srgbClr val="0000FF"/>
                          </a:solidFill>
                        </a:rPr>
                        <a:t>β</a:t>
                      </a:r>
                      <a:endParaRPr lang="en-US" sz="18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1" dirty="0" smtClean="0">
                          <a:solidFill>
                            <a:schemeClr val="tx1"/>
                          </a:solidFill>
                        </a:rPr>
                        <a:t>A</a:t>
                      </a:r>
                      <a:r>
                        <a:rPr lang="pt-BR" b="0" dirty="0" smtClean="0">
                          <a:solidFill>
                            <a:schemeClr val="tx1"/>
                          </a:solidFill>
                        </a:rPr>
                        <a:t> → </a:t>
                      </a:r>
                      <a:r>
                        <a:rPr lang="pt-BR" b="0" dirty="0" smtClean="0">
                          <a:solidFill>
                            <a:srgbClr val="0000FF"/>
                          </a:solidFill>
                        </a:rPr>
                        <a:t>β</a:t>
                      </a:r>
                      <a:r>
                        <a:rPr lang="pt-BR" b="0" dirty="0" smtClean="0">
                          <a:solidFill>
                            <a:srgbClr val="FF00FF"/>
                          </a:solidFill>
                        </a:rPr>
                        <a:t>A’ </a:t>
                      </a:r>
                      <a:r>
                        <a:rPr lang="en-US" sz="1800" b="1" dirty="0" smtClean="0"/>
                        <a:t>|</a:t>
                      </a:r>
                      <a:r>
                        <a:rPr lang="el-GR" sz="1800" b="1" dirty="0" smtClean="0"/>
                        <a:t> </a:t>
                      </a:r>
                      <a:r>
                        <a:rPr lang="el-GR" sz="1800" b="1" dirty="0" smtClean="0">
                          <a:solidFill>
                            <a:srgbClr val="0000FF"/>
                          </a:solidFill>
                        </a:rPr>
                        <a:t>β</a:t>
                      </a:r>
                      <a:r>
                        <a:rPr lang="pt-BR" b="0" dirty="0" smtClean="0">
                          <a:solidFill>
                            <a:srgbClr val="FF00FF"/>
                          </a:solidFill>
                        </a:rPr>
                        <a:t>   </a:t>
                      </a:r>
                      <a:r>
                        <a:rPr lang="pt-BR" b="0" dirty="0" smtClean="0">
                          <a:solidFill>
                            <a:schemeClr val="tx1"/>
                          </a:solidFill>
                        </a:rPr>
                        <a:t>, </a:t>
                      </a:r>
                      <a:r>
                        <a:rPr lang="pt-BR" b="0" dirty="0" smtClean="0">
                          <a:solidFill>
                            <a:srgbClr val="FF00FF"/>
                          </a:solidFill>
                        </a:rPr>
                        <a:t> A’ </a:t>
                      </a:r>
                      <a:r>
                        <a:rPr lang="pt-BR" b="0" dirty="0" smtClean="0">
                          <a:solidFill>
                            <a:schemeClr val="tx1"/>
                          </a:solidFill>
                        </a:rPr>
                        <a:t>→  </a:t>
                      </a:r>
                      <a:r>
                        <a:rPr lang="pt-BR" b="0" dirty="0" smtClean="0">
                          <a:solidFill>
                            <a:srgbClr val="FF0000"/>
                          </a:solidFill>
                        </a:rPr>
                        <a:t>⍺</a:t>
                      </a:r>
                      <a:r>
                        <a:rPr lang="pt-BR" b="0" dirty="0" smtClean="0">
                          <a:solidFill>
                            <a:schemeClr val="tx1"/>
                          </a:solidFill>
                        </a:rPr>
                        <a:t> </a:t>
                      </a:r>
                      <a:r>
                        <a:rPr lang="pt-BR" b="0" dirty="0" smtClean="0">
                          <a:solidFill>
                            <a:srgbClr val="FF00FF"/>
                          </a:solidFill>
                        </a:rPr>
                        <a:t>A’  </a:t>
                      </a:r>
                      <a:r>
                        <a:rPr lang="pt-BR" b="0" dirty="0" smtClean="0">
                          <a:solidFill>
                            <a:schemeClr val="tx1"/>
                          </a:solidFill>
                        </a:rPr>
                        <a:t>|  </a:t>
                      </a:r>
                      <a:r>
                        <a:rPr lang="pt-BR" b="0" dirty="0" smtClean="0">
                          <a:solidFill>
                            <a:srgbClr val="339933"/>
                          </a:solidFill>
                        </a:rPr>
                        <a:t>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93908">
                <a:tc>
                  <a:txBody>
                    <a:bodyPr/>
                    <a:lstStyle/>
                    <a:p>
                      <a:endParaRPr lang="en-US" b="0" smtClean="0">
                        <a:solidFill>
                          <a:schemeClr val="tx1"/>
                        </a:solidFill>
                      </a:endParaRPr>
                    </a:p>
                    <a:p>
                      <a:endParaRPr lang="en-US" b="0" smtClean="0">
                        <a:solidFill>
                          <a:schemeClr val="tx1"/>
                        </a:solidFill>
                      </a:endParaRPr>
                    </a:p>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1" y="4572000"/>
            <a:ext cx="11144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4531652"/>
            <a:ext cx="1362075" cy="153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220200" y="4572000"/>
            <a:ext cx="1335430" cy="861774"/>
          </a:xfrm>
          <a:prstGeom prst="rect">
            <a:avLst/>
          </a:prstGeom>
          <a:noFill/>
        </p:spPr>
        <p:txBody>
          <a:bodyPr wrap="none" rtlCol="0">
            <a:spAutoFit/>
          </a:bodyPr>
          <a:lstStyle/>
          <a:p>
            <a:r>
              <a:rPr lang="en-US" sz="1600" dirty="0"/>
              <a:t>Equivalent </a:t>
            </a:r>
          </a:p>
          <a:p>
            <a:r>
              <a:rPr lang="en-US" sz="1600" dirty="0"/>
              <a:t>parse trees</a:t>
            </a:r>
          </a:p>
          <a:p>
            <a:r>
              <a:rPr lang="en-US" sz="1600" dirty="0"/>
              <a:t>for   </a:t>
            </a:r>
            <a:r>
              <a:rPr lang="el-GR" sz="1600" dirty="0"/>
              <a:t>β</a:t>
            </a:r>
            <a:r>
              <a:rPr lang="en-US" sz="1600" dirty="0">
                <a:latin typeface="Cambria Math"/>
                <a:ea typeface="Cambria Math"/>
              </a:rPr>
              <a:t>⍺⍺</a:t>
            </a:r>
            <a:endParaRPr lang="en-US" sz="1600" dirty="0"/>
          </a:p>
        </p:txBody>
      </p:sp>
    </p:spTree>
    <p:extLst>
      <p:ext uri="{BB962C8B-B14F-4D97-AF65-F5344CB8AC3E}">
        <p14:creationId xmlns:p14="http://schemas.microsoft.com/office/powerpoint/2010/main" val="2053346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smtClean="0"/>
              <a:t>Unit-3 </a:t>
            </a:r>
          </a:p>
        </p:txBody>
      </p:sp>
      <p:sp>
        <p:nvSpPr>
          <p:cNvPr id="9219" name="Rectangle 3"/>
          <p:cNvSpPr>
            <a:spLocks noGrp="1" noChangeArrowheads="1"/>
          </p:cNvSpPr>
          <p:nvPr>
            <p:ph type="subTitle" idx="1"/>
          </p:nvPr>
        </p:nvSpPr>
        <p:spPr>
          <a:xfrm>
            <a:off x="1280160" y="3200400"/>
            <a:ext cx="9814560" cy="1600200"/>
          </a:xfrm>
        </p:spPr>
        <p:txBody>
          <a:bodyPr/>
          <a:lstStyle/>
          <a:p>
            <a:pPr algn="just">
              <a:lnSpc>
                <a:spcPct val="80000"/>
              </a:lnSpc>
            </a:pPr>
            <a:r>
              <a:rPr lang="en-US" altLang="en-US" sz="1800" b="1" dirty="0"/>
              <a:t>Context Free Grammars and Languages Parse Trees</a:t>
            </a:r>
          </a:p>
          <a:p>
            <a:pPr algn="just">
              <a:lnSpc>
                <a:spcPct val="80000"/>
              </a:lnSpc>
            </a:pPr>
            <a:r>
              <a:rPr lang="en-US" altLang="en-US" sz="1800" dirty="0"/>
              <a:t>Applications of Context Free Grammars, </a:t>
            </a:r>
            <a:r>
              <a:rPr lang="en-US" altLang="en-US" sz="1800" dirty="0" smtClean="0"/>
              <a:t>Ambiguity </a:t>
            </a:r>
            <a:r>
              <a:rPr lang="en-US" altLang="en-US" sz="1800" dirty="0"/>
              <a:t>in Grammars and Languages, Eliminating Useless Symbols, Computing the Generating and Reachable Symbols, Eliminating Epsilon Productions, Eliminating Unit Productions, Chomsky Normal Form</a:t>
            </a:r>
          </a:p>
        </p:txBody>
      </p:sp>
      <p:sp>
        <p:nvSpPr>
          <p:cNvPr id="2" name="Date Placeholder 1"/>
          <p:cNvSpPr>
            <a:spLocks noGrp="1"/>
          </p:cNvSpPr>
          <p:nvPr>
            <p:ph type="dt" sz="half" idx="10"/>
          </p:nvPr>
        </p:nvSpPr>
        <p:spPr/>
        <p:txBody>
          <a:bodyPr/>
          <a:lstStyle/>
          <a:p>
            <a:fld id="{35B0C519-89AB-4890-8F92-601590506CB9}" type="datetime3">
              <a:rPr lang="en-US" smtClean="0"/>
              <a:t>7 September 2022</a:t>
            </a:fld>
            <a:endParaRPr lang="en-US"/>
          </a:p>
        </p:txBody>
      </p:sp>
      <p:sp>
        <p:nvSpPr>
          <p:cNvPr id="4" name="Footer Placeholder 3"/>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3" name="Slide Number Placeholder 2"/>
          <p:cNvSpPr>
            <a:spLocks noGrp="1"/>
          </p:cNvSpPr>
          <p:nvPr>
            <p:ph type="sldNum" sz="quarter" idx="12"/>
          </p:nvPr>
        </p:nvSpPr>
        <p:spPr/>
        <p:txBody>
          <a:bodyPr/>
          <a:lstStyle/>
          <a:p>
            <a:fld id="{5DCC653A-8BE1-4A16-A754-27859D86C4A9}" type="slidenum">
              <a:rPr lang="en-US" smtClean="0"/>
              <a:pPr/>
              <a:t>2</a:t>
            </a:fld>
            <a:endParaRPr lang="en-US"/>
          </a:p>
        </p:txBody>
      </p:sp>
    </p:spTree>
    <p:extLst>
      <p:ext uri="{BB962C8B-B14F-4D97-AF65-F5344CB8AC3E}">
        <p14:creationId xmlns:p14="http://schemas.microsoft.com/office/powerpoint/2010/main" val="73918285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IN" dirty="0"/>
          </a:p>
        </p:txBody>
      </p:sp>
      <p:sp>
        <p:nvSpPr>
          <p:cNvPr id="3" name="Content Placeholder 2"/>
          <p:cNvSpPr>
            <a:spLocks noGrp="1"/>
          </p:cNvSpPr>
          <p:nvPr>
            <p:ph idx="1"/>
          </p:nvPr>
        </p:nvSpPr>
        <p:spPr/>
        <p:txBody>
          <a:bodyPr/>
          <a:lstStyle/>
          <a:p>
            <a:pPr marL="0" indent="0" algn="just">
              <a:buNone/>
            </a:pPr>
            <a:r>
              <a:rPr lang="en-IN" sz="2000" dirty="0" smtClean="0"/>
              <a:t>Obtain </a:t>
            </a:r>
            <a:r>
              <a:rPr lang="en-IN" sz="2000" dirty="0"/>
              <a:t>Context free grammar to </a:t>
            </a:r>
            <a:r>
              <a:rPr lang="en-IN" sz="2000" dirty="0" smtClean="0"/>
              <a:t>accept the language </a:t>
            </a:r>
          </a:p>
          <a:p>
            <a:pPr marL="0" indent="0" algn="just">
              <a:buNone/>
            </a:pPr>
            <a:r>
              <a:rPr lang="en-IN" sz="2000" dirty="0" smtClean="0"/>
              <a:t>L={w, |w| mod 3 &gt; 0 </a:t>
            </a:r>
            <a:r>
              <a:rPr lang="en-IN" sz="2000" dirty="0"/>
              <a:t>, where w ∈ </a:t>
            </a:r>
            <a:r>
              <a:rPr lang="en-IN" sz="2000" dirty="0" smtClean="0"/>
              <a:t>a*</a:t>
            </a:r>
          </a:p>
          <a:p>
            <a:pPr marL="0" indent="0" algn="just">
              <a:buNone/>
            </a:pPr>
            <a:endParaRPr lang="en-IN" sz="2000" dirty="0" smtClean="0"/>
          </a:p>
          <a:p>
            <a:pPr marL="0" indent="0" algn="just">
              <a:buNone/>
            </a:pPr>
            <a:endParaRPr lang="en-IN" sz="2400" dirty="0"/>
          </a:p>
          <a:p>
            <a:pPr marL="571500" indent="-571500" algn="just">
              <a:buAutoNum type="romanLcPeriod"/>
            </a:pPr>
            <a:endParaRPr lang="en-IN"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a:t>
            </a:fld>
            <a:endParaRPr lang="en-US"/>
          </a:p>
        </p:txBody>
      </p:sp>
    </p:spTree>
    <p:extLst>
      <p:ext uri="{BB962C8B-B14F-4D97-AF65-F5344CB8AC3E}">
        <p14:creationId xmlns:p14="http://schemas.microsoft.com/office/powerpoint/2010/main" val="135124902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pPr marL="0" indent="0">
              <a:buNone/>
            </a:pPr>
            <a:r>
              <a:rPr lang="en-US" sz="1800" dirty="0"/>
              <a:t>Eliminate Left recursion for the following given grammar</a:t>
            </a:r>
          </a:p>
          <a:p>
            <a:pPr marL="0" indent="0">
              <a:buNone/>
            </a:pPr>
            <a:r>
              <a:rPr lang="en-US" sz="1800" dirty="0"/>
              <a:t>G=(V, T, P , S)</a:t>
            </a:r>
          </a:p>
          <a:p>
            <a:pPr marL="0" indent="0">
              <a:buNone/>
            </a:pPr>
            <a:r>
              <a:rPr lang="en-US" sz="1800" dirty="0"/>
              <a:t>T={+, *, ( , ) , id } V= {E, T, F}, S=E</a:t>
            </a:r>
          </a:p>
          <a:p>
            <a:pPr marL="0" indent="0">
              <a:buNone/>
            </a:pPr>
            <a:r>
              <a:rPr lang="en-US" sz="1800" b="1" dirty="0"/>
              <a:t>P= { E → E+T  | T</a:t>
            </a:r>
          </a:p>
          <a:p>
            <a:pPr marL="0" indent="0">
              <a:buNone/>
            </a:pPr>
            <a:r>
              <a:rPr lang="en-US" sz="1800" b="1" dirty="0"/>
              <a:t>         T → T*F | F</a:t>
            </a:r>
          </a:p>
          <a:p>
            <a:pPr marL="0" indent="0">
              <a:buNone/>
            </a:pPr>
            <a:r>
              <a:rPr lang="en-US" sz="1800" b="1" dirty="0"/>
              <a:t>        F → (E) | id</a:t>
            </a:r>
          </a:p>
          <a:p>
            <a:pPr marL="0" indent="0">
              <a:buNone/>
            </a:pPr>
            <a:r>
              <a:rPr lang="en-US" sz="1800" b="1" dirty="0"/>
              <a:t>}</a:t>
            </a:r>
          </a:p>
          <a:p>
            <a:pPr marL="0" indent="0">
              <a:buNone/>
            </a:pPr>
            <a:r>
              <a:rPr lang="en-US" sz="1800" u="sng" dirty="0"/>
              <a:t>Solution:</a:t>
            </a:r>
          </a:p>
          <a:p>
            <a:pPr marL="0" indent="0">
              <a:buNone/>
            </a:pPr>
            <a:endParaRPr lang="en-US" sz="1800" b="1" dirty="0"/>
          </a:p>
          <a:p>
            <a:pPr marL="0" indent="0">
              <a:buNone/>
            </a:pPr>
            <a:endParaRPr lang="en-US" sz="1800" b="1"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200</a:t>
            </a:fld>
            <a:endParaRPr lang="en-US"/>
          </a:p>
        </p:txBody>
      </p:sp>
      <p:sp>
        <p:nvSpPr>
          <p:cNvPr id="7" name="TextBox 6"/>
          <p:cNvSpPr txBox="1"/>
          <p:nvPr/>
        </p:nvSpPr>
        <p:spPr>
          <a:xfrm>
            <a:off x="7391400" y="2286000"/>
            <a:ext cx="3571812" cy="923330"/>
          </a:xfrm>
          <a:prstGeom prst="rect">
            <a:avLst/>
          </a:prstGeom>
          <a:noFill/>
          <a:ln w="9525">
            <a:solidFill>
              <a:schemeClr val="tx1"/>
            </a:solidFill>
          </a:ln>
        </p:spPr>
        <p:txBody>
          <a:bodyPr wrap="none" rtlCol="0">
            <a:spAutoFit/>
          </a:bodyPr>
          <a:lstStyle/>
          <a:p>
            <a:r>
              <a:rPr lang="en-US" b="1" dirty="0"/>
              <a:t>      A </a:t>
            </a:r>
            <a:r>
              <a:rPr lang="en-US" dirty="0"/>
              <a:t>→</a:t>
            </a:r>
            <a:r>
              <a:rPr lang="en-US" b="1" dirty="0"/>
              <a:t> A</a:t>
            </a:r>
            <a:r>
              <a:rPr lang="el-GR" b="1" dirty="0">
                <a:solidFill>
                  <a:srgbClr val="FF0000"/>
                </a:solidFill>
                <a:latin typeface="Cambria Math"/>
                <a:ea typeface="Cambria Math"/>
              </a:rPr>
              <a:t>⍺</a:t>
            </a:r>
            <a:r>
              <a:rPr lang="el-GR" b="1" dirty="0"/>
              <a:t> </a:t>
            </a:r>
            <a:r>
              <a:rPr lang="en-US" b="1" dirty="0"/>
              <a:t> |</a:t>
            </a:r>
            <a:r>
              <a:rPr lang="el-GR" b="1" dirty="0"/>
              <a:t> </a:t>
            </a:r>
            <a:r>
              <a:rPr lang="el-GR" b="1" dirty="0">
                <a:solidFill>
                  <a:srgbClr val="0000FF"/>
                </a:solidFill>
              </a:rPr>
              <a:t>β</a:t>
            </a:r>
            <a:endParaRPr lang="en-US" b="1" dirty="0">
              <a:solidFill>
                <a:srgbClr val="0000FF"/>
              </a:solidFill>
            </a:endParaRPr>
          </a:p>
          <a:p>
            <a:endParaRPr lang="en-US" b="1" dirty="0">
              <a:solidFill>
                <a:srgbClr val="0000FF"/>
              </a:solidFill>
            </a:endParaRPr>
          </a:p>
          <a:p>
            <a:r>
              <a:rPr lang="en-US" b="1" dirty="0"/>
              <a:t>A </a:t>
            </a:r>
            <a:r>
              <a:rPr lang="en-US" dirty="0"/>
              <a:t>→ </a:t>
            </a:r>
            <a:r>
              <a:rPr lang="en-US" b="1" dirty="0">
                <a:solidFill>
                  <a:srgbClr val="0000FF"/>
                </a:solidFill>
              </a:rPr>
              <a:t>β</a:t>
            </a:r>
            <a:r>
              <a:rPr lang="en-US" b="1" dirty="0">
                <a:solidFill>
                  <a:srgbClr val="FF00FF"/>
                </a:solidFill>
              </a:rPr>
              <a:t>A’ </a:t>
            </a:r>
            <a:r>
              <a:rPr lang="en-US" b="1" dirty="0"/>
              <a:t>|</a:t>
            </a:r>
            <a:r>
              <a:rPr lang="en-US" b="1" dirty="0">
                <a:solidFill>
                  <a:srgbClr val="FF00FF"/>
                </a:solidFill>
              </a:rPr>
              <a:t> </a:t>
            </a:r>
            <a:r>
              <a:rPr lang="en-US" b="1" dirty="0">
                <a:solidFill>
                  <a:srgbClr val="0000FF"/>
                </a:solidFill>
              </a:rPr>
              <a:t>β </a:t>
            </a:r>
            <a:r>
              <a:rPr lang="en-US" b="1" dirty="0"/>
              <a:t>,</a:t>
            </a:r>
            <a:r>
              <a:rPr lang="en-US" b="1" dirty="0">
                <a:solidFill>
                  <a:srgbClr val="FF00FF"/>
                </a:solidFill>
              </a:rPr>
              <a:t> A’</a:t>
            </a:r>
            <a:r>
              <a:rPr lang="en-US" b="1" dirty="0"/>
              <a:t> </a:t>
            </a:r>
            <a:r>
              <a:rPr lang="en-US" dirty="0"/>
              <a:t>→ </a:t>
            </a:r>
            <a:r>
              <a:rPr lang="el-GR" b="1" dirty="0">
                <a:solidFill>
                  <a:srgbClr val="FF0000"/>
                </a:solidFill>
                <a:latin typeface="Cambria Math"/>
                <a:ea typeface="Cambria Math"/>
              </a:rPr>
              <a:t> ⍺ </a:t>
            </a:r>
            <a:r>
              <a:rPr lang="en-US" b="1" dirty="0">
                <a:solidFill>
                  <a:srgbClr val="FF00FF"/>
                </a:solidFill>
              </a:rPr>
              <a:t>A’</a:t>
            </a:r>
            <a:r>
              <a:rPr lang="en-US" b="1" dirty="0"/>
              <a:t>  |  </a:t>
            </a:r>
            <a:r>
              <a:rPr lang="en-IN" b="1" dirty="0">
                <a:solidFill>
                  <a:srgbClr val="339933"/>
                </a:solidFill>
              </a:rPr>
              <a:t>ε</a:t>
            </a:r>
            <a:endParaRPr lang="en-US" dirty="0"/>
          </a:p>
        </p:txBody>
      </p:sp>
      <p:sp>
        <p:nvSpPr>
          <p:cNvPr id="9" name="Down Arrow 8"/>
          <p:cNvSpPr/>
          <p:nvPr/>
        </p:nvSpPr>
        <p:spPr bwMode="auto">
          <a:xfrm>
            <a:off x="8871431" y="2642548"/>
            <a:ext cx="120753" cy="210235"/>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Verdana" pitchFamily="34" charset="0"/>
            </a:endParaRP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5677889"/>
            <a:ext cx="4724400" cy="89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900347" y="1676401"/>
            <a:ext cx="2924198" cy="646331"/>
          </a:xfrm>
          <a:prstGeom prst="rect">
            <a:avLst/>
          </a:prstGeom>
          <a:noFill/>
        </p:spPr>
        <p:txBody>
          <a:bodyPr wrap="none" rtlCol="0">
            <a:spAutoFit/>
          </a:bodyPr>
          <a:lstStyle/>
          <a:p>
            <a:r>
              <a:rPr lang="en-US" dirty="0"/>
              <a:t>General method to </a:t>
            </a:r>
          </a:p>
          <a:p>
            <a:r>
              <a:rPr lang="en-US" dirty="0"/>
              <a:t>eliminate Left recursion</a:t>
            </a:r>
          </a:p>
        </p:txBody>
      </p:sp>
      <p:grpSp>
        <p:nvGrpSpPr>
          <p:cNvPr id="12" name="Group 11"/>
          <p:cNvGrpSpPr/>
          <p:nvPr/>
        </p:nvGrpSpPr>
        <p:grpSpPr>
          <a:xfrm>
            <a:off x="3810001" y="4586556"/>
            <a:ext cx="4848225" cy="976621"/>
            <a:chOff x="1981200" y="4586555"/>
            <a:chExt cx="4848225" cy="976621"/>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586555"/>
              <a:ext cx="4848225" cy="976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105756" y="4586555"/>
              <a:ext cx="503664" cy="369332"/>
            </a:xfrm>
            <a:prstGeom prst="rect">
              <a:avLst/>
            </a:prstGeom>
            <a:noFill/>
          </p:spPr>
          <p:txBody>
            <a:bodyPr wrap="none" rtlCol="0">
              <a:spAutoFit/>
            </a:bodyPr>
            <a:lstStyle/>
            <a:p>
              <a:r>
                <a:rPr lang="en-US" dirty="0"/>
                <a:t>| F</a:t>
              </a:r>
            </a:p>
          </p:txBody>
        </p:sp>
      </p:grpSp>
      <p:grpSp>
        <p:nvGrpSpPr>
          <p:cNvPr id="11" name="Group 10"/>
          <p:cNvGrpSpPr/>
          <p:nvPr/>
        </p:nvGrpSpPr>
        <p:grpSpPr>
          <a:xfrm>
            <a:off x="3810000" y="3429000"/>
            <a:ext cx="4848225" cy="1037690"/>
            <a:chOff x="1981199" y="3429000"/>
            <a:chExt cx="4848225" cy="1037690"/>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199" y="3429000"/>
              <a:ext cx="4848225" cy="103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172200" y="3440668"/>
              <a:ext cx="513282" cy="369332"/>
            </a:xfrm>
            <a:prstGeom prst="rect">
              <a:avLst/>
            </a:prstGeom>
            <a:noFill/>
          </p:spPr>
          <p:txBody>
            <a:bodyPr wrap="none" rtlCol="0">
              <a:spAutoFit/>
            </a:bodyPr>
            <a:lstStyle/>
            <a:p>
              <a:r>
                <a:rPr lang="en-US" dirty="0"/>
                <a:t>| T</a:t>
              </a:r>
            </a:p>
          </p:txBody>
        </p:sp>
      </p:grpSp>
    </p:spTree>
    <p:extLst>
      <p:ext uri="{BB962C8B-B14F-4D97-AF65-F5344CB8AC3E}">
        <p14:creationId xmlns:p14="http://schemas.microsoft.com/office/powerpoint/2010/main" val="118248210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pPr marL="0" indent="0">
              <a:buNone/>
            </a:pPr>
            <a:r>
              <a:rPr lang="en-US" sz="1800" dirty="0"/>
              <a:t>Eliminate Left recursion for the following given grammar</a:t>
            </a:r>
          </a:p>
          <a:p>
            <a:pPr marL="0" indent="0">
              <a:buNone/>
            </a:pPr>
            <a:r>
              <a:rPr lang="en-US" sz="1800" dirty="0"/>
              <a:t>G=(V, T, P , S)</a:t>
            </a:r>
          </a:p>
          <a:p>
            <a:pPr marL="0" indent="0">
              <a:buNone/>
            </a:pPr>
            <a:r>
              <a:rPr lang="en-US" sz="1800" dirty="0"/>
              <a:t>T={+, *, ( , ) , id }  V= {E, T, F}   S=E</a:t>
            </a:r>
          </a:p>
          <a:p>
            <a:pPr marL="0" indent="0">
              <a:buNone/>
            </a:pPr>
            <a:r>
              <a:rPr lang="en-US" sz="1800" b="1" dirty="0"/>
              <a:t>P= { E → E+T  | T</a:t>
            </a:r>
          </a:p>
          <a:p>
            <a:pPr marL="0" indent="0">
              <a:buNone/>
            </a:pPr>
            <a:r>
              <a:rPr lang="en-US" sz="1800" b="1" dirty="0"/>
              <a:t>         T → T*F | F</a:t>
            </a:r>
          </a:p>
          <a:p>
            <a:pPr marL="0" indent="0">
              <a:buNone/>
            </a:pPr>
            <a:r>
              <a:rPr lang="en-US" sz="1800" b="1" dirty="0"/>
              <a:t>        F → (E) | id</a:t>
            </a:r>
          </a:p>
          <a:p>
            <a:pPr marL="0" indent="0">
              <a:buNone/>
            </a:pPr>
            <a:r>
              <a:rPr lang="en-US" sz="1800" b="1" dirty="0"/>
              <a:t>}</a:t>
            </a:r>
          </a:p>
          <a:p>
            <a:pPr marL="0" indent="0">
              <a:buNone/>
            </a:pPr>
            <a:r>
              <a:rPr lang="en-US" sz="1800" u="sng" dirty="0"/>
              <a:t>Solution:</a:t>
            </a:r>
          </a:p>
          <a:p>
            <a:pPr marL="0" indent="0">
              <a:buNone/>
            </a:pPr>
            <a:r>
              <a:rPr lang="en-US" sz="1800" dirty="0"/>
              <a:t>E → TE’ | T</a:t>
            </a:r>
          </a:p>
          <a:p>
            <a:pPr marL="0" indent="0">
              <a:buNone/>
            </a:pPr>
            <a:r>
              <a:rPr lang="en-US" sz="1800" dirty="0"/>
              <a:t>E’ → +TE’ | </a:t>
            </a:r>
            <a:r>
              <a:rPr lang="en-US" sz="1800" b="1" dirty="0"/>
              <a:t> </a:t>
            </a:r>
            <a:r>
              <a:rPr lang="en-IN" sz="1800" b="1" dirty="0">
                <a:solidFill>
                  <a:srgbClr val="339933"/>
                </a:solidFill>
              </a:rPr>
              <a:t>ε</a:t>
            </a:r>
            <a:endParaRPr lang="en-US" sz="1800" dirty="0"/>
          </a:p>
          <a:p>
            <a:pPr marL="0" indent="0">
              <a:buNone/>
            </a:pPr>
            <a:r>
              <a:rPr lang="en-US" sz="1800" dirty="0"/>
              <a:t>T → FT’ | F</a:t>
            </a:r>
          </a:p>
          <a:p>
            <a:pPr marL="0" indent="0">
              <a:buNone/>
            </a:pPr>
            <a:r>
              <a:rPr lang="en-US" sz="1800" dirty="0"/>
              <a:t>T’ → *FT’  |</a:t>
            </a:r>
            <a:r>
              <a:rPr lang="en-US" sz="1800" b="1" dirty="0"/>
              <a:t> </a:t>
            </a:r>
            <a:r>
              <a:rPr lang="en-IN" sz="1800" b="1" dirty="0">
                <a:solidFill>
                  <a:srgbClr val="339933"/>
                </a:solidFill>
              </a:rPr>
              <a:t>ε</a:t>
            </a:r>
            <a:endParaRPr lang="en-US" sz="1800" dirty="0"/>
          </a:p>
          <a:p>
            <a:pPr marL="0" indent="0">
              <a:buNone/>
            </a:pPr>
            <a:r>
              <a:rPr lang="en-US" sz="1800" dirty="0"/>
              <a:t>F → ( E)  | id</a:t>
            </a:r>
          </a:p>
          <a:p>
            <a:pPr marL="0" indent="0">
              <a:buNone/>
            </a:pPr>
            <a:endParaRPr lang="en-US" sz="1800" b="1" dirty="0"/>
          </a:p>
          <a:p>
            <a:pPr marL="0" indent="0">
              <a:buNone/>
            </a:pPr>
            <a:endParaRPr lang="en-US" sz="1800" b="1"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201</a:t>
            </a:fld>
            <a:endParaRPr lang="en-US"/>
          </a:p>
        </p:txBody>
      </p:sp>
      <p:sp>
        <p:nvSpPr>
          <p:cNvPr id="7" name="TextBox 6"/>
          <p:cNvSpPr txBox="1"/>
          <p:nvPr/>
        </p:nvSpPr>
        <p:spPr>
          <a:xfrm>
            <a:off x="7239000" y="2747664"/>
            <a:ext cx="3650358" cy="923330"/>
          </a:xfrm>
          <a:prstGeom prst="rect">
            <a:avLst/>
          </a:prstGeom>
          <a:noFill/>
          <a:ln w="9525">
            <a:solidFill>
              <a:schemeClr val="tx1"/>
            </a:solidFill>
          </a:ln>
        </p:spPr>
        <p:txBody>
          <a:bodyPr wrap="none" rtlCol="0">
            <a:spAutoFit/>
          </a:bodyPr>
          <a:lstStyle/>
          <a:p>
            <a:r>
              <a:rPr lang="en-US" b="1" dirty="0"/>
              <a:t>      A </a:t>
            </a:r>
            <a:r>
              <a:rPr lang="en-US" dirty="0"/>
              <a:t>→</a:t>
            </a:r>
            <a:r>
              <a:rPr lang="en-US" b="1" dirty="0"/>
              <a:t> A</a:t>
            </a:r>
            <a:r>
              <a:rPr lang="el-GR" b="1" dirty="0">
                <a:solidFill>
                  <a:srgbClr val="FF0000"/>
                </a:solidFill>
                <a:latin typeface="Cambria Math"/>
                <a:ea typeface="Cambria Math"/>
              </a:rPr>
              <a:t>⍺</a:t>
            </a:r>
            <a:r>
              <a:rPr lang="el-GR" b="1" dirty="0"/>
              <a:t> </a:t>
            </a:r>
            <a:r>
              <a:rPr lang="en-US" b="1" dirty="0"/>
              <a:t> |</a:t>
            </a:r>
            <a:r>
              <a:rPr lang="el-GR" b="1" dirty="0"/>
              <a:t> </a:t>
            </a:r>
            <a:r>
              <a:rPr lang="el-GR" b="1" dirty="0">
                <a:solidFill>
                  <a:srgbClr val="0000FF"/>
                </a:solidFill>
              </a:rPr>
              <a:t>β</a:t>
            </a:r>
            <a:endParaRPr lang="en-US" b="1" dirty="0">
              <a:solidFill>
                <a:srgbClr val="0000FF"/>
              </a:solidFill>
            </a:endParaRPr>
          </a:p>
          <a:p>
            <a:endParaRPr lang="en-US" b="1" dirty="0">
              <a:solidFill>
                <a:srgbClr val="0000FF"/>
              </a:solidFill>
            </a:endParaRPr>
          </a:p>
          <a:p>
            <a:r>
              <a:rPr lang="en-US" b="1" dirty="0"/>
              <a:t>A </a:t>
            </a:r>
            <a:r>
              <a:rPr lang="en-US" dirty="0"/>
              <a:t>→ </a:t>
            </a:r>
            <a:r>
              <a:rPr lang="en-US" b="1" dirty="0">
                <a:solidFill>
                  <a:srgbClr val="0000FF"/>
                </a:solidFill>
              </a:rPr>
              <a:t>β</a:t>
            </a:r>
            <a:r>
              <a:rPr lang="en-US" b="1" dirty="0">
                <a:solidFill>
                  <a:srgbClr val="FF00FF"/>
                </a:solidFill>
              </a:rPr>
              <a:t>A’ </a:t>
            </a:r>
            <a:r>
              <a:rPr lang="en-US" b="1" dirty="0"/>
              <a:t>|</a:t>
            </a:r>
            <a:r>
              <a:rPr lang="el-GR" b="1" dirty="0"/>
              <a:t> </a:t>
            </a:r>
            <a:r>
              <a:rPr lang="el-GR" b="1" dirty="0">
                <a:solidFill>
                  <a:srgbClr val="0000FF"/>
                </a:solidFill>
              </a:rPr>
              <a:t>β</a:t>
            </a:r>
            <a:r>
              <a:rPr lang="en-US" b="1" dirty="0">
                <a:solidFill>
                  <a:srgbClr val="FF00FF"/>
                </a:solidFill>
              </a:rPr>
              <a:t>  </a:t>
            </a:r>
            <a:r>
              <a:rPr lang="en-US" b="1" dirty="0"/>
              <a:t>,</a:t>
            </a:r>
            <a:r>
              <a:rPr lang="en-US" b="1" dirty="0">
                <a:solidFill>
                  <a:srgbClr val="FF00FF"/>
                </a:solidFill>
              </a:rPr>
              <a:t> A’</a:t>
            </a:r>
            <a:r>
              <a:rPr lang="en-US" b="1" dirty="0"/>
              <a:t> </a:t>
            </a:r>
            <a:r>
              <a:rPr lang="en-US" dirty="0"/>
              <a:t>→ </a:t>
            </a:r>
            <a:r>
              <a:rPr lang="el-GR" b="1" dirty="0">
                <a:solidFill>
                  <a:srgbClr val="FF0000"/>
                </a:solidFill>
                <a:latin typeface="Cambria Math"/>
                <a:ea typeface="Cambria Math"/>
              </a:rPr>
              <a:t> ⍺ </a:t>
            </a:r>
            <a:r>
              <a:rPr lang="en-US" b="1" dirty="0">
                <a:solidFill>
                  <a:srgbClr val="FF00FF"/>
                </a:solidFill>
              </a:rPr>
              <a:t>A’</a:t>
            </a:r>
            <a:r>
              <a:rPr lang="en-US" b="1" dirty="0"/>
              <a:t>  |  </a:t>
            </a:r>
            <a:r>
              <a:rPr lang="en-IN" b="1" dirty="0">
                <a:solidFill>
                  <a:srgbClr val="339933"/>
                </a:solidFill>
              </a:rPr>
              <a:t>ε</a:t>
            </a:r>
            <a:endParaRPr lang="en-US" dirty="0"/>
          </a:p>
        </p:txBody>
      </p:sp>
      <p:sp>
        <p:nvSpPr>
          <p:cNvPr id="9" name="Down Arrow 8"/>
          <p:cNvSpPr/>
          <p:nvPr/>
        </p:nvSpPr>
        <p:spPr bwMode="auto">
          <a:xfrm>
            <a:off x="8811054" y="3104212"/>
            <a:ext cx="120753" cy="210235"/>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Verdana" pitchFamily="34" charset="0"/>
            </a:endParaRPr>
          </a:p>
        </p:txBody>
      </p:sp>
    </p:spTree>
    <p:extLst>
      <p:ext uri="{BB962C8B-B14F-4D97-AF65-F5344CB8AC3E}">
        <p14:creationId xmlns:p14="http://schemas.microsoft.com/office/powerpoint/2010/main" val="80934287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Converting CFG to GNF</a:t>
            </a:r>
            <a:endParaRPr lang="en-IN" dirty="0"/>
          </a:p>
        </p:txBody>
      </p:sp>
      <p:sp>
        <p:nvSpPr>
          <p:cNvPr id="3" name="Content Placeholder 2"/>
          <p:cNvSpPr>
            <a:spLocks noGrp="1"/>
          </p:cNvSpPr>
          <p:nvPr>
            <p:ph idx="1"/>
          </p:nvPr>
        </p:nvSpPr>
        <p:spPr/>
        <p:txBody>
          <a:bodyPr/>
          <a:lstStyle/>
          <a:p>
            <a:pPr marL="0" indent="0">
              <a:buNone/>
            </a:pPr>
            <a:r>
              <a:rPr lang="en-IN" sz="2000" b="1" dirty="0"/>
              <a:t>Step1:</a:t>
            </a:r>
            <a:r>
              <a:rPr lang="en-IN" sz="2000" dirty="0"/>
              <a:t> Obtain the grammar in CNF</a:t>
            </a:r>
          </a:p>
          <a:p>
            <a:pPr marL="0" indent="0">
              <a:buNone/>
            </a:pPr>
            <a:r>
              <a:rPr lang="en-IN" sz="2000" b="1" dirty="0"/>
              <a:t>Step2:</a:t>
            </a:r>
            <a:r>
              <a:rPr lang="en-IN" sz="2000" dirty="0"/>
              <a:t> Rename the Variables to </a:t>
            </a:r>
          </a:p>
          <a:p>
            <a:pPr marL="0" indent="0">
              <a:buNone/>
            </a:pPr>
            <a:r>
              <a:rPr lang="en-IN" sz="2000" dirty="0"/>
              <a:t>A</a:t>
            </a:r>
            <a:r>
              <a:rPr lang="en-IN" sz="2000" baseline="-25000" dirty="0"/>
              <a:t>1</a:t>
            </a:r>
            <a:r>
              <a:rPr lang="en-IN" sz="2000" dirty="0"/>
              <a:t>, A</a:t>
            </a:r>
            <a:r>
              <a:rPr lang="en-IN" sz="2000" baseline="-25000" dirty="0"/>
              <a:t>2</a:t>
            </a:r>
            <a:r>
              <a:rPr lang="en-IN" sz="2000" dirty="0"/>
              <a:t>, A</a:t>
            </a:r>
            <a:r>
              <a:rPr lang="en-IN" sz="2000" baseline="-25000" dirty="0"/>
              <a:t>3</a:t>
            </a:r>
            <a:r>
              <a:rPr lang="en-IN" sz="2000" dirty="0"/>
              <a:t>,…..</a:t>
            </a:r>
          </a:p>
          <a:p>
            <a:pPr marL="0" indent="0">
              <a:buNone/>
            </a:pPr>
            <a:r>
              <a:rPr lang="en-IN" sz="2000" b="1" dirty="0"/>
              <a:t>Step3: </a:t>
            </a:r>
            <a:r>
              <a:rPr lang="en-IN" sz="2000" dirty="0"/>
              <a:t>For the first time, if in the production </a:t>
            </a:r>
          </a:p>
          <a:p>
            <a:pPr marL="0" indent="0">
              <a:buNone/>
            </a:pPr>
            <a:r>
              <a:rPr lang="en-IN" sz="2000" dirty="0"/>
              <a:t>A</a:t>
            </a:r>
            <a:r>
              <a:rPr lang="en-IN" sz="2000" baseline="-25000" dirty="0"/>
              <a:t>i</a:t>
            </a:r>
            <a:r>
              <a:rPr lang="en-IN" sz="2000" dirty="0"/>
              <a:t> -&gt; </a:t>
            </a:r>
            <a:r>
              <a:rPr lang="en-IN" sz="2000" dirty="0" err="1"/>
              <a:t>A</a:t>
            </a:r>
            <a:r>
              <a:rPr lang="en-IN" sz="2000" baseline="-25000" dirty="0" err="1"/>
              <a:t>j</a:t>
            </a:r>
            <a:r>
              <a:rPr lang="en-IN" sz="2000" dirty="0" err="1"/>
              <a:t>w</a:t>
            </a:r>
            <a:r>
              <a:rPr lang="en-IN" sz="2000" dirty="0"/>
              <a:t> if i &gt; j then using substitution method obtain the production of the form </a:t>
            </a:r>
            <a:endParaRPr lang="en-IN" sz="2000" dirty="0" smtClean="0"/>
          </a:p>
          <a:p>
            <a:pPr marL="0" indent="0">
              <a:buNone/>
            </a:pPr>
            <a:r>
              <a:rPr lang="en-IN" sz="2000" dirty="0" smtClean="0"/>
              <a:t>A</a:t>
            </a:r>
            <a:r>
              <a:rPr lang="en-IN" sz="2000" baseline="-25000" dirty="0" smtClean="0"/>
              <a:t>i</a:t>
            </a:r>
            <a:r>
              <a:rPr lang="en-IN" sz="2000" dirty="0" smtClean="0"/>
              <a:t> </a:t>
            </a:r>
            <a:r>
              <a:rPr lang="en-IN" sz="2000" dirty="0"/>
              <a:t>-&gt; </a:t>
            </a:r>
            <a:r>
              <a:rPr lang="en-IN" sz="2000" dirty="0" err="1"/>
              <a:t>A</a:t>
            </a:r>
            <a:r>
              <a:rPr lang="en-IN" sz="2000" baseline="-25000" dirty="0" err="1"/>
              <a:t>j</a:t>
            </a:r>
            <a:r>
              <a:rPr lang="en-IN" sz="2000" dirty="0" err="1"/>
              <a:t>w</a:t>
            </a:r>
            <a:r>
              <a:rPr lang="en-IN" sz="2000" dirty="0"/>
              <a:t> for i&lt;j</a:t>
            </a:r>
          </a:p>
          <a:p>
            <a:pPr marL="0" indent="0">
              <a:buNone/>
            </a:pPr>
            <a:r>
              <a:rPr lang="en-IN" sz="2000" dirty="0"/>
              <a:t>Note: After substitution,      i &lt; j     or i==j</a:t>
            </a:r>
          </a:p>
          <a:p>
            <a:pPr marL="0" indent="0">
              <a:buNone/>
            </a:pPr>
            <a:r>
              <a:rPr lang="en-IN" sz="2000" b="1" dirty="0"/>
              <a:t>Step4: </a:t>
            </a:r>
            <a:r>
              <a:rPr lang="en-IN" sz="2000" dirty="0"/>
              <a:t>If the grammar has left recursion we eliminate left recursion</a:t>
            </a:r>
          </a:p>
          <a:p>
            <a:pPr marL="0" indent="0">
              <a:buNone/>
            </a:pPr>
            <a:r>
              <a:rPr lang="en-IN" sz="2000" b="1" dirty="0"/>
              <a:t>Step5: </a:t>
            </a:r>
            <a:r>
              <a:rPr lang="en-IN" sz="2000" dirty="0"/>
              <a:t>Eliminate </a:t>
            </a:r>
            <a:r>
              <a:rPr lang="el-GR" sz="2000" b="1" dirty="0"/>
              <a:t>ε</a:t>
            </a:r>
            <a:r>
              <a:rPr lang="en-IN" sz="2000" b="1" dirty="0"/>
              <a:t>-</a:t>
            </a:r>
            <a:r>
              <a:rPr lang="en-IN" sz="2000" dirty="0"/>
              <a:t>productions</a:t>
            </a:r>
          </a:p>
          <a:p>
            <a:pPr marL="0" indent="0">
              <a:buNone/>
            </a:pPr>
            <a:r>
              <a:rPr lang="en-IN" sz="2000" b="1" dirty="0"/>
              <a:t>Step6:</a:t>
            </a:r>
            <a:r>
              <a:rPr lang="en-IN" sz="2000" dirty="0"/>
              <a:t> Repeat through </a:t>
            </a:r>
            <a:r>
              <a:rPr lang="en-IN" sz="2000" b="1" dirty="0"/>
              <a:t>Substitution</a:t>
            </a:r>
            <a:r>
              <a:rPr lang="en-IN" sz="2000" dirty="0"/>
              <a:t> till the grammar is in GNF</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202</a:t>
            </a:fld>
            <a:endParaRPr lang="en-US"/>
          </a:p>
        </p:txBody>
      </p:sp>
    </p:spTree>
    <p:extLst>
      <p:ext uri="{BB962C8B-B14F-4D97-AF65-F5344CB8AC3E}">
        <p14:creationId xmlns:p14="http://schemas.microsoft.com/office/powerpoint/2010/main" val="190651683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sz="1800" dirty="0"/>
              <a:t>Convert following Grammar to GNF</a:t>
            </a:r>
          </a:p>
          <a:p>
            <a:pPr marL="0" indent="0">
              <a:buNone/>
            </a:pPr>
            <a:r>
              <a:rPr lang="en-US" sz="1800" dirty="0"/>
              <a:t>S → AA | 0 , A → SS | 1</a:t>
            </a:r>
          </a:p>
          <a:p>
            <a:pPr marL="0" indent="0">
              <a:buNone/>
            </a:pPr>
            <a:endParaRPr lang="en-US" sz="1800" b="1" u="sng" dirty="0"/>
          </a:p>
          <a:p>
            <a:pPr marL="0" indent="0">
              <a:buNone/>
            </a:pPr>
            <a:r>
              <a:rPr lang="en-US" sz="1800" b="1" u="sng" dirty="0"/>
              <a:t>Solution:</a:t>
            </a:r>
          </a:p>
          <a:p>
            <a:pPr marL="0" indent="0">
              <a:buNone/>
            </a:pPr>
            <a:r>
              <a:rPr lang="en-US" sz="1800" b="1" dirty="0"/>
              <a:t>Step1: </a:t>
            </a:r>
            <a:r>
              <a:rPr lang="en-US" sz="1800" dirty="0"/>
              <a:t>The given grammar is in CNF</a:t>
            </a:r>
          </a:p>
          <a:p>
            <a:pPr marL="0" indent="0">
              <a:buNone/>
            </a:pPr>
            <a:r>
              <a:rPr lang="en-US" sz="1800" dirty="0"/>
              <a:t>	S → AA | 0 , A → SS | 1</a:t>
            </a:r>
          </a:p>
          <a:p>
            <a:pPr marL="0" indent="0">
              <a:buNone/>
            </a:pPr>
            <a:endParaRPr lang="en-US" sz="1800" b="1" dirty="0"/>
          </a:p>
          <a:p>
            <a:pPr marL="0" indent="0">
              <a:buNone/>
            </a:pPr>
            <a:r>
              <a:rPr lang="en-US" sz="1800" b="1" dirty="0"/>
              <a:t>Step2:</a:t>
            </a:r>
            <a:r>
              <a:rPr lang="en-US" sz="1800" dirty="0"/>
              <a:t> Rename Non-terminals </a:t>
            </a:r>
          </a:p>
          <a:p>
            <a:pPr marL="0" indent="0">
              <a:buNone/>
            </a:pPr>
            <a:r>
              <a:rPr lang="en-US" sz="1800" dirty="0"/>
              <a:t>Replace </a:t>
            </a:r>
            <a:r>
              <a:rPr lang="en-US" sz="1800" b="1" dirty="0"/>
              <a:t>S</a:t>
            </a:r>
            <a:r>
              <a:rPr lang="en-US" sz="1800" dirty="0"/>
              <a:t> with A</a:t>
            </a:r>
            <a:r>
              <a:rPr lang="en-US" sz="1800" baseline="-25000" dirty="0"/>
              <a:t>1</a:t>
            </a:r>
            <a:r>
              <a:rPr lang="en-US" sz="1800" dirty="0"/>
              <a:t> and </a:t>
            </a:r>
            <a:r>
              <a:rPr lang="en-US" sz="1800" b="1" dirty="0"/>
              <a:t>A</a:t>
            </a:r>
            <a:r>
              <a:rPr lang="en-US" sz="1800" dirty="0"/>
              <a:t> with A</a:t>
            </a:r>
            <a:r>
              <a:rPr lang="en-US" sz="1800" baseline="-25000" dirty="0"/>
              <a:t>2</a:t>
            </a:r>
          </a:p>
          <a:p>
            <a:pPr marL="0" indent="0">
              <a:buNone/>
            </a:pPr>
            <a:r>
              <a:rPr lang="en-US" sz="1800" dirty="0"/>
              <a:t>After substitution the resulting grammar is</a:t>
            </a:r>
          </a:p>
          <a:p>
            <a:pPr marL="0" indent="0">
              <a:buNone/>
            </a:pPr>
            <a:r>
              <a:rPr lang="en-US" sz="1800" dirty="0"/>
              <a:t>           A</a:t>
            </a:r>
            <a:r>
              <a:rPr lang="en-US" sz="1800" baseline="-25000" dirty="0"/>
              <a:t>1</a:t>
            </a:r>
            <a:r>
              <a:rPr lang="en-US" sz="1800" dirty="0"/>
              <a:t>  → A</a:t>
            </a:r>
            <a:r>
              <a:rPr lang="en-US" sz="1800" baseline="-25000" dirty="0"/>
              <a:t>2</a:t>
            </a:r>
            <a:r>
              <a:rPr lang="en-US" sz="1800" dirty="0"/>
              <a:t>A</a:t>
            </a:r>
            <a:r>
              <a:rPr lang="en-US" sz="1800" baseline="-25000" dirty="0"/>
              <a:t>2</a:t>
            </a:r>
            <a:r>
              <a:rPr lang="en-US" sz="1800" dirty="0"/>
              <a:t> | 0 , A</a:t>
            </a:r>
            <a:r>
              <a:rPr lang="en-US" sz="1800" baseline="-25000" dirty="0"/>
              <a:t>2</a:t>
            </a:r>
            <a:r>
              <a:rPr lang="en-US" sz="1800" dirty="0"/>
              <a:t> → A</a:t>
            </a:r>
            <a:r>
              <a:rPr lang="en-US" sz="1800" baseline="-25000" dirty="0"/>
              <a:t>1</a:t>
            </a:r>
            <a:r>
              <a:rPr lang="en-US" sz="1800" dirty="0"/>
              <a:t>A</a:t>
            </a:r>
            <a:r>
              <a:rPr lang="en-US" sz="1800" baseline="-25000" dirty="0"/>
              <a:t>1</a:t>
            </a:r>
            <a:r>
              <a:rPr lang="en-US" sz="1800" dirty="0"/>
              <a:t> | 1</a:t>
            </a:r>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203</a:t>
            </a:fld>
            <a:endParaRPr lang="en-US"/>
          </a:p>
        </p:txBody>
      </p:sp>
    </p:spTree>
    <p:extLst>
      <p:ext uri="{BB962C8B-B14F-4D97-AF65-F5344CB8AC3E}">
        <p14:creationId xmlns:p14="http://schemas.microsoft.com/office/powerpoint/2010/main" val="371198347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Convert the Grammar {S → AA | 0 , A → SS | 1 } to GNF.</a:t>
            </a:r>
          </a:p>
        </p:txBody>
      </p:sp>
      <p:sp>
        <p:nvSpPr>
          <p:cNvPr id="3" name="Content Placeholder 2"/>
          <p:cNvSpPr>
            <a:spLocks noGrp="1"/>
          </p:cNvSpPr>
          <p:nvPr>
            <p:ph idx="1"/>
          </p:nvPr>
        </p:nvSpPr>
        <p:spPr/>
        <p:txBody>
          <a:bodyPr/>
          <a:lstStyle/>
          <a:p>
            <a:pPr marL="0" indent="0">
              <a:buNone/>
            </a:pPr>
            <a:r>
              <a:rPr lang="en-US" sz="1800" b="1" u="sng" dirty="0"/>
              <a:t>Solution (</a:t>
            </a:r>
            <a:r>
              <a:rPr lang="en-US" sz="1800" b="1" u="sng" dirty="0" err="1"/>
              <a:t>Contd</a:t>
            </a:r>
            <a:r>
              <a:rPr lang="en-US" sz="1800" b="1" u="sng" dirty="0"/>
              <a:t>…):</a:t>
            </a:r>
          </a:p>
          <a:p>
            <a:pPr marL="0" indent="0">
              <a:buNone/>
            </a:pPr>
            <a:r>
              <a:rPr lang="en-US" sz="1800" dirty="0"/>
              <a:t>After Step2 the resulting grammar is</a:t>
            </a:r>
          </a:p>
          <a:p>
            <a:pPr marL="0" indent="0">
              <a:buNone/>
            </a:pPr>
            <a:r>
              <a:rPr lang="en-US" sz="1800" dirty="0"/>
              <a:t>           A</a:t>
            </a:r>
            <a:r>
              <a:rPr lang="en-US" sz="1800" baseline="-25000" dirty="0"/>
              <a:t>1</a:t>
            </a:r>
            <a:r>
              <a:rPr lang="en-US" sz="1800" dirty="0"/>
              <a:t>  → A</a:t>
            </a:r>
            <a:r>
              <a:rPr lang="en-US" sz="1800" baseline="-25000" dirty="0"/>
              <a:t>2</a:t>
            </a:r>
            <a:r>
              <a:rPr lang="en-US" sz="1800" dirty="0"/>
              <a:t>A</a:t>
            </a:r>
            <a:r>
              <a:rPr lang="en-US" sz="1800" baseline="-25000" dirty="0"/>
              <a:t>2</a:t>
            </a:r>
            <a:r>
              <a:rPr lang="en-US" sz="1800" dirty="0"/>
              <a:t> | 0 , A</a:t>
            </a:r>
            <a:r>
              <a:rPr lang="en-US" sz="1800" baseline="-25000" dirty="0"/>
              <a:t>2</a:t>
            </a:r>
            <a:r>
              <a:rPr lang="en-US" sz="1800" dirty="0"/>
              <a:t> → A</a:t>
            </a:r>
            <a:r>
              <a:rPr lang="en-US" sz="1800" baseline="-25000" dirty="0"/>
              <a:t>1</a:t>
            </a:r>
            <a:r>
              <a:rPr lang="en-US" sz="1800" dirty="0"/>
              <a:t>A</a:t>
            </a:r>
            <a:r>
              <a:rPr lang="en-US" sz="1800" baseline="-25000" dirty="0"/>
              <a:t>1</a:t>
            </a:r>
            <a:r>
              <a:rPr lang="en-US" sz="1800" dirty="0"/>
              <a:t> | 1</a:t>
            </a:r>
          </a:p>
          <a:p>
            <a:pPr marL="0" indent="0">
              <a:buNone/>
            </a:pPr>
            <a:r>
              <a:rPr lang="en-US" sz="1800" b="1" dirty="0"/>
              <a:t>Step3:  </a:t>
            </a:r>
            <a:r>
              <a:rPr lang="en-IN" sz="1800" dirty="0"/>
              <a:t>For the first time, if in the production </a:t>
            </a:r>
          </a:p>
          <a:p>
            <a:pPr marL="0" indent="0">
              <a:buNone/>
            </a:pPr>
            <a:r>
              <a:rPr lang="en-IN" sz="1800" dirty="0"/>
              <a:t>             A</a:t>
            </a:r>
            <a:r>
              <a:rPr lang="en-IN" sz="1800" baseline="-25000" dirty="0"/>
              <a:t>i</a:t>
            </a:r>
            <a:r>
              <a:rPr lang="en-IN" sz="1800" dirty="0"/>
              <a:t> -&gt; </a:t>
            </a:r>
            <a:r>
              <a:rPr lang="en-IN" sz="1800" dirty="0" err="1"/>
              <a:t>A</a:t>
            </a:r>
            <a:r>
              <a:rPr lang="en-IN" sz="1800" baseline="-25000" dirty="0" err="1"/>
              <a:t>j</a:t>
            </a:r>
            <a:r>
              <a:rPr lang="en-IN" sz="1800" dirty="0" err="1"/>
              <a:t>w</a:t>
            </a:r>
            <a:r>
              <a:rPr lang="en-IN" sz="1800" dirty="0"/>
              <a:t> if i &gt; j then using substitution method obtain </a:t>
            </a:r>
          </a:p>
          <a:p>
            <a:pPr marL="0" indent="0">
              <a:buNone/>
            </a:pPr>
            <a:r>
              <a:rPr lang="en-IN" sz="1800" dirty="0"/>
              <a:t>                                   the production of the form A</a:t>
            </a:r>
            <a:r>
              <a:rPr lang="en-IN" sz="1800" baseline="-25000" dirty="0"/>
              <a:t>i</a:t>
            </a:r>
            <a:r>
              <a:rPr lang="en-IN" sz="1800" dirty="0"/>
              <a:t> -&gt; </a:t>
            </a:r>
            <a:r>
              <a:rPr lang="en-IN" sz="1800" dirty="0" err="1"/>
              <a:t>A</a:t>
            </a:r>
            <a:r>
              <a:rPr lang="en-IN" sz="1800" baseline="-25000" dirty="0" err="1"/>
              <a:t>j</a:t>
            </a:r>
            <a:r>
              <a:rPr lang="en-IN" sz="1800" dirty="0" err="1"/>
              <a:t>w</a:t>
            </a:r>
            <a:r>
              <a:rPr lang="en-IN" sz="1800" dirty="0"/>
              <a:t> for i&lt;j</a:t>
            </a:r>
          </a:p>
          <a:p>
            <a:pPr marL="0" indent="0">
              <a:buNone/>
            </a:pPr>
            <a:endParaRPr lang="en-US" sz="1800" dirty="0"/>
          </a:p>
          <a:p>
            <a:pPr marL="0" indent="0">
              <a:buNone/>
            </a:pPr>
            <a:endParaRPr lang="en-US"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204</a:t>
            </a:fld>
            <a:endParaRPr lang="en-US"/>
          </a:p>
        </p:txBody>
      </p:sp>
      <p:graphicFrame>
        <p:nvGraphicFramePr>
          <p:cNvPr id="7" name="Table 6"/>
          <p:cNvGraphicFramePr>
            <a:graphicFrameLocks noGrp="1"/>
          </p:cNvGraphicFramePr>
          <p:nvPr>
            <p:extLst/>
          </p:nvPr>
        </p:nvGraphicFramePr>
        <p:xfrm>
          <a:off x="1905000" y="3276601"/>
          <a:ext cx="8915400" cy="2625948"/>
        </p:xfrm>
        <a:graphic>
          <a:graphicData uri="http://schemas.openxmlformats.org/drawingml/2006/table">
            <a:tbl>
              <a:tblPr firstRow="1" bandRow="1">
                <a:tableStyleId>{5C22544A-7EE6-4342-B048-85BDC9FD1C3A}</a:tableStyleId>
              </a:tblPr>
              <a:tblGrid>
                <a:gridCol w="1752600"/>
                <a:gridCol w="4343400"/>
                <a:gridCol w="2819400"/>
              </a:tblGrid>
              <a:tr h="328437">
                <a:tc>
                  <a:txBody>
                    <a:bodyPr/>
                    <a:lstStyle/>
                    <a:p>
                      <a:pPr marL="0" indent="0">
                        <a:buNone/>
                      </a:pPr>
                      <a:r>
                        <a:rPr lang="en-US" sz="1800" b="0" dirty="0" smtClean="0">
                          <a:solidFill>
                            <a:schemeClr val="tx1"/>
                          </a:solidFill>
                        </a:rPr>
                        <a:t>Production</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smtClean="0">
                          <a:solidFill>
                            <a:schemeClr val="tx1"/>
                          </a:solidFill>
                        </a:rPr>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smtClean="0">
                          <a:solidFill>
                            <a:schemeClr val="tx1"/>
                          </a:solidFill>
                        </a:rPr>
                        <a:t>Resulting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8437">
                <a:tc>
                  <a:txBody>
                    <a:bodyPr/>
                    <a:lstStyle/>
                    <a:p>
                      <a:r>
                        <a:rPr lang="en-US" sz="1800" dirty="0" smtClean="0"/>
                        <a:t>A</a:t>
                      </a:r>
                      <a:r>
                        <a:rPr lang="en-US" sz="1800" baseline="-25000" dirty="0" smtClean="0"/>
                        <a:t>1</a:t>
                      </a:r>
                      <a:r>
                        <a:rPr lang="en-US" sz="1800" dirty="0" smtClean="0"/>
                        <a:t>  → A</a:t>
                      </a:r>
                      <a:r>
                        <a:rPr lang="en-US" sz="1800" baseline="-25000" dirty="0" smtClean="0"/>
                        <a:t>2</a:t>
                      </a:r>
                      <a:r>
                        <a:rPr lang="en-US" sz="1800" dirty="0" smtClean="0"/>
                        <a:t>A</a:t>
                      </a:r>
                      <a:r>
                        <a:rPr lang="en-US" sz="1800" baseline="-25000" dirty="0" smtClean="0"/>
                        <a:t>2</a:t>
                      </a:r>
                      <a:r>
                        <a:rPr lang="en-US" sz="1800" dirty="0" smtClean="0"/>
                        <a:t>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dirty="0" smtClean="0"/>
                        <a:t>Is of the form A</a:t>
                      </a:r>
                      <a:r>
                        <a:rPr lang="en-IN" sz="1800" baseline="-25000" dirty="0" smtClean="0"/>
                        <a:t>i</a:t>
                      </a:r>
                      <a:r>
                        <a:rPr lang="en-IN" sz="1800" dirty="0" smtClean="0"/>
                        <a:t> -&gt; </a:t>
                      </a:r>
                      <a:r>
                        <a:rPr lang="en-IN" sz="1800" dirty="0" err="1" smtClean="0"/>
                        <a:t>A</a:t>
                      </a:r>
                      <a:r>
                        <a:rPr lang="en-IN" sz="1800" baseline="-25000" dirty="0" err="1" smtClean="0"/>
                        <a:t>j</a:t>
                      </a:r>
                      <a:r>
                        <a:rPr lang="en-IN" sz="1800" dirty="0" err="1" smtClean="0"/>
                        <a:t>w</a:t>
                      </a:r>
                      <a:r>
                        <a:rPr lang="en-IN" sz="1800" dirty="0" smtClean="0"/>
                        <a:t> for i&lt;j</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a:t>
                      </a:r>
                      <a:r>
                        <a:rPr lang="en-US" sz="1800" baseline="-25000" dirty="0" smtClean="0"/>
                        <a:t>1</a:t>
                      </a:r>
                      <a:r>
                        <a:rPr lang="en-US" sz="1800" dirty="0" smtClean="0"/>
                        <a:t>  → A</a:t>
                      </a:r>
                      <a:r>
                        <a:rPr lang="en-US" sz="1800" baseline="-25000" dirty="0" smtClean="0"/>
                        <a:t>2</a:t>
                      </a:r>
                      <a:r>
                        <a:rPr lang="en-US" sz="1800" dirty="0" smtClean="0"/>
                        <a:t>A</a:t>
                      </a:r>
                      <a:r>
                        <a:rPr lang="en-US" sz="1800" baseline="-25000" dirty="0" smtClean="0"/>
                        <a:t>2</a:t>
                      </a:r>
                      <a:r>
                        <a:rPr lang="en-US" sz="1800" dirty="0" smtClean="0"/>
                        <a:t>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8437">
                <a:tc>
                  <a:txBody>
                    <a:bodyPr/>
                    <a:lstStyle/>
                    <a:p>
                      <a:r>
                        <a:rPr lang="en-US" sz="1800" dirty="0" smtClean="0"/>
                        <a:t>A</a:t>
                      </a:r>
                      <a:r>
                        <a:rPr lang="en-US" sz="1800" baseline="-25000" dirty="0" smtClean="0"/>
                        <a:t>1</a:t>
                      </a:r>
                      <a:r>
                        <a:rPr lang="en-US" sz="1800" dirty="0" smtClean="0"/>
                        <a:t>  → 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a:t>
                      </a:r>
                      <a:r>
                        <a:rPr lang="en-US" sz="1800" baseline="-25000" dirty="0" smtClean="0"/>
                        <a:t>1</a:t>
                      </a:r>
                      <a:r>
                        <a:rPr lang="en-US" sz="1800" dirty="0" smtClean="0"/>
                        <a:t>  → 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83919">
                <a:tc>
                  <a:txBody>
                    <a:bodyPr/>
                    <a:lstStyle/>
                    <a:p>
                      <a:r>
                        <a:rPr lang="en-US" sz="1800" dirty="0" smtClean="0"/>
                        <a:t>A</a:t>
                      </a:r>
                      <a:r>
                        <a:rPr lang="en-US" sz="1800" baseline="-25000" dirty="0" smtClean="0"/>
                        <a:t>2</a:t>
                      </a:r>
                      <a:r>
                        <a:rPr lang="en-US" sz="1800" dirty="0" smtClean="0"/>
                        <a:t> → A</a:t>
                      </a:r>
                      <a:r>
                        <a:rPr lang="en-US" sz="1800" baseline="-25000" dirty="0" smtClean="0"/>
                        <a:t>1</a:t>
                      </a:r>
                      <a:r>
                        <a:rPr lang="en-US" sz="1800" dirty="0" smtClean="0"/>
                        <a:t>A</a:t>
                      </a:r>
                      <a:r>
                        <a:rPr lang="en-US" sz="1800" baseline="-25000" dirty="0" smtClean="0"/>
                        <a:t>1</a:t>
                      </a:r>
                      <a:r>
                        <a:rPr lang="en-US" sz="1800" dirty="0" smtClean="0"/>
                        <a:t>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dirty="0" smtClean="0"/>
                        <a:t>Is </a:t>
                      </a:r>
                      <a:r>
                        <a:rPr lang="en-IN" sz="1800" b="1" dirty="0" smtClean="0"/>
                        <a:t>not</a:t>
                      </a:r>
                      <a:r>
                        <a:rPr lang="en-IN" sz="1800" dirty="0" smtClean="0"/>
                        <a:t> of the form A</a:t>
                      </a:r>
                      <a:r>
                        <a:rPr lang="en-IN" sz="1800" baseline="-25000" dirty="0" smtClean="0"/>
                        <a:t>i</a:t>
                      </a:r>
                      <a:r>
                        <a:rPr lang="en-IN" sz="1800" dirty="0" smtClean="0"/>
                        <a:t> -&gt; </a:t>
                      </a:r>
                      <a:r>
                        <a:rPr lang="en-IN" sz="1800" dirty="0" err="1" smtClean="0"/>
                        <a:t>A</a:t>
                      </a:r>
                      <a:r>
                        <a:rPr lang="en-IN" sz="1800" baseline="-25000" dirty="0" err="1" smtClean="0"/>
                        <a:t>j</a:t>
                      </a:r>
                      <a:r>
                        <a:rPr lang="en-IN" sz="1800" dirty="0" err="1" smtClean="0"/>
                        <a:t>w</a:t>
                      </a:r>
                      <a:r>
                        <a:rPr lang="en-IN" sz="1800" dirty="0" smtClean="0"/>
                        <a:t> for i&lt;j,</a:t>
                      </a:r>
                    </a:p>
                    <a:p>
                      <a:r>
                        <a:rPr lang="en-IN" sz="1800" b="0" dirty="0" smtClean="0">
                          <a:solidFill>
                            <a:schemeClr val="tx1"/>
                          </a:solidFill>
                        </a:rPr>
                        <a:t>Therefore substituting A</a:t>
                      </a:r>
                      <a:r>
                        <a:rPr lang="en-IN" sz="1800" b="0" baseline="-25000" dirty="0" smtClean="0">
                          <a:solidFill>
                            <a:schemeClr val="tx1"/>
                          </a:solidFill>
                        </a:rPr>
                        <a:t>1</a:t>
                      </a:r>
                      <a:r>
                        <a:rPr lang="en-IN" sz="1800" b="0" dirty="0" smtClean="0">
                          <a:solidFill>
                            <a:schemeClr val="tx1"/>
                          </a:solidFill>
                        </a:rPr>
                        <a:t> in A</a:t>
                      </a:r>
                      <a:r>
                        <a:rPr lang="en-IN" sz="1800" b="0" baseline="-25000" dirty="0" smtClean="0">
                          <a:solidFill>
                            <a:schemeClr val="tx1"/>
                          </a:solidFill>
                        </a:rPr>
                        <a:t>2</a:t>
                      </a:r>
                      <a:r>
                        <a:rPr lang="en-IN" sz="1800" b="0" dirty="0" smtClean="0">
                          <a:solidFill>
                            <a:schemeClr val="tx1"/>
                          </a:solidFill>
                        </a:rPr>
                        <a:t> productions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a:t>
                      </a:r>
                      <a:r>
                        <a:rPr lang="en-US" b="0" baseline="-25000" dirty="0" smtClean="0">
                          <a:solidFill>
                            <a:schemeClr val="tx1"/>
                          </a:solidFill>
                        </a:rPr>
                        <a:t>2</a:t>
                      </a:r>
                      <a:r>
                        <a:rPr lang="en-US" b="0" dirty="0" smtClean="0">
                          <a:solidFill>
                            <a:schemeClr val="tx1"/>
                          </a:solidFill>
                        </a:rPr>
                        <a:t> </a:t>
                      </a:r>
                      <a:r>
                        <a:rPr lang="en-US" sz="1800" dirty="0" smtClean="0"/>
                        <a:t>→ A</a:t>
                      </a:r>
                      <a:r>
                        <a:rPr lang="en-US" sz="1800" baseline="-25000" dirty="0" smtClean="0"/>
                        <a:t>2</a:t>
                      </a:r>
                      <a:r>
                        <a:rPr lang="en-US" sz="1800" dirty="0" smtClean="0"/>
                        <a:t>A</a:t>
                      </a:r>
                      <a:r>
                        <a:rPr lang="en-US" sz="1800" baseline="-25000" dirty="0" smtClean="0"/>
                        <a:t>2</a:t>
                      </a:r>
                      <a:r>
                        <a:rPr lang="en-US" sz="1800" dirty="0" smtClean="0"/>
                        <a:t>A</a:t>
                      </a:r>
                      <a:r>
                        <a:rPr lang="en-US" sz="1800" baseline="-25000" dirty="0" smtClean="0"/>
                        <a:t>1</a:t>
                      </a:r>
                      <a:r>
                        <a:rPr lang="en-US" sz="1800" dirty="0" smtClean="0"/>
                        <a:t> | 0A</a:t>
                      </a:r>
                      <a:r>
                        <a:rPr lang="en-US" sz="1800" baseline="-25000" dirty="0" smtClean="0"/>
                        <a:t>1</a:t>
                      </a:r>
                      <a:r>
                        <a:rPr lang="en-US" sz="1800" baseline="0" dirty="0" smtClean="0"/>
                        <a:t>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4268">
                <a:tc>
                  <a:txBody>
                    <a:bodyPr/>
                    <a:lstStyle/>
                    <a:p>
                      <a:r>
                        <a:rPr lang="en-US" sz="1800" dirty="0" smtClean="0"/>
                        <a:t>A</a:t>
                      </a:r>
                      <a:r>
                        <a:rPr lang="en-US" sz="1800" baseline="-25000" dirty="0" smtClean="0"/>
                        <a:t>2</a:t>
                      </a:r>
                      <a:r>
                        <a:rPr lang="en-US" sz="1800" dirty="0" smtClean="0"/>
                        <a:t> → 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a:t>
                      </a:r>
                      <a:r>
                        <a:rPr lang="en-US" sz="1800" baseline="-25000" dirty="0" smtClean="0"/>
                        <a:t>2</a:t>
                      </a:r>
                      <a:r>
                        <a:rPr lang="en-US" sz="1800" dirty="0" smtClean="0"/>
                        <a:t> → 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06560238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Convert the Grammar {S → AA | 0 , A → SS | 1 } to GNF.</a:t>
            </a:r>
          </a:p>
        </p:txBody>
      </p:sp>
      <p:sp>
        <p:nvSpPr>
          <p:cNvPr id="3" name="Content Placeholder 2"/>
          <p:cNvSpPr>
            <a:spLocks noGrp="1"/>
          </p:cNvSpPr>
          <p:nvPr>
            <p:ph idx="1"/>
          </p:nvPr>
        </p:nvSpPr>
        <p:spPr/>
        <p:txBody>
          <a:bodyPr/>
          <a:lstStyle/>
          <a:p>
            <a:pPr marL="0" indent="0">
              <a:buNone/>
            </a:pPr>
            <a:r>
              <a:rPr lang="en-US" sz="1400" b="1" u="sng" dirty="0"/>
              <a:t>Solution (</a:t>
            </a:r>
            <a:r>
              <a:rPr lang="en-US" sz="1400" b="1" u="sng" dirty="0" err="1"/>
              <a:t>Contd</a:t>
            </a:r>
            <a:r>
              <a:rPr lang="en-US" sz="1400" b="1" u="sng" dirty="0"/>
              <a:t>…):</a:t>
            </a:r>
          </a:p>
          <a:p>
            <a:pPr marL="0" indent="0">
              <a:buNone/>
            </a:pPr>
            <a:r>
              <a:rPr lang="en-US" sz="1400" dirty="0"/>
              <a:t> After Step3 the resulting grammar is</a:t>
            </a:r>
          </a:p>
          <a:p>
            <a:pPr marL="0" indent="0">
              <a:buNone/>
            </a:pPr>
            <a:r>
              <a:rPr lang="en-US" sz="1400" dirty="0"/>
              <a:t>A</a:t>
            </a:r>
            <a:r>
              <a:rPr lang="en-US" sz="1400" baseline="-25000" dirty="0"/>
              <a:t>1</a:t>
            </a:r>
            <a:r>
              <a:rPr lang="en-US" sz="1400" dirty="0"/>
              <a:t>  → A</a:t>
            </a:r>
            <a:r>
              <a:rPr lang="en-US" sz="1400" baseline="-25000" dirty="0"/>
              <a:t>2</a:t>
            </a:r>
            <a:r>
              <a:rPr lang="en-US" sz="1400" dirty="0"/>
              <a:t>A</a:t>
            </a:r>
            <a:r>
              <a:rPr lang="en-US" sz="1400" baseline="-25000" dirty="0"/>
              <a:t>2</a:t>
            </a:r>
            <a:r>
              <a:rPr lang="en-US" sz="1400" dirty="0"/>
              <a:t> | 0     ,   </a:t>
            </a:r>
            <a:r>
              <a:rPr lang="en-US" sz="1400" dirty="0">
                <a:solidFill>
                  <a:schemeClr val="tx1"/>
                </a:solidFill>
              </a:rPr>
              <a:t>A</a:t>
            </a:r>
            <a:r>
              <a:rPr lang="en-US" sz="1400" baseline="-25000" dirty="0">
                <a:solidFill>
                  <a:schemeClr val="tx1"/>
                </a:solidFill>
              </a:rPr>
              <a:t>2</a:t>
            </a:r>
            <a:r>
              <a:rPr lang="en-US" sz="1400" dirty="0">
                <a:solidFill>
                  <a:schemeClr val="tx1"/>
                </a:solidFill>
              </a:rPr>
              <a:t> </a:t>
            </a:r>
            <a:r>
              <a:rPr lang="en-US" sz="1400" dirty="0"/>
              <a:t>→ A</a:t>
            </a:r>
            <a:r>
              <a:rPr lang="en-US" sz="1400" baseline="-25000" dirty="0"/>
              <a:t>2</a:t>
            </a:r>
            <a:r>
              <a:rPr lang="en-US" sz="1400" dirty="0"/>
              <a:t>A</a:t>
            </a:r>
            <a:r>
              <a:rPr lang="en-US" sz="1400" baseline="-25000" dirty="0"/>
              <a:t>2</a:t>
            </a:r>
            <a:r>
              <a:rPr lang="en-US" sz="1400" dirty="0"/>
              <a:t>A</a:t>
            </a:r>
            <a:r>
              <a:rPr lang="en-US" sz="1400" baseline="-25000" dirty="0"/>
              <a:t>1</a:t>
            </a:r>
            <a:r>
              <a:rPr lang="en-US" sz="1400" dirty="0"/>
              <a:t> | 0A</a:t>
            </a:r>
            <a:r>
              <a:rPr lang="en-US" sz="1400" baseline="-25000" dirty="0"/>
              <a:t>1</a:t>
            </a:r>
            <a:r>
              <a:rPr lang="en-US" sz="1400" dirty="0"/>
              <a:t> | 1</a:t>
            </a:r>
          </a:p>
          <a:p>
            <a:pPr marL="0" indent="0">
              <a:buNone/>
            </a:pPr>
            <a:r>
              <a:rPr lang="en-IN" sz="1400" b="1" dirty="0"/>
              <a:t>Step4:</a:t>
            </a:r>
            <a:r>
              <a:rPr lang="en-IN" sz="1400" dirty="0"/>
              <a:t>If the grammar has left recursion we eliminate left recursion</a:t>
            </a:r>
          </a:p>
          <a:p>
            <a:pPr marL="0" indent="0">
              <a:buNone/>
            </a:pPr>
            <a:endParaRPr lang="en-US" sz="1400" dirty="0">
              <a:solidFill>
                <a:schemeClr val="tx1"/>
              </a:solidFill>
            </a:endParaRPr>
          </a:p>
          <a:p>
            <a:pPr marL="0" indent="0">
              <a:buNone/>
            </a:pPr>
            <a:endParaRPr lang="en-US" sz="1400" dirty="0"/>
          </a:p>
          <a:p>
            <a:pPr marL="0" indent="0">
              <a:buNone/>
            </a:pPr>
            <a:endParaRPr lang="en-US" sz="1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205</a:t>
            </a:fld>
            <a:endParaRPr lang="en-US"/>
          </a:p>
        </p:txBody>
      </p:sp>
      <p:graphicFrame>
        <p:nvGraphicFramePr>
          <p:cNvPr id="8" name="Table 7"/>
          <p:cNvGraphicFramePr>
            <a:graphicFrameLocks noGrp="1"/>
          </p:cNvGraphicFramePr>
          <p:nvPr>
            <p:extLst/>
          </p:nvPr>
        </p:nvGraphicFramePr>
        <p:xfrm>
          <a:off x="1905000" y="2286000"/>
          <a:ext cx="8915400" cy="2575560"/>
        </p:xfrm>
        <a:graphic>
          <a:graphicData uri="http://schemas.openxmlformats.org/drawingml/2006/table">
            <a:tbl>
              <a:tblPr firstRow="1" bandRow="1">
                <a:tableStyleId>{5C22544A-7EE6-4342-B048-85BDC9FD1C3A}</a:tableStyleId>
              </a:tblPr>
              <a:tblGrid>
                <a:gridCol w="2514600"/>
                <a:gridCol w="3276600"/>
                <a:gridCol w="3124200"/>
              </a:tblGrid>
              <a:tr h="328437">
                <a:tc>
                  <a:txBody>
                    <a:bodyPr/>
                    <a:lstStyle/>
                    <a:p>
                      <a:pPr marL="0" indent="0">
                        <a:buNone/>
                      </a:pPr>
                      <a:r>
                        <a:rPr lang="en-US" sz="1600" b="0" dirty="0" smtClean="0">
                          <a:solidFill>
                            <a:schemeClr val="tx1"/>
                          </a:solidFill>
                        </a:rPr>
                        <a:t>Production</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600" b="0" dirty="0" smtClean="0">
                          <a:solidFill>
                            <a:schemeClr val="tx1"/>
                          </a:solidFill>
                        </a:rPr>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600" b="0" dirty="0" smtClean="0">
                          <a:solidFill>
                            <a:schemeClr val="tx1"/>
                          </a:solidFill>
                        </a:rPr>
                        <a:t>Resulting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8437">
                <a:tc>
                  <a:txBody>
                    <a:bodyPr/>
                    <a:lstStyle/>
                    <a:p>
                      <a:pPr marL="0" indent="0">
                        <a:buNone/>
                      </a:pPr>
                      <a:r>
                        <a:rPr lang="en-US" sz="1600" dirty="0" smtClean="0"/>
                        <a:t>A</a:t>
                      </a:r>
                      <a:r>
                        <a:rPr lang="en-US" sz="1600" baseline="-25000" dirty="0" smtClean="0"/>
                        <a:t>1</a:t>
                      </a:r>
                      <a:r>
                        <a:rPr lang="en-US" sz="1600" dirty="0" smtClean="0"/>
                        <a:t>  → A</a:t>
                      </a:r>
                      <a:r>
                        <a:rPr lang="en-US" sz="1600" baseline="-25000" dirty="0" smtClean="0"/>
                        <a:t>2</a:t>
                      </a:r>
                      <a:r>
                        <a:rPr lang="en-US" sz="1600" dirty="0" smtClean="0"/>
                        <a:t>A</a:t>
                      </a:r>
                      <a:r>
                        <a:rPr lang="en-US" sz="1600" baseline="-25000" dirty="0" smtClean="0"/>
                        <a:t>2</a:t>
                      </a:r>
                      <a:r>
                        <a:rPr lang="en-US" sz="1600" dirty="0" smtClean="0"/>
                        <a:t> | 0</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smtClean="0"/>
                        <a:t>Does not have left recursion</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None/>
                      </a:pPr>
                      <a:r>
                        <a:rPr lang="en-US" sz="1600" dirty="0" smtClean="0"/>
                        <a:t>A</a:t>
                      </a:r>
                      <a:r>
                        <a:rPr lang="en-US" sz="1600" baseline="-25000" dirty="0" smtClean="0"/>
                        <a:t>1</a:t>
                      </a:r>
                      <a:r>
                        <a:rPr lang="en-US" sz="1600" dirty="0" smtClean="0"/>
                        <a:t>  → A</a:t>
                      </a:r>
                      <a:r>
                        <a:rPr lang="en-US" sz="1600" baseline="-25000" dirty="0" smtClean="0"/>
                        <a:t>2</a:t>
                      </a:r>
                      <a:r>
                        <a:rPr lang="en-US" sz="1600" dirty="0" smtClean="0"/>
                        <a:t>A</a:t>
                      </a:r>
                      <a:r>
                        <a:rPr lang="en-US" sz="1600" baseline="-25000" dirty="0" smtClean="0"/>
                        <a:t>2</a:t>
                      </a:r>
                      <a:r>
                        <a:rPr lang="en-US" sz="1600" dirty="0" smtClean="0"/>
                        <a:t> | 0</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000">
                <a:tc>
                  <a:txBody>
                    <a:bodyPr/>
                    <a:lstStyle/>
                    <a:p>
                      <a:pPr marL="0" indent="0">
                        <a:buNone/>
                      </a:pPr>
                      <a:r>
                        <a:rPr lang="en-US" sz="1600" dirty="0" smtClean="0">
                          <a:solidFill>
                            <a:schemeClr val="tx1"/>
                          </a:solidFill>
                        </a:rPr>
                        <a:t>A</a:t>
                      </a:r>
                      <a:r>
                        <a:rPr lang="en-US" sz="1600" baseline="-25000" dirty="0" smtClean="0">
                          <a:solidFill>
                            <a:schemeClr val="tx1"/>
                          </a:solidFill>
                        </a:rPr>
                        <a:t>2</a:t>
                      </a:r>
                      <a:r>
                        <a:rPr lang="en-US" sz="1600" dirty="0" smtClean="0">
                          <a:solidFill>
                            <a:schemeClr val="tx1"/>
                          </a:solidFill>
                        </a:rPr>
                        <a:t> </a:t>
                      </a:r>
                      <a:r>
                        <a:rPr lang="en-US" sz="1600" dirty="0" smtClean="0"/>
                        <a:t>→ A</a:t>
                      </a:r>
                      <a:r>
                        <a:rPr lang="en-US" sz="1600" baseline="-25000" dirty="0" smtClean="0"/>
                        <a:t>2</a:t>
                      </a:r>
                      <a:r>
                        <a:rPr lang="en-US" sz="1600" dirty="0" smtClean="0"/>
                        <a:t>A</a:t>
                      </a:r>
                      <a:r>
                        <a:rPr lang="en-US" sz="1600" baseline="-25000" dirty="0" smtClean="0"/>
                        <a:t>2</a:t>
                      </a:r>
                      <a:r>
                        <a:rPr lang="en-US" sz="1600" dirty="0" smtClean="0"/>
                        <a:t>A</a:t>
                      </a:r>
                      <a:r>
                        <a:rPr lang="en-US" sz="1600" baseline="-25000" dirty="0" smtClean="0"/>
                        <a:t>1</a:t>
                      </a:r>
                      <a:r>
                        <a:rPr lang="en-US" sz="1600" dirty="0" smtClean="0"/>
                        <a:t> | 0A</a:t>
                      </a:r>
                      <a:r>
                        <a:rPr lang="en-US" sz="1600" baseline="-25000" dirty="0" smtClean="0"/>
                        <a:t>1</a:t>
                      </a:r>
                      <a:r>
                        <a:rPr lang="en-US" sz="1600" dirty="0" smtClean="0"/>
                        <a:t> |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Removing Left Recursion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A</a:t>
                      </a:r>
                      <a:r>
                        <a:rPr lang="en-US" sz="1600" b="0" baseline="-25000" dirty="0" smtClean="0">
                          <a:solidFill>
                            <a:schemeClr val="tx1"/>
                          </a:solidFill>
                        </a:rPr>
                        <a:t>2</a:t>
                      </a:r>
                      <a:r>
                        <a:rPr lang="en-US" sz="1600" b="0" dirty="0" smtClean="0">
                          <a:solidFill>
                            <a:schemeClr val="tx1"/>
                          </a:solidFill>
                        </a:rPr>
                        <a:t> </a:t>
                      </a:r>
                      <a:r>
                        <a:rPr lang="en-US" sz="1600" dirty="0" smtClean="0"/>
                        <a:t>→ 0A</a:t>
                      </a:r>
                      <a:r>
                        <a:rPr lang="en-US" sz="1600" baseline="-25000" dirty="0" smtClean="0"/>
                        <a:t>1</a:t>
                      </a:r>
                      <a:r>
                        <a:rPr lang="en-US" sz="1600" dirty="0" smtClean="0"/>
                        <a:t>Z | 1Z | 0A</a:t>
                      </a:r>
                      <a:r>
                        <a:rPr lang="en-US" sz="1600" baseline="-25000" dirty="0" smtClean="0"/>
                        <a:t>1</a:t>
                      </a:r>
                      <a:r>
                        <a:rPr lang="en-US" sz="1600" dirty="0" smtClean="0"/>
                        <a:t> | 1</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Z  </a:t>
                      </a:r>
                      <a:r>
                        <a:rPr lang="en-US" sz="1600" dirty="0" smtClean="0"/>
                        <a:t>→ A</a:t>
                      </a:r>
                      <a:r>
                        <a:rPr lang="en-US" sz="1600" baseline="-25000" dirty="0" smtClean="0"/>
                        <a:t>2</a:t>
                      </a:r>
                      <a:r>
                        <a:rPr lang="en-US" sz="1600" dirty="0" smtClean="0"/>
                        <a:t>A</a:t>
                      </a:r>
                      <a:r>
                        <a:rPr lang="en-US" sz="1600" baseline="-25000" dirty="0" smtClean="0"/>
                        <a:t>1</a:t>
                      </a:r>
                      <a:r>
                        <a:rPr lang="en-US" sz="1600" dirty="0" smtClean="0"/>
                        <a:t>Z | </a:t>
                      </a:r>
                      <a:r>
                        <a:rPr lang="en-IN" sz="1600" b="1" dirty="0" smtClean="0">
                          <a:solidFill>
                            <a:srgbClr val="339933"/>
                          </a:solidFill>
                        </a:rPr>
                        <a:t>ε</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103245"/>
            <a:ext cx="3086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3228975"/>
            <a:ext cx="2554692" cy="62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581901" y="5569804"/>
            <a:ext cx="3204723" cy="830997"/>
          </a:xfrm>
          <a:prstGeom prst="rect">
            <a:avLst/>
          </a:prstGeom>
          <a:noFill/>
          <a:ln w="9525">
            <a:solidFill>
              <a:schemeClr val="tx1"/>
            </a:solidFill>
          </a:ln>
        </p:spPr>
        <p:txBody>
          <a:bodyPr wrap="none" rtlCol="0">
            <a:spAutoFit/>
          </a:bodyPr>
          <a:lstStyle/>
          <a:p>
            <a:r>
              <a:rPr lang="en-US" sz="1600" b="1" dirty="0"/>
              <a:t>      A </a:t>
            </a:r>
            <a:r>
              <a:rPr lang="en-US" sz="1600" dirty="0"/>
              <a:t>→</a:t>
            </a:r>
            <a:r>
              <a:rPr lang="en-US" sz="1600" b="1" dirty="0"/>
              <a:t> A</a:t>
            </a:r>
            <a:r>
              <a:rPr lang="el-GR" sz="1600" b="1" dirty="0">
                <a:solidFill>
                  <a:srgbClr val="FF0000"/>
                </a:solidFill>
                <a:latin typeface="Cambria Math"/>
                <a:ea typeface="Cambria Math"/>
              </a:rPr>
              <a:t>⍺</a:t>
            </a:r>
            <a:r>
              <a:rPr lang="el-GR" sz="1600" b="1" dirty="0"/>
              <a:t> </a:t>
            </a:r>
            <a:r>
              <a:rPr lang="en-US" sz="1600" b="1" dirty="0"/>
              <a:t> |</a:t>
            </a:r>
            <a:r>
              <a:rPr lang="el-GR" sz="1600" b="1" dirty="0"/>
              <a:t> </a:t>
            </a:r>
            <a:r>
              <a:rPr lang="el-GR" sz="1600" b="1" dirty="0">
                <a:solidFill>
                  <a:srgbClr val="0000FF"/>
                </a:solidFill>
              </a:rPr>
              <a:t>β</a:t>
            </a:r>
            <a:endParaRPr lang="en-US" sz="1600" b="1" dirty="0">
              <a:solidFill>
                <a:srgbClr val="0000FF"/>
              </a:solidFill>
            </a:endParaRPr>
          </a:p>
          <a:p>
            <a:endParaRPr lang="en-US" sz="1600" b="1" dirty="0">
              <a:solidFill>
                <a:srgbClr val="0000FF"/>
              </a:solidFill>
            </a:endParaRPr>
          </a:p>
          <a:p>
            <a:r>
              <a:rPr lang="en-US" sz="1600" b="1" dirty="0"/>
              <a:t>A </a:t>
            </a:r>
            <a:r>
              <a:rPr lang="en-US" sz="1600" dirty="0"/>
              <a:t>→ </a:t>
            </a:r>
            <a:r>
              <a:rPr lang="en-US" sz="1600" b="1" dirty="0">
                <a:solidFill>
                  <a:srgbClr val="0000FF"/>
                </a:solidFill>
              </a:rPr>
              <a:t>β</a:t>
            </a:r>
            <a:r>
              <a:rPr lang="en-US" sz="1600" b="1" dirty="0">
                <a:solidFill>
                  <a:srgbClr val="FF00FF"/>
                </a:solidFill>
              </a:rPr>
              <a:t>A’ </a:t>
            </a:r>
            <a:r>
              <a:rPr lang="en-US" sz="1600" b="1" dirty="0"/>
              <a:t>|</a:t>
            </a:r>
            <a:r>
              <a:rPr lang="el-GR" sz="1600" b="1" dirty="0"/>
              <a:t> </a:t>
            </a:r>
            <a:r>
              <a:rPr lang="el-GR" sz="1600" b="1" dirty="0">
                <a:solidFill>
                  <a:srgbClr val="0000FF"/>
                </a:solidFill>
              </a:rPr>
              <a:t>β</a:t>
            </a:r>
            <a:r>
              <a:rPr lang="en-US" sz="1600" b="1" dirty="0">
                <a:solidFill>
                  <a:srgbClr val="FF00FF"/>
                </a:solidFill>
              </a:rPr>
              <a:t> </a:t>
            </a:r>
            <a:r>
              <a:rPr lang="en-US" sz="1600" b="1" dirty="0"/>
              <a:t>,</a:t>
            </a:r>
            <a:r>
              <a:rPr lang="en-US" sz="1600" b="1" dirty="0">
                <a:solidFill>
                  <a:srgbClr val="FF00FF"/>
                </a:solidFill>
              </a:rPr>
              <a:t> A’</a:t>
            </a:r>
            <a:r>
              <a:rPr lang="en-US" sz="1600" b="1" dirty="0"/>
              <a:t> </a:t>
            </a:r>
            <a:r>
              <a:rPr lang="en-US" sz="1600" dirty="0"/>
              <a:t>→ </a:t>
            </a:r>
            <a:r>
              <a:rPr lang="el-GR" sz="1600" b="1" dirty="0">
                <a:solidFill>
                  <a:srgbClr val="FF0000"/>
                </a:solidFill>
                <a:latin typeface="Cambria Math"/>
                <a:ea typeface="Cambria Math"/>
              </a:rPr>
              <a:t> ⍺ </a:t>
            </a:r>
            <a:r>
              <a:rPr lang="en-US" sz="1600" b="1" dirty="0">
                <a:solidFill>
                  <a:srgbClr val="FF00FF"/>
                </a:solidFill>
              </a:rPr>
              <a:t>A’</a:t>
            </a:r>
            <a:r>
              <a:rPr lang="en-US" sz="1600" b="1" dirty="0"/>
              <a:t>  |  </a:t>
            </a:r>
            <a:r>
              <a:rPr lang="en-IN" sz="1600" b="1" dirty="0">
                <a:solidFill>
                  <a:srgbClr val="339933"/>
                </a:solidFill>
              </a:rPr>
              <a:t>ε</a:t>
            </a:r>
            <a:endParaRPr lang="en-US" sz="1600" dirty="0"/>
          </a:p>
        </p:txBody>
      </p:sp>
      <p:sp>
        <p:nvSpPr>
          <p:cNvPr id="9" name="Down Arrow 8"/>
          <p:cNvSpPr/>
          <p:nvPr/>
        </p:nvSpPr>
        <p:spPr bwMode="auto">
          <a:xfrm>
            <a:off x="8686800" y="5897881"/>
            <a:ext cx="152400" cy="186899"/>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Verdana" pitchFamily="34" charset="0"/>
            </a:endParaRPr>
          </a:p>
        </p:txBody>
      </p:sp>
      <p:sp>
        <p:nvSpPr>
          <p:cNvPr id="10" name="TextBox 9"/>
          <p:cNvSpPr txBox="1"/>
          <p:nvPr/>
        </p:nvSpPr>
        <p:spPr>
          <a:xfrm>
            <a:off x="7630576" y="5091649"/>
            <a:ext cx="2838341" cy="307777"/>
          </a:xfrm>
          <a:prstGeom prst="rect">
            <a:avLst/>
          </a:prstGeom>
          <a:noFill/>
        </p:spPr>
        <p:txBody>
          <a:bodyPr wrap="none" rtlCol="0">
            <a:spAutoFit/>
          </a:bodyPr>
          <a:lstStyle/>
          <a:p>
            <a:r>
              <a:rPr lang="en-US" sz="1400" dirty="0"/>
              <a:t>Instead of </a:t>
            </a:r>
            <a:r>
              <a:rPr lang="en-US" sz="1400" dirty="0">
                <a:solidFill>
                  <a:srgbClr val="FF00FF"/>
                </a:solidFill>
              </a:rPr>
              <a:t>A’</a:t>
            </a:r>
            <a:r>
              <a:rPr lang="en-US" sz="1400" dirty="0"/>
              <a:t> here we using </a:t>
            </a:r>
            <a:r>
              <a:rPr lang="en-US" sz="1400" b="1" dirty="0"/>
              <a:t>Z</a:t>
            </a:r>
          </a:p>
        </p:txBody>
      </p:sp>
    </p:spTree>
    <p:extLst>
      <p:ext uri="{BB962C8B-B14F-4D97-AF65-F5344CB8AC3E}">
        <p14:creationId xmlns:p14="http://schemas.microsoft.com/office/powerpoint/2010/main" val="49818646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Convert the Grammar {S → AA | 0 , A → SS | 1 } to GNF.</a:t>
            </a:r>
          </a:p>
        </p:txBody>
      </p:sp>
      <p:sp>
        <p:nvSpPr>
          <p:cNvPr id="3" name="Content Placeholder 2"/>
          <p:cNvSpPr>
            <a:spLocks noGrp="1"/>
          </p:cNvSpPr>
          <p:nvPr>
            <p:ph idx="1"/>
          </p:nvPr>
        </p:nvSpPr>
        <p:spPr/>
        <p:txBody>
          <a:bodyPr/>
          <a:lstStyle/>
          <a:p>
            <a:pPr marL="0" indent="0">
              <a:buNone/>
            </a:pPr>
            <a:r>
              <a:rPr lang="en-US" sz="1600" b="1" u="sng" dirty="0"/>
              <a:t>Solution (</a:t>
            </a:r>
            <a:r>
              <a:rPr lang="en-US" sz="1600" b="1" u="sng" dirty="0" err="1"/>
              <a:t>Contd</a:t>
            </a:r>
            <a:r>
              <a:rPr lang="en-US" sz="1600" b="1" u="sng" dirty="0"/>
              <a:t>…):</a:t>
            </a:r>
          </a:p>
          <a:p>
            <a:pPr marL="0" indent="0">
              <a:buNone/>
            </a:pPr>
            <a:r>
              <a:rPr lang="en-US" sz="1600" dirty="0"/>
              <a:t>After Step4 the resulting grammar is</a:t>
            </a:r>
          </a:p>
          <a:p>
            <a:pPr marL="0" indent="0" fontAlgn="auto">
              <a:spcBef>
                <a:spcPts val="0"/>
              </a:spcBef>
              <a:spcAft>
                <a:spcPts val="0"/>
              </a:spcAft>
              <a:buClrTx/>
              <a:buNone/>
              <a:defRPr/>
            </a:pPr>
            <a:r>
              <a:rPr lang="en-US" sz="1600" dirty="0"/>
              <a:t>A</a:t>
            </a:r>
            <a:r>
              <a:rPr lang="en-US" sz="1600" baseline="-25000" dirty="0"/>
              <a:t>1</a:t>
            </a:r>
            <a:r>
              <a:rPr lang="en-US" sz="1600" dirty="0"/>
              <a:t>  → A</a:t>
            </a:r>
            <a:r>
              <a:rPr lang="en-US" sz="1600" baseline="-25000" dirty="0"/>
              <a:t>2</a:t>
            </a:r>
            <a:r>
              <a:rPr lang="en-US" sz="1600" dirty="0"/>
              <a:t>A</a:t>
            </a:r>
            <a:r>
              <a:rPr lang="en-US" sz="1600" baseline="-25000" dirty="0"/>
              <a:t>2</a:t>
            </a:r>
            <a:r>
              <a:rPr lang="en-US" sz="1600" dirty="0"/>
              <a:t> | 0        ,     </a:t>
            </a:r>
            <a:r>
              <a:rPr lang="en-US" sz="1600" dirty="0">
                <a:solidFill>
                  <a:schemeClr val="tx1"/>
                </a:solidFill>
              </a:rPr>
              <a:t>A</a:t>
            </a:r>
            <a:r>
              <a:rPr lang="en-US" sz="1600" baseline="-25000" dirty="0">
                <a:solidFill>
                  <a:schemeClr val="tx1"/>
                </a:solidFill>
              </a:rPr>
              <a:t>2</a:t>
            </a:r>
            <a:r>
              <a:rPr lang="en-US" sz="1600" dirty="0">
                <a:solidFill>
                  <a:schemeClr val="tx1"/>
                </a:solidFill>
              </a:rPr>
              <a:t> </a:t>
            </a:r>
            <a:r>
              <a:rPr lang="en-US" sz="1600" dirty="0"/>
              <a:t>→ 0A</a:t>
            </a:r>
            <a:r>
              <a:rPr lang="en-US" sz="1600" baseline="-25000" dirty="0"/>
              <a:t>1</a:t>
            </a:r>
            <a:r>
              <a:rPr lang="en-US" sz="1600" dirty="0"/>
              <a:t>Z | 1Z | 0A</a:t>
            </a:r>
            <a:r>
              <a:rPr lang="en-US" sz="1600" baseline="-25000" dirty="0"/>
              <a:t>1</a:t>
            </a:r>
            <a:r>
              <a:rPr lang="en-US" sz="1600" dirty="0"/>
              <a:t> | 1      , </a:t>
            </a:r>
            <a:r>
              <a:rPr lang="en-US" sz="1600" dirty="0">
                <a:solidFill>
                  <a:schemeClr val="tx1"/>
                </a:solidFill>
              </a:rPr>
              <a:t>Z  </a:t>
            </a:r>
            <a:r>
              <a:rPr lang="en-US" sz="1600" dirty="0"/>
              <a:t>→ A</a:t>
            </a:r>
            <a:r>
              <a:rPr lang="en-US" sz="1600" baseline="-25000" dirty="0"/>
              <a:t>2</a:t>
            </a:r>
            <a:r>
              <a:rPr lang="en-US" sz="1600" dirty="0"/>
              <a:t>A</a:t>
            </a:r>
            <a:r>
              <a:rPr lang="en-US" sz="1600" baseline="-25000" dirty="0"/>
              <a:t>1</a:t>
            </a:r>
            <a:r>
              <a:rPr lang="en-US" sz="1600" dirty="0"/>
              <a:t>Z | </a:t>
            </a:r>
            <a:r>
              <a:rPr lang="en-IN" sz="1600" b="1" dirty="0">
                <a:solidFill>
                  <a:srgbClr val="339933"/>
                </a:solidFill>
              </a:rPr>
              <a:t>ε</a:t>
            </a:r>
            <a:endParaRPr lang="en-US" sz="1600" dirty="0">
              <a:solidFill>
                <a:schemeClr val="tx1"/>
              </a:solidFill>
            </a:endParaRPr>
          </a:p>
          <a:p>
            <a:pPr marL="0" indent="0">
              <a:buNone/>
            </a:pPr>
            <a:endParaRPr lang="en-US" sz="1600" dirty="0">
              <a:solidFill>
                <a:schemeClr val="tx1"/>
              </a:solidFill>
            </a:endParaRPr>
          </a:p>
          <a:p>
            <a:pPr marL="0" indent="0">
              <a:buNone/>
            </a:pPr>
            <a:r>
              <a:rPr lang="en-IN" sz="1600" b="1" dirty="0"/>
              <a:t>Step5: </a:t>
            </a:r>
            <a:r>
              <a:rPr lang="en-IN" sz="1600" dirty="0"/>
              <a:t>Removing </a:t>
            </a:r>
            <a:r>
              <a:rPr lang="en-IN" sz="1600" b="1" dirty="0">
                <a:solidFill>
                  <a:srgbClr val="339933"/>
                </a:solidFill>
              </a:rPr>
              <a:t>ε  </a:t>
            </a:r>
            <a:r>
              <a:rPr lang="en-IN" sz="1600" dirty="0"/>
              <a:t>production</a:t>
            </a:r>
          </a:p>
          <a:p>
            <a:pPr marL="0" indent="0">
              <a:buNone/>
            </a:pPr>
            <a:r>
              <a:rPr lang="en-US" sz="1600" dirty="0"/>
              <a:t>A</a:t>
            </a:r>
            <a:r>
              <a:rPr lang="en-US" sz="1600" baseline="-25000" dirty="0"/>
              <a:t>1</a:t>
            </a:r>
            <a:r>
              <a:rPr lang="en-US" sz="1600" dirty="0"/>
              <a:t>  → A</a:t>
            </a:r>
            <a:r>
              <a:rPr lang="en-US" sz="1600" baseline="-25000" dirty="0"/>
              <a:t>2</a:t>
            </a:r>
            <a:r>
              <a:rPr lang="en-US" sz="1600" dirty="0"/>
              <a:t>A</a:t>
            </a:r>
            <a:r>
              <a:rPr lang="en-US" sz="1600" baseline="-25000" dirty="0"/>
              <a:t>2</a:t>
            </a:r>
            <a:r>
              <a:rPr lang="en-US" sz="1600" dirty="0"/>
              <a:t> | 0</a:t>
            </a:r>
            <a:endParaRPr lang="en-US" sz="1600" dirty="0">
              <a:solidFill>
                <a:schemeClr val="tx1"/>
              </a:solidFill>
            </a:endParaRPr>
          </a:p>
          <a:p>
            <a:pPr marL="0" indent="0">
              <a:buNone/>
            </a:pPr>
            <a:r>
              <a:rPr lang="en-US" sz="1600" dirty="0">
                <a:solidFill>
                  <a:schemeClr val="tx1"/>
                </a:solidFill>
              </a:rPr>
              <a:t>A</a:t>
            </a:r>
            <a:r>
              <a:rPr lang="en-US" sz="1600" baseline="-25000" dirty="0">
                <a:solidFill>
                  <a:schemeClr val="tx1"/>
                </a:solidFill>
              </a:rPr>
              <a:t>2</a:t>
            </a:r>
            <a:r>
              <a:rPr lang="en-US" sz="1600" dirty="0">
                <a:solidFill>
                  <a:schemeClr val="tx1"/>
                </a:solidFill>
              </a:rPr>
              <a:t> </a:t>
            </a:r>
            <a:r>
              <a:rPr lang="en-US" sz="1600" dirty="0"/>
              <a:t>→ 0A</a:t>
            </a:r>
            <a:r>
              <a:rPr lang="en-US" sz="1600" baseline="-25000" dirty="0"/>
              <a:t>1</a:t>
            </a:r>
            <a:r>
              <a:rPr lang="en-US" sz="1600" dirty="0"/>
              <a:t>Z | 1Z | 0A</a:t>
            </a:r>
            <a:r>
              <a:rPr lang="en-US" sz="1600" baseline="-25000" dirty="0"/>
              <a:t>1</a:t>
            </a:r>
            <a:r>
              <a:rPr lang="en-US" sz="1600" dirty="0"/>
              <a:t> | 1      </a:t>
            </a:r>
          </a:p>
          <a:p>
            <a:pPr marL="0" indent="0">
              <a:buNone/>
            </a:pPr>
            <a:r>
              <a:rPr lang="en-US" sz="1600" dirty="0">
                <a:solidFill>
                  <a:schemeClr val="tx1"/>
                </a:solidFill>
              </a:rPr>
              <a:t>Z  </a:t>
            </a:r>
            <a:r>
              <a:rPr lang="en-US" sz="1600" dirty="0"/>
              <a:t>→ A</a:t>
            </a:r>
            <a:r>
              <a:rPr lang="en-US" sz="1600" baseline="-25000" dirty="0"/>
              <a:t>2</a:t>
            </a:r>
            <a:r>
              <a:rPr lang="en-US" sz="1600" dirty="0"/>
              <a:t>A</a:t>
            </a:r>
            <a:r>
              <a:rPr lang="en-US" sz="1600" baseline="-25000" dirty="0"/>
              <a:t>1</a:t>
            </a:r>
            <a:r>
              <a:rPr lang="en-US" sz="1600" dirty="0"/>
              <a:t>Z | A</a:t>
            </a:r>
            <a:r>
              <a:rPr lang="en-US" sz="1600" baseline="-25000" dirty="0"/>
              <a:t>2</a:t>
            </a:r>
            <a:r>
              <a:rPr lang="en-US" sz="1600" dirty="0"/>
              <a:t>A</a:t>
            </a:r>
            <a:r>
              <a:rPr lang="en-US" sz="1600" baseline="-25000" dirty="0"/>
              <a:t>1</a:t>
            </a:r>
            <a:endParaRPr lang="en-US" sz="1600" dirty="0">
              <a:solidFill>
                <a:schemeClr val="tx1"/>
              </a:solidFill>
            </a:endParaRPr>
          </a:p>
          <a:p>
            <a:pPr marL="0" indent="0">
              <a:buNone/>
            </a:pPr>
            <a:endParaRPr lang="en-US" sz="1600" dirty="0"/>
          </a:p>
          <a:p>
            <a:pPr marL="0" indent="0">
              <a:buNone/>
            </a:pPr>
            <a:endParaRPr lang="en-US" sz="16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206</a:t>
            </a:fld>
            <a:endParaRPr lang="en-US"/>
          </a:p>
        </p:txBody>
      </p:sp>
    </p:spTree>
    <p:extLst>
      <p:ext uri="{BB962C8B-B14F-4D97-AF65-F5344CB8AC3E}">
        <p14:creationId xmlns:p14="http://schemas.microsoft.com/office/powerpoint/2010/main" val="300072488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Convert the Grammar {S → AA | 0 , A → SS | 1 } to GNF.</a:t>
            </a:r>
          </a:p>
        </p:txBody>
      </p:sp>
      <p:sp>
        <p:nvSpPr>
          <p:cNvPr id="3" name="Content Placeholder 2"/>
          <p:cNvSpPr>
            <a:spLocks noGrp="1"/>
          </p:cNvSpPr>
          <p:nvPr>
            <p:ph idx="1"/>
          </p:nvPr>
        </p:nvSpPr>
        <p:spPr/>
        <p:txBody>
          <a:bodyPr/>
          <a:lstStyle/>
          <a:p>
            <a:pPr marL="0" indent="0">
              <a:buNone/>
            </a:pPr>
            <a:r>
              <a:rPr lang="en-US" sz="1600" b="1" u="sng" dirty="0"/>
              <a:t>Solution (</a:t>
            </a:r>
            <a:r>
              <a:rPr lang="en-US" sz="1600" b="1" u="sng" dirty="0" err="1"/>
              <a:t>Contd</a:t>
            </a:r>
            <a:r>
              <a:rPr lang="en-US" sz="1600" b="1" u="sng" dirty="0"/>
              <a:t>…):</a:t>
            </a:r>
          </a:p>
          <a:p>
            <a:pPr marL="0" indent="0">
              <a:buNone/>
            </a:pPr>
            <a:r>
              <a:rPr lang="en-US" sz="1600" dirty="0"/>
              <a:t>After Step5 the resulting grammar is</a:t>
            </a:r>
          </a:p>
          <a:p>
            <a:pPr marL="0" indent="0">
              <a:buNone/>
            </a:pPr>
            <a:r>
              <a:rPr lang="en-US" sz="1600" dirty="0"/>
              <a:t>A</a:t>
            </a:r>
            <a:r>
              <a:rPr lang="en-US" sz="1600" baseline="-25000" dirty="0"/>
              <a:t>1</a:t>
            </a:r>
            <a:r>
              <a:rPr lang="en-US" sz="1600" dirty="0"/>
              <a:t>  → A</a:t>
            </a:r>
            <a:r>
              <a:rPr lang="en-US" sz="1600" baseline="-25000" dirty="0"/>
              <a:t>2</a:t>
            </a:r>
            <a:r>
              <a:rPr lang="en-US" sz="1600" dirty="0"/>
              <a:t>A</a:t>
            </a:r>
            <a:r>
              <a:rPr lang="en-US" sz="1600" baseline="-25000" dirty="0"/>
              <a:t>2</a:t>
            </a:r>
            <a:r>
              <a:rPr lang="en-US" sz="1600" dirty="0"/>
              <a:t> | 0</a:t>
            </a:r>
            <a:endParaRPr lang="en-US" sz="1600" dirty="0">
              <a:solidFill>
                <a:schemeClr val="tx1"/>
              </a:solidFill>
            </a:endParaRPr>
          </a:p>
          <a:p>
            <a:pPr marL="0" indent="0">
              <a:buNone/>
            </a:pPr>
            <a:r>
              <a:rPr lang="en-US" sz="1600" dirty="0">
                <a:solidFill>
                  <a:schemeClr val="tx1"/>
                </a:solidFill>
              </a:rPr>
              <a:t>A</a:t>
            </a:r>
            <a:r>
              <a:rPr lang="en-US" sz="1600" baseline="-25000" dirty="0">
                <a:solidFill>
                  <a:schemeClr val="tx1"/>
                </a:solidFill>
              </a:rPr>
              <a:t>2</a:t>
            </a:r>
            <a:r>
              <a:rPr lang="en-US" sz="1600" dirty="0">
                <a:solidFill>
                  <a:schemeClr val="tx1"/>
                </a:solidFill>
              </a:rPr>
              <a:t> </a:t>
            </a:r>
            <a:r>
              <a:rPr lang="en-US" sz="1600" dirty="0"/>
              <a:t>→ 0A</a:t>
            </a:r>
            <a:r>
              <a:rPr lang="en-US" sz="1600" baseline="-25000" dirty="0"/>
              <a:t>1</a:t>
            </a:r>
            <a:r>
              <a:rPr lang="en-US" sz="1600" dirty="0"/>
              <a:t>Z | 1Z | 0A</a:t>
            </a:r>
            <a:r>
              <a:rPr lang="en-US" sz="1600" baseline="-25000" dirty="0"/>
              <a:t>1</a:t>
            </a:r>
            <a:r>
              <a:rPr lang="en-US" sz="1600" dirty="0"/>
              <a:t> | 1      </a:t>
            </a:r>
          </a:p>
          <a:p>
            <a:pPr marL="0" indent="0">
              <a:buNone/>
            </a:pPr>
            <a:r>
              <a:rPr lang="en-US" sz="1600" dirty="0">
                <a:solidFill>
                  <a:schemeClr val="tx1"/>
                </a:solidFill>
              </a:rPr>
              <a:t>Z  </a:t>
            </a:r>
            <a:r>
              <a:rPr lang="en-US" sz="1600" dirty="0"/>
              <a:t>→ A</a:t>
            </a:r>
            <a:r>
              <a:rPr lang="en-US" sz="1600" baseline="-25000" dirty="0"/>
              <a:t>2</a:t>
            </a:r>
            <a:r>
              <a:rPr lang="en-US" sz="1600" dirty="0"/>
              <a:t>A</a:t>
            </a:r>
            <a:r>
              <a:rPr lang="en-US" sz="1600" baseline="-25000" dirty="0"/>
              <a:t>1</a:t>
            </a:r>
            <a:r>
              <a:rPr lang="en-US" sz="1600" dirty="0"/>
              <a:t>Z | A</a:t>
            </a:r>
            <a:r>
              <a:rPr lang="en-US" sz="1600" baseline="-25000" dirty="0"/>
              <a:t>2</a:t>
            </a:r>
            <a:r>
              <a:rPr lang="en-US" sz="1600" dirty="0"/>
              <a:t>A</a:t>
            </a:r>
            <a:r>
              <a:rPr lang="en-US" sz="1600" baseline="-25000" dirty="0"/>
              <a:t>1</a:t>
            </a:r>
            <a:endParaRPr lang="en-US" sz="1600" dirty="0">
              <a:solidFill>
                <a:schemeClr val="tx1"/>
              </a:solidFill>
            </a:endParaRPr>
          </a:p>
          <a:p>
            <a:pPr marL="0" indent="0">
              <a:buNone/>
            </a:pPr>
            <a:r>
              <a:rPr lang="en-US" sz="1600" b="1" dirty="0"/>
              <a:t>Step6:</a:t>
            </a:r>
            <a:r>
              <a:rPr lang="en-IN" sz="1600" dirty="0"/>
              <a:t>Repeat through </a:t>
            </a:r>
            <a:r>
              <a:rPr lang="en-IN" sz="1600" b="1" dirty="0"/>
              <a:t>Substitution</a:t>
            </a:r>
            <a:r>
              <a:rPr lang="en-IN" sz="1600" dirty="0"/>
              <a:t> till the grammar is in GNF</a:t>
            </a:r>
          </a:p>
          <a:p>
            <a:pPr marL="0" indent="0">
              <a:buNone/>
            </a:pPr>
            <a:endParaRPr lang="en-US" sz="1600" dirty="0"/>
          </a:p>
          <a:p>
            <a:pPr marL="0" indent="0">
              <a:buNone/>
            </a:pPr>
            <a:endParaRPr lang="en-US" sz="16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207</a:t>
            </a:fld>
            <a:endParaRPr lang="en-US"/>
          </a:p>
        </p:txBody>
      </p:sp>
      <p:graphicFrame>
        <p:nvGraphicFramePr>
          <p:cNvPr id="7" name="Table 6"/>
          <p:cNvGraphicFramePr>
            <a:graphicFrameLocks noGrp="1"/>
          </p:cNvGraphicFramePr>
          <p:nvPr>
            <p:extLst/>
          </p:nvPr>
        </p:nvGraphicFramePr>
        <p:xfrm>
          <a:off x="1859280" y="3124200"/>
          <a:ext cx="8915400" cy="3291840"/>
        </p:xfrm>
        <a:graphic>
          <a:graphicData uri="http://schemas.openxmlformats.org/drawingml/2006/table">
            <a:tbl>
              <a:tblPr firstRow="1" bandRow="1">
                <a:tableStyleId>{5C22544A-7EE6-4342-B048-85BDC9FD1C3A}</a:tableStyleId>
              </a:tblPr>
              <a:tblGrid>
                <a:gridCol w="1752600"/>
                <a:gridCol w="4160520"/>
                <a:gridCol w="3002280"/>
              </a:tblGrid>
              <a:tr h="328437">
                <a:tc>
                  <a:txBody>
                    <a:bodyPr/>
                    <a:lstStyle/>
                    <a:p>
                      <a:pPr marL="0" indent="0">
                        <a:buNone/>
                      </a:pPr>
                      <a:r>
                        <a:rPr lang="en-US" sz="1800" b="0" dirty="0" smtClean="0">
                          <a:solidFill>
                            <a:schemeClr val="tx1"/>
                          </a:solidFill>
                        </a:rPr>
                        <a:t>Production</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smtClean="0">
                          <a:solidFill>
                            <a:schemeClr val="tx1"/>
                          </a:solidFill>
                        </a:rPr>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smtClean="0">
                          <a:solidFill>
                            <a:schemeClr val="tx1"/>
                          </a:solidFill>
                        </a:rPr>
                        <a:t>Resulting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8437">
                <a:tc>
                  <a:txBody>
                    <a:bodyPr/>
                    <a:lstStyle/>
                    <a:p>
                      <a:r>
                        <a:rPr lang="en-US" sz="1800" dirty="0" smtClean="0"/>
                        <a:t>A</a:t>
                      </a:r>
                      <a:r>
                        <a:rPr lang="en-US" sz="1800" baseline="-25000" dirty="0" smtClean="0"/>
                        <a:t>1</a:t>
                      </a:r>
                      <a:r>
                        <a:rPr lang="en-US" sz="1800" dirty="0" smtClean="0"/>
                        <a:t>  → A</a:t>
                      </a:r>
                      <a:r>
                        <a:rPr lang="en-US" sz="1800" baseline="-25000" dirty="0" smtClean="0"/>
                        <a:t>2</a:t>
                      </a:r>
                      <a:r>
                        <a:rPr lang="en-US" sz="1800" dirty="0" smtClean="0"/>
                        <a:t>A</a:t>
                      </a:r>
                      <a:r>
                        <a:rPr lang="en-US" sz="1800" baseline="-25000" dirty="0" smtClean="0"/>
                        <a:t>2</a:t>
                      </a:r>
                      <a:r>
                        <a:rPr lang="en-US" sz="1800" dirty="0" smtClean="0"/>
                        <a:t>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dirty="0" smtClean="0"/>
                        <a:t>Is not in GNF, therefore Substitute</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a:t>
                      </a:r>
                      <a:r>
                        <a:rPr lang="en-US" sz="1800" baseline="-25000" dirty="0" smtClean="0"/>
                        <a:t>1</a:t>
                      </a:r>
                      <a:r>
                        <a:rPr lang="en-US" sz="1800" dirty="0" smtClean="0"/>
                        <a:t>  → 0A</a:t>
                      </a:r>
                      <a:r>
                        <a:rPr lang="en-US" sz="1800" baseline="-25000" dirty="0" smtClean="0"/>
                        <a:t>1</a:t>
                      </a:r>
                      <a:r>
                        <a:rPr lang="en-US" sz="1800" dirty="0" smtClean="0"/>
                        <a:t>ZA</a:t>
                      </a:r>
                      <a:r>
                        <a:rPr lang="en-US" sz="1800" baseline="-25000" dirty="0" smtClean="0"/>
                        <a:t>2 </a:t>
                      </a:r>
                      <a:r>
                        <a:rPr lang="en-US" sz="1800" dirty="0" smtClean="0"/>
                        <a:t>| 1ZA</a:t>
                      </a:r>
                      <a:r>
                        <a:rPr lang="en-US" sz="1800" baseline="-25000" dirty="0" smtClean="0"/>
                        <a:t>2</a:t>
                      </a:r>
                      <a:r>
                        <a:rPr lang="en-US" sz="18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         0A</a:t>
                      </a:r>
                      <a:r>
                        <a:rPr lang="en-US" sz="1800" baseline="-25000" dirty="0" smtClean="0"/>
                        <a:t>1</a:t>
                      </a:r>
                      <a:r>
                        <a:rPr lang="en-US" sz="1800" dirty="0" smtClean="0"/>
                        <a:t>A</a:t>
                      </a:r>
                      <a:r>
                        <a:rPr lang="en-US" sz="1800" baseline="-25000" dirty="0" smtClean="0"/>
                        <a:t>2</a:t>
                      </a:r>
                      <a:r>
                        <a:rPr lang="en-US" sz="1800" dirty="0" smtClean="0"/>
                        <a:t>| 1A</a:t>
                      </a:r>
                      <a:r>
                        <a:rPr lang="en-US" sz="1800" baseline="-25000" dirty="0" smtClean="0"/>
                        <a:t>2</a:t>
                      </a:r>
                      <a:r>
                        <a:rPr lang="en-US" sz="1800" dirty="0" smtClean="0"/>
                        <a:t>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84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a:t>
                      </a:r>
                      <a:r>
                        <a:rPr lang="en-US" sz="1800" baseline="-25000" dirty="0" smtClean="0"/>
                        <a:t>1</a:t>
                      </a:r>
                      <a:r>
                        <a:rPr lang="en-US" sz="1800" dirty="0" smtClean="0"/>
                        <a:t>  → 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Is in GNF</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a:t>
                      </a:r>
                      <a:r>
                        <a:rPr lang="en-US" sz="1800" baseline="-25000" dirty="0" smtClean="0"/>
                        <a:t>1</a:t>
                      </a:r>
                      <a:r>
                        <a:rPr lang="en-US" sz="1800" dirty="0" smtClean="0"/>
                        <a:t>  → 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8437">
                <a:tc>
                  <a:txBody>
                    <a:bodyPr/>
                    <a:lstStyle/>
                    <a:p>
                      <a:pPr marL="0" indent="0">
                        <a:buNone/>
                      </a:pPr>
                      <a:r>
                        <a:rPr lang="en-US" sz="1800" dirty="0" smtClean="0">
                          <a:solidFill>
                            <a:schemeClr val="tx1"/>
                          </a:solidFill>
                        </a:rPr>
                        <a:t>A</a:t>
                      </a:r>
                      <a:r>
                        <a:rPr lang="en-US" sz="1800" baseline="-25000" dirty="0" smtClean="0">
                          <a:solidFill>
                            <a:schemeClr val="tx1"/>
                          </a:solidFill>
                        </a:rPr>
                        <a:t>2</a:t>
                      </a:r>
                      <a:r>
                        <a:rPr lang="en-US" sz="1800" dirty="0" smtClean="0">
                          <a:solidFill>
                            <a:schemeClr val="tx1"/>
                          </a:solidFill>
                        </a:rPr>
                        <a:t> </a:t>
                      </a:r>
                      <a:r>
                        <a:rPr lang="en-US" sz="1800" dirty="0" smtClean="0"/>
                        <a:t>→ 0A</a:t>
                      </a:r>
                      <a:r>
                        <a:rPr lang="en-US" sz="1800" baseline="-25000" dirty="0" smtClean="0"/>
                        <a:t>1</a:t>
                      </a:r>
                      <a:r>
                        <a:rPr lang="en-US" sz="1800" dirty="0" smtClean="0"/>
                        <a:t>Z | 1Z | 0A</a:t>
                      </a:r>
                      <a:r>
                        <a:rPr lang="en-US" sz="1800" baseline="-25000" dirty="0" smtClean="0"/>
                        <a:t>1</a:t>
                      </a:r>
                      <a:r>
                        <a:rPr lang="en-US" sz="1800" dirty="0" smtClean="0"/>
                        <a:t> |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Is in GNF</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None/>
                      </a:pPr>
                      <a:r>
                        <a:rPr lang="en-US" sz="1800" dirty="0" smtClean="0">
                          <a:solidFill>
                            <a:schemeClr val="tx1"/>
                          </a:solidFill>
                        </a:rPr>
                        <a:t>A</a:t>
                      </a:r>
                      <a:r>
                        <a:rPr lang="en-US" sz="1800" baseline="-25000" dirty="0" smtClean="0">
                          <a:solidFill>
                            <a:schemeClr val="tx1"/>
                          </a:solidFill>
                        </a:rPr>
                        <a:t>2</a:t>
                      </a:r>
                      <a:r>
                        <a:rPr lang="en-US" sz="1800" dirty="0" smtClean="0">
                          <a:solidFill>
                            <a:schemeClr val="tx1"/>
                          </a:solidFill>
                        </a:rPr>
                        <a:t> </a:t>
                      </a:r>
                      <a:r>
                        <a:rPr lang="en-US" sz="1800" dirty="0" smtClean="0"/>
                        <a:t>→ 0A</a:t>
                      </a:r>
                      <a:r>
                        <a:rPr lang="en-US" sz="1800" baseline="-25000" dirty="0" smtClean="0"/>
                        <a:t>1</a:t>
                      </a:r>
                      <a:r>
                        <a:rPr lang="en-US" sz="1800" dirty="0" smtClean="0"/>
                        <a:t>Z | 1Z | 0A</a:t>
                      </a:r>
                      <a:r>
                        <a:rPr lang="en-US" sz="1800" baseline="-25000" dirty="0" smtClean="0"/>
                        <a:t>1</a:t>
                      </a:r>
                      <a:r>
                        <a:rPr lang="en-US" sz="1800" dirty="0" smtClean="0"/>
                        <a:t>|  </a:t>
                      </a:r>
                    </a:p>
                    <a:p>
                      <a:pPr marL="0" indent="0">
                        <a:buNone/>
                      </a:pPr>
                      <a:r>
                        <a:rPr lang="en-US" sz="1800" dirty="0" smtClean="0"/>
                        <a:t>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2920">
                <a:tc>
                  <a:txBody>
                    <a:bodyPr/>
                    <a:lstStyle/>
                    <a:p>
                      <a:r>
                        <a:rPr lang="en-US" sz="1800" dirty="0" smtClean="0">
                          <a:solidFill>
                            <a:schemeClr val="tx1"/>
                          </a:solidFill>
                        </a:rPr>
                        <a:t>Z  </a:t>
                      </a:r>
                      <a:r>
                        <a:rPr lang="en-US" sz="1800" dirty="0" smtClean="0"/>
                        <a:t>→ A</a:t>
                      </a:r>
                      <a:r>
                        <a:rPr lang="en-US" sz="1800" baseline="-25000" dirty="0" smtClean="0"/>
                        <a:t>2</a:t>
                      </a:r>
                      <a:r>
                        <a:rPr lang="en-US" sz="1800" dirty="0" smtClean="0"/>
                        <a:t>A</a:t>
                      </a:r>
                      <a:r>
                        <a:rPr lang="en-US" sz="1800" baseline="-25000" dirty="0" smtClean="0"/>
                        <a:t>1</a:t>
                      </a:r>
                      <a:r>
                        <a:rPr lang="en-US" sz="1800" dirty="0" smtClean="0"/>
                        <a:t>Z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dirty="0" smtClean="0"/>
                        <a:t>Is not in GNF, therefore Substitute</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t> Z  → 0A</a:t>
                      </a:r>
                      <a:r>
                        <a:rPr lang="en-US" sz="1800" baseline="-25000" dirty="0" smtClean="0"/>
                        <a:t>1</a:t>
                      </a:r>
                      <a:r>
                        <a:rPr lang="en-US" sz="1800" dirty="0" smtClean="0"/>
                        <a:t>ZA</a:t>
                      </a:r>
                      <a:r>
                        <a:rPr lang="en-US" sz="1800" baseline="-25000" dirty="0" smtClean="0"/>
                        <a:t>1</a:t>
                      </a:r>
                      <a:r>
                        <a:rPr lang="en-US" sz="1800" dirty="0" smtClean="0"/>
                        <a:t>Z | 1ZA</a:t>
                      </a:r>
                      <a:r>
                        <a:rPr lang="en-US" sz="1800" baseline="-25000" dirty="0" smtClean="0"/>
                        <a:t>1</a:t>
                      </a:r>
                      <a:r>
                        <a:rPr lang="en-US" sz="1800" dirty="0" smtClean="0"/>
                        <a:t>Z  </a:t>
                      </a:r>
                    </a:p>
                    <a:p>
                      <a:r>
                        <a:rPr lang="en-US" sz="1800" dirty="0" smtClean="0"/>
                        <a:t>         | 0A</a:t>
                      </a:r>
                      <a:r>
                        <a:rPr lang="en-US" sz="1800" baseline="-25000" dirty="0" smtClean="0"/>
                        <a:t>1</a:t>
                      </a:r>
                      <a:r>
                        <a:rPr lang="en-US" sz="1800" dirty="0" smtClean="0"/>
                        <a:t>A</a:t>
                      </a:r>
                      <a:r>
                        <a:rPr lang="en-US" sz="1800" baseline="-25000" dirty="0" smtClean="0"/>
                        <a:t>1</a:t>
                      </a:r>
                      <a:r>
                        <a:rPr lang="en-US" sz="1800" dirty="0" smtClean="0"/>
                        <a:t>Z  | 1A</a:t>
                      </a:r>
                      <a:r>
                        <a:rPr lang="en-US" sz="1800" baseline="-25000" dirty="0" smtClean="0"/>
                        <a:t>1</a:t>
                      </a:r>
                      <a:r>
                        <a:rPr lang="en-US" sz="1800" dirty="0" smtClean="0"/>
                        <a:t>Z </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42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Z  </a:t>
                      </a:r>
                      <a:r>
                        <a:rPr lang="en-US" sz="1800" dirty="0" smtClean="0"/>
                        <a:t>→ A</a:t>
                      </a:r>
                      <a:r>
                        <a:rPr lang="en-US" sz="1800" baseline="-25000" dirty="0" smtClean="0"/>
                        <a:t>2</a:t>
                      </a:r>
                      <a:r>
                        <a:rPr lang="en-US" sz="1800" dirty="0" smtClean="0"/>
                        <a:t>A</a:t>
                      </a:r>
                      <a:r>
                        <a:rPr lang="en-US" sz="1800" baseline="-25000" dirty="0" smtClean="0"/>
                        <a:t>1</a:t>
                      </a:r>
                      <a:endParaRPr lang="en-US" sz="1800" dirty="0" smtClean="0">
                        <a:solidFill>
                          <a:schemeClr val="tx1"/>
                        </a:solidFill>
                      </a:endParaRPr>
                    </a:p>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t>Is not in GNF, therefore Substitute</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Z  →  0A</a:t>
                      </a:r>
                      <a:r>
                        <a:rPr lang="en-US" sz="1800" baseline="-25000" dirty="0" smtClean="0"/>
                        <a:t>1</a:t>
                      </a:r>
                      <a:r>
                        <a:rPr lang="en-US" sz="1800" dirty="0" smtClean="0"/>
                        <a:t>ZA</a:t>
                      </a:r>
                      <a:r>
                        <a:rPr lang="en-US" sz="1800" baseline="-25000" dirty="0" smtClean="0"/>
                        <a:t>1</a:t>
                      </a:r>
                      <a:r>
                        <a:rPr lang="en-US" sz="1800" dirty="0" smtClean="0"/>
                        <a:t>| 1ZA</a:t>
                      </a:r>
                      <a:r>
                        <a:rPr lang="en-US" sz="1800" baseline="-25000" dirty="0" smtClean="0"/>
                        <a:t>1</a:t>
                      </a:r>
                      <a:r>
                        <a:rPr lang="en-US" sz="18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         0A</a:t>
                      </a:r>
                      <a:r>
                        <a:rPr lang="en-US" sz="1800" baseline="-25000" dirty="0" smtClean="0"/>
                        <a:t>1</a:t>
                      </a:r>
                      <a:r>
                        <a:rPr lang="en-US" sz="1800" dirty="0" smtClean="0"/>
                        <a:t>A</a:t>
                      </a:r>
                      <a:r>
                        <a:rPr lang="en-US" sz="1800" baseline="-25000" dirty="0" smtClean="0"/>
                        <a:t>1</a:t>
                      </a:r>
                      <a:r>
                        <a:rPr lang="en-US" sz="1800" dirty="0" smtClean="0"/>
                        <a:t>|  1A</a:t>
                      </a:r>
                      <a:r>
                        <a:rPr lang="en-US" sz="1800" baseline="-25000" dirty="0" smtClean="0"/>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41991866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Convert the Grammar {S → AA | 0 , A → SS | 1 } to GNF.</a:t>
            </a:r>
          </a:p>
        </p:txBody>
      </p:sp>
      <p:sp>
        <p:nvSpPr>
          <p:cNvPr id="3" name="Content Placeholder 2"/>
          <p:cNvSpPr>
            <a:spLocks noGrp="1"/>
          </p:cNvSpPr>
          <p:nvPr>
            <p:ph idx="1"/>
          </p:nvPr>
        </p:nvSpPr>
        <p:spPr/>
        <p:txBody>
          <a:bodyPr/>
          <a:lstStyle/>
          <a:p>
            <a:pPr marL="0" indent="0">
              <a:buNone/>
            </a:pPr>
            <a:r>
              <a:rPr lang="en-US" sz="1800" b="1" u="sng" dirty="0"/>
              <a:t>Solution (</a:t>
            </a:r>
            <a:r>
              <a:rPr lang="en-US" sz="1800" b="1" u="sng" dirty="0" err="1"/>
              <a:t>Contd</a:t>
            </a:r>
            <a:r>
              <a:rPr lang="en-US" sz="1800" b="1" u="sng" dirty="0"/>
              <a:t>…):</a:t>
            </a:r>
          </a:p>
          <a:p>
            <a:pPr marL="0" indent="0">
              <a:buNone/>
            </a:pPr>
            <a:r>
              <a:rPr lang="en-US" sz="1800" dirty="0"/>
              <a:t>So, the final grammar obtained which is in GNF is</a:t>
            </a:r>
          </a:p>
          <a:p>
            <a:pPr marL="0" indent="0" fontAlgn="auto">
              <a:buNone/>
            </a:pPr>
            <a:r>
              <a:rPr lang="en-US" sz="1800" dirty="0"/>
              <a:t>P ={ A</a:t>
            </a:r>
            <a:r>
              <a:rPr lang="en-US" sz="1800" baseline="-25000" dirty="0"/>
              <a:t>1</a:t>
            </a:r>
            <a:r>
              <a:rPr lang="en-US" sz="1800" dirty="0"/>
              <a:t>  → 0A</a:t>
            </a:r>
            <a:r>
              <a:rPr lang="en-US" sz="1800" baseline="-25000" dirty="0"/>
              <a:t>1</a:t>
            </a:r>
            <a:r>
              <a:rPr lang="en-US" sz="1800" dirty="0"/>
              <a:t>ZA</a:t>
            </a:r>
            <a:r>
              <a:rPr lang="en-US" sz="1800" baseline="-25000" dirty="0"/>
              <a:t>2 </a:t>
            </a:r>
            <a:r>
              <a:rPr lang="en-US" sz="1800" dirty="0"/>
              <a:t>| 1ZA</a:t>
            </a:r>
            <a:r>
              <a:rPr lang="en-US" sz="1800" baseline="-25000" dirty="0"/>
              <a:t>2</a:t>
            </a:r>
            <a:r>
              <a:rPr lang="en-US" sz="1800" dirty="0"/>
              <a:t>| 0A</a:t>
            </a:r>
            <a:r>
              <a:rPr lang="en-US" sz="1800" baseline="-25000" dirty="0"/>
              <a:t>1</a:t>
            </a:r>
            <a:r>
              <a:rPr lang="en-US" sz="1800" dirty="0"/>
              <a:t>A</a:t>
            </a:r>
            <a:r>
              <a:rPr lang="en-US" sz="1800" baseline="-25000" dirty="0"/>
              <a:t>2</a:t>
            </a:r>
            <a:r>
              <a:rPr lang="en-US" sz="1800" dirty="0"/>
              <a:t>| 1A</a:t>
            </a:r>
            <a:r>
              <a:rPr lang="en-US" sz="1800" baseline="-25000" dirty="0"/>
              <a:t>2</a:t>
            </a:r>
            <a:r>
              <a:rPr lang="en-US" sz="1800" dirty="0"/>
              <a:t> | 0</a:t>
            </a:r>
          </a:p>
          <a:p>
            <a:pPr marL="0" indent="0" fontAlgn="auto">
              <a:spcBef>
                <a:spcPts val="0"/>
              </a:spcBef>
              <a:spcAft>
                <a:spcPts val="0"/>
              </a:spcAft>
              <a:buClrTx/>
              <a:buNone/>
              <a:defRPr/>
            </a:pPr>
            <a:r>
              <a:rPr lang="en-US" sz="1800" dirty="0">
                <a:solidFill>
                  <a:schemeClr val="tx1"/>
                </a:solidFill>
              </a:rPr>
              <a:t>        A</a:t>
            </a:r>
            <a:r>
              <a:rPr lang="en-US" sz="1800" baseline="-25000" dirty="0">
                <a:solidFill>
                  <a:schemeClr val="tx1"/>
                </a:solidFill>
              </a:rPr>
              <a:t>2</a:t>
            </a:r>
            <a:r>
              <a:rPr lang="en-US" sz="1800" dirty="0">
                <a:solidFill>
                  <a:schemeClr val="tx1"/>
                </a:solidFill>
              </a:rPr>
              <a:t> </a:t>
            </a:r>
            <a:r>
              <a:rPr lang="en-US" sz="1800" dirty="0"/>
              <a:t>→ 0A</a:t>
            </a:r>
            <a:r>
              <a:rPr lang="en-US" sz="1800" baseline="-25000" dirty="0"/>
              <a:t>1</a:t>
            </a:r>
            <a:r>
              <a:rPr lang="en-US" sz="1800" dirty="0"/>
              <a:t>Z | 1Z |  0A</a:t>
            </a:r>
            <a:r>
              <a:rPr lang="en-US" sz="1800" baseline="-25000" dirty="0"/>
              <a:t>1</a:t>
            </a:r>
            <a:r>
              <a:rPr lang="en-US" sz="1800" dirty="0"/>
              <a:t> | 1      </a:t>
            </a:r>
          </a:p>
          <a:p>
            <a:pPr marL="0" indent="0" fontAlgn="auto">
              <a:buNone/>
            </a:pPr>
            <a:r>
              <a:rPr lang="en-US" sz="1800" dirty="0"/>
              <a:t>        Z  → 0A</a:t>
            </a:r>
            <a:r>
              <a:rPr lang="en-US" sz="1800" baseline="-25000" dirty="0"/>
              <a:t>1</a:t>
            </a:r>
            <a:r>
              <a:rPr lang="en-US" sz="1800" dirty="0"/>
              <a:t>ZA</a:t>
            </a:r>
            <a:r>
              <a:rPr lang="en-US" sz="1800" baseline="-25000" dirty="0"/>
              <a:t>1</a:t>
            </a:r>
            <a:r>
              <a:rPr lang="en-US" sz="1800" dirty="0"/>
              <a:t>Z | 1ZA</a:t>
            </a:r>
            <a:r>
              <a:rPr lang="en-US" sz="1800" baseline="-25000" dirty="0"/>
              <a:t>1</a:t>
            </a:r>
            <a:r>
              <a:rPr lang="en-US" sz="1800" dirty="0"/>
              <a:t>Z | 0A</a:t>
            </a:r>
            <a:r>
              <a:rPr lang="en-US" sz="1800" baseline="-25000" dirty="0"/>
              <a:t>1</a:t>
            </a:r>
            <a:r>
              <a:rPr lang="en-US" sz="1800" dirty="0"/>
              <a:t>A</a:t>
            </a:r>
            <a:r>
              <a:rPr lang="en-US" sz="1800" baseline="-25000" dirty="0"/>
              <a:t>1</a:t>
            </a:r>
            <a:r>
              <a:rPr lang="en-US" sz="1800" dirty="0"/>
              <a:t>Z  | 1A</a:t>
            </a:r>
            <a:r>
              <a:rPr lang="en-US" sz="1800" baseline="-25000" dirty="0"/>
              <a:t>1</a:t>
            </a:r>
            <a:r>
              <a:rPr lang="en-US" sz="1800" dirty="0"/>
              <a:t>Z </a:t>
            </a:r>
          </a:p>
          <a:p>
            <a:pPr marL="0" indent="0" fontAlgn="auto">
              <a:buNone/>
            </a:pPr>
            <a:r>
              <a:rPr lang="en-US" sz="1800" dirty="0"/>
              <a:t>        Z  →  0A</a:t>
            </a:r>
            <a:r>
              <a:rPr lang="en-US" sz="1800" baseline="-25000" dirty="0"/>
              <a:t>1</a:t>
            </a:r>
            <a:r>
              <a:rPr lang="en-US" sz="1800" dirty="0"/>
              <a:t>ZA</a:t>
            </a:r>
            <a:r>
              <a:rPr lang="en-US" sz="1800" baseline="-25000" dirty="0"/>
              <a:t>1</a:t>
            </a:r>
            <a:r>
              <a:rPr lang="en-US" sz="1800" dirty="0"/>
              <a:t>| 1ZA</a:t>
            </a:r>
            <a:r>
              <a:rPr lang="en-US" sz="1800" baseline="-25000" dirty="0"/>
              <a:t>1</a:t>
            </a:r>
            <a:r>
              <a:rPr lang="en-US" sz="1800" dirty="0"/>
              <a:t>| 0A</a:t>
            </a:r>
            <a:r>
              <a:rPr lang="en-US" sz="1800" baseline="-25000" dirty="0"/>
              <a:t>1</a:t>
            </a:r>
            <a:r>
              <a:rPr lang="en-US" sz="1800" dirty="0"/>
              <a:t>A</a:t>
            </a:r>
            <a:r>
              <a:rPr lang="en-US" sz="1800" baseline="-25000" dirty="0"/>
              <a:t>1</a:t>
            </a:r>
            <a:r>
              <a:rPr lang="en-US" sz="1800" dirty="0"/>
              <a:t>|  1A</a:t>
            </a:r>
            <a:r>
              <a:rPr lang="en-US" sz="1800" baseline="-25000" dirty="0"/>
              <a:t>1</a:t>
            </a:r>
          </a:p>
          <a:p>
            <a:pPr marL="0" indent="0" fontAlgn="auto">
              <a:buNone/>
            </a:pPr>
            <a:r>
              <a:rPr lang="en-US" sz="1800" baseline="-25000" dirty="0"/>
              <a:t>      </a:t>
            </a:r>
            <a:r>
              <a:rPr lang="en-US" sz="1800" dirty="0"/>
              <a:t>}</a:t>
            </a:r>
          </a:p>
          <a:p>
            <a:pPr marL="0" indent="0" fontAlgn="auto">
              <a:buNone/>
            </a:pPr>
            <a:r>
              <a:rPr lang="en-US" sz="1800" dirty="0"/>
              <a:t>V= {A</a:t>
            </a:r>
            <a:r>
              <a:rPr lang="en-US" sz="1800" baseline="-25000" dirty="0"/>
              <a:t>1 </a:t>
            </a:r>
            <a:r>
              <a:rPr lang="en-US" sz="1800" dirty="0"/>
              <a:t>, A</a:t>
            </a:r>
            <a:r>
              <a:rPr lang="en-US" sz="1800" baseline="-25000" dirty="0"/>
              <a:t>2 </a:t>
            </a:r>
            <a:r>
              <a:rPr lang="en-US" sz="1800" dirty="0"/>
              <a:t>, Z}</a:t>
            </a:r>
          </a:p>
          <a:p>
            <a:pPr marL="0" indent="0" fontAlgn="auto">
              <a:buNone/>
            </a:pPr>
            <a:r>
              <a:rPr lang="en-US" sz="1800" dirty="0"/>
              <a:t>T = { 0 , 1}</a:t>
            </a:r>
          </a:p>
          <a:p>
            <a:pPr marL="0" indent="0" fontAlgn="auto">
              <a:buNone/>
            </a:pPr>
            <a:r>
              <a:rPr lang="en-US" sz="1800" dirty="0"/>
              <a:t>A</a:t>
            </a:r>
            <a:r>
              <a:rPr lang="en-US" sz="1800" baseline="-25000" dirty="0"/>
              <a:t>1</a:t>
            </a:r>
            <a:r>
              <a:rPr lang="en-US" sz="1800" dirty="0"/>
              <a:t> is Start Symbol</a:t>
            </a:r>
          </a:p>
          <a:p>
            <a:pPr marL="0" indent="0">
              <a:buNone/>
            </a:pPr>
            <a:endParaRPr lang="en-US"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208</a:t>
            </a:fld>
            <a:endParaRPr lang="en-US"/>
          </a:p>
        </p:txBody>
      </p:sp>
    </p:spTree>
    <p:extLst>
      <p:ext uri="{BB962C8B-B14F-4D97-AF65-F5344CB8AC3E}">
        <p14:creationId xmlns:p14="http://schemas.microsoft.com/office/powerpoint/2010/main" val="333474757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209</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607169" y="868510"/>
            <a:ext cx="6234624" cy="4675968"/>
          </a:xfrm>
          <a:prstGeom prst="rect">
            <a:avLst/>
          </a:prstGeom>
        </p:spPr>
      </p:pic>
    </p:spTree>
    <p:extLst>
      <p:ext uri="{BB962C8B-B14F-4D97-AF65-F5344CB8AC3E}">
        <p14:creationId xmlns:p14="http://schemas.microsoft.com/office/powerpoint/2010/main" val="135396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IN" dirty="0"/>
          </a:p>
        </p:txBody>
      </p:sp>
      <p:sp>
        <p:nvSpPr>
          <p:cNvPr id="3" name="Content Placeholder 2"/>
          <p:cNvSpPr>
            <a:spLocks noGrp="1"/>
          </p:cNvSpPr>
          <p:nvPr>
            <p:ph idx="1"/>
          </p:nvPr>
        </p:nvSpPr>
        <p:spPr/>
        <p:txBody>
          <a:bodyPr/>
          <a:lstStyle/>
          <a:p>
            <a:pPr marL="0" indent="0" algn="just">
              <a:buNone/>
            </a:pPr>
            <a:r>
              <a:rPr lang="en-IN" sz="2000" dirty="0" smtClean="0"/>
              <a:t>Obtain Context free grammar to generate strings of a’s and b’s such that string length is multiple of 3</a:t>
            </a:r>
          </a:p>
          <a:p>
            <a:pPr marL="571500" indent="-571500" algn="just">
              <a:buAutoNum type="romanLcPeriod"/>
            </a:pPr>
            <a:endParaRPr lang="en-IN" sz="2000" dirty="0" smtClean="0"/>
          </a:p>
          <a:p>
            <a:pPr marL="0" indent="0" algn="just">
              <a:buNone/>
            </a:pPr>
            <a:endParaRPr lang="en-IN" sz="2400" dirty="0"/>
          </a:p>
          <a:p>
            <a:pPr marL="571500" indent="-571500" algn="just">
              <a:buAutoNum type="romanLcPeriod"/>
            </a:pPr>
            <a:endParaRPr lang="en-IN"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a:t>
            </a:fld>
            <a:endParaRPr lang="en-US"/>
          </a:p>
        </p:txBody>
      </p:sp>
    </p:spTree>
    <p:extLst>
      <p:ext uri="{BB962C8B-B14F-4D97-AF65-F5344CB8AC3E}">
        <p14:creationId xmlns:p14="http://schemas.microsoft.com/office/powerpoint/2010/main" val="135124902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210</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600975" y="914399"/>
            <a:ext cx="6096000" cy="4572000"/>
          </a:xfrm>
          <a:prstGeom prst="rect">
            <a:avLst/>
          </a:prstGeom>
        </p:spPr>
      </p:pic>
    </p:spTree>
    <p:extLst>
      <p:ext uri="{BB962C8B-B14F-4D97-AF65-F5344CB8AC3E}">
        <p14:creationId xmlns:p14="http://schemas.microsoft.com/office/powerpoint/2010/main" val="206348453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211</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067" r="5479"/>
          <a:stretch/>
        </p:blipFill>
        <p:spPr>
          <a:xfrm rot="16200000">
            <a:off x="2676883" y="937855"/>
            <a:ext cx="5029200" cy="5591890"/>
          </a:xfrm>
          <a:prstGeom prst="rect">
            <a:avLst/>
          </a:prstGeom>
        </p:spPr>
      </p:pic>
    </p:spTree>
    <p:extLst>
      <p:ext uri="{BB962C8B-B14F-4D97-AF65-F5344CB8AC3E}">
        <p14:creationId xmlns:p14="http://schemas.microsoft.com/office/powerpoint/2010/main" val="7256188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dirty="0" smtClean="0"/>
              <a:t>The format: A-&gt;</a:t>
            </a:r>
            <a:r>
              <a:rPr lang="en-IN" dirty="0" err="1" smtClean="0"/>
              <a:t>aB</a:t>
            </a:r>
            <a:r>
              <a:rPr lang="en-IN" dirty="0" smtClean="0"/>
              <a:t> refers to which of the following ?</a:t>
            </a:r>
          </a:p>
          <a:p>
            <a:pPr marL="514350" indent="-514350">
              <a:buAutoNum type="alphaLcPeriod"/>
            </a:pPr>
            <a:r>
              <a:rPr lang="en-IN" dirty="0" smtClean="0"/>
              <a:t>Chomsky Normal Form</a:t>
            </a:r>
          </a:p>
          <a:p>
            <a:pPr marL="514350" indent="-514350">
              <a:buAutoNum type="alphaLcPeriod"/>
            </a:pPr>
            <a:r>
              <a:rPr lang="en-IN" dirty="0" err="1" smtClean="0"/>
              <a:t>Greibach</a:t>
            </a:r>
            <a:r>
              <a:rPr lang="en-IN" dirty="0" smtClean="0"/>
              <a:t> Normal Form</a:t>
            </a:r>
          </a:p>
          <a:p>
            <a:pPr marL="514350" indent="-514350">
              <a:buAutoNum type="alphaLcPeriod"/>
            </a:pPr>
            <a:r>
              <a:rPr lang="en-IN" dirty="0" smtClean="0"/>
              <a:t>None of these</a:t>
            </a:r>
          </a:p>
          <a:p>
            <a:pPr marL="514350" indent="-514350">
              <a:buAutoNum type="alphaLcPeriod"/>
            </a:pPr>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212</a:t>
            </a:fld>
            <a:endParaRPr lang="en-US"/>
          </a:p>
        </p:txBody>
      </p:sp>
    </p:spTree>
    <p:extLst>
      <p:ext uri="{BB962C8B-B14F-4D97-AF65-F5344CB8AC3E}">
        <p14:creationId xmlns:p14="http://schemas.microsoft.com/office/powerpoint/2010/main" val="233373560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dirty="0" smtClean="0"/>
              <a:t>The format: A-&gt;</a:t>
            </a:r>
            <a:r>
              <a:rPr lang="en-IN" dirty="0" err="1" smtClean="0"/>
              <a:t>aB</a:t>
            </a:r>
            <a:r>
              <a:rPr lang="en-IN" dirty="0" smtClean="0"/>
              <a:t> refers to which of the following ?</a:t>
            </a:r>
          </a:p>
          <a:p>
            <a:pPr marL="514350" indent="-514350">
              <a:buAutoNum type="alphaLcPeriod"/>
            </a:pPr>
            <a:r>
              <a:rPr lang="en-IN" dirty="0" smtClean="0"/>
              <a:t>Chomsky Normal Form</a:t>
            </a:r>
          </a:p>
          <a:p>
            <a:pPr marL="514350" indent="-514350">
              <a:buAutoNum type="alphaLcPeriod"/>
            </a:pPr>
            <a:r>
              <a:rPr lang="en-IN" b="1" dirty="0" err="1" smtClean="0"/>
              <a:t>Greibach</a:t>
            </a:r>
            <a:r>
              <a:rPr lang="en-IN" b="1" dirty="0" smtClean="0"/>
              <a:t> Normal Form</a:t>
            </a:r>
          </a:p>
          <a:p>
            <a:pPr marL="514350" indent="-514350">
              <a:buAutoNum type="alphaLcPeriod"/>
            </a:pPr>
            <a:r>
              <a:rPr lang="en-IN" dirty="0" smtClean="0"/>
              <a:t>None of these</a:t>
            </a:r>
          </a:p>
          <a:p>
            <a:pPr marL="514350" indent="-514350">
              <a:buAutoNum type="alphaLcPeriod"/>
            </a:pPr>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213</a:t>
            </a:fld>
            <a:endParaRPr lang="en-US"/>
          </a:p>
        </p:txBody>
      </p:sp>
    </p:spTree>
    <p:extLst>
      <p:ext uri="{BB962C8B-B14F-4D97-AF65-F5344CB8AC3E}">
        <p14:creationId xmlns:p14="http://schemas.microsoft.com/office/powerpoint/2010/main" val="365630335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2" y="1022699"/>
            <a:ext cx="5714999" cy="5225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2403475" y="152400"/>
            <a:ext cx="8001000" cy="762000"/>
          </a:xfrm>
        </p:spPr>
        <p:txBody>
          <a:bodyPr/>
          <a:lstStyle/>
          <a:p>
            <a:r>
              <a:rPr lang="en-IN" dirty="0" smtClean="0"/>
              <a:t>Converting CFG to GNF</a:t>
            </a:r>
            <a:endParaRPr lang="en-IN" dirty="0"/>
          </a:p>
        </p:txBody>
      </p:sp>
    </p:spTree>
    <p:extLst>
      <p:ext uri="{BB962C8B-B14F-4D97-AF65-F5344CB8AC3E}">
        <p14:creationId xmlns:p14="http://schemas.microsoft.com/office/powerpoint/2010/main" val="129953212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215</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914400"/>
            <a:ext cx="8394736"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063043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216</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762000"/>
            <a:ext cx="6172200" cy="557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94803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217</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143000"/>
            <a:ext cx="765030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06965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218</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9167"/>
          <a:stretch/>
        </p:blipFill>
        <p:spPr>
          <a:xfrm rot="16200000">
            <a:off x="1898333" y="114300"/>
            <a:ext cx="4648200" cy="6858000"/>
          </a:xfrm>
          <a:prstGeom prst="rect">
            <a:avLst/>
          </a:prstGeom>
        </p:spPr>
      </p:pic>
    </p:spTree>
    <p:extLst>
      <p:ext uri="{BB962C8B-B14F-4D97-AF65-F5344CB8AC3E}">
        <p14:creationId xmlns:p14="http://schemas.microsoft.com/office/powerpoint/2010/main" val="134050632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smtClean="0"/>
              <a:t>Thanks for Listening</a:t>
            </a:r>
          </a:p>
        </p:txBody>
      </p:sp>
      <p:sp>
        <p:nvSpPr>
          <p:cNvPr id="9219" name="Rectangle 3"/>
          <p:cNvSpPr>
            <a:spLocks noGrp="1" noChangeArrowheads="1"/>
          </p:cNvSpPr>
          <p:nvPr>
            <p:ph type="subTitle" idx="1"/>
          </p:nvPr>
        </p:nvSpPr>
        <p:spPr>
          <a:xfrm>
            <a:off x="640080" y="3200400"/>
            <a:ext cx="11734800" cy="1600200"/>
          </a:xfrm>
        </p:spPr>
        <p:txBody>
          <a:bodyPr/>
          <a:lstStyle/>
          <a:p>
            <a:pPr algn="ctr">
              <a:lnSpc>
                <a:spcPct val="80000"/>
              </a:lnSpc>
            </a:pPr>
            <a:endParaRPr lang="en-US" altLang="en-US" sz="2000" dirty="0" smtClean="0"/>
          </a:p>
        </p:txBody>
      </p:sp>
      <p:sp>
        <p:nvSpPr>
          <p:cNvPr id="2" name="Date Placeholder 1"/>
          <p:cNvSpPr>
            <a:spLocks noGrp="1"/>
          </p:cNvSpPr>
          <p:nvPr>
            <p:ph type="dt" sz="half" idx="10"/>
          </p:nvPr>
        </p:nvSpPr>
        <p:spPr/>
        <p:txBody>
          <a:bodyPr/>
          <a:lstStyle/>
          <a:p>
            <a:fld id="{35B0C519-89AB-4890-8F92-601590506CB9}" type="datetime3">
              <a:rPr lang="en-US" smtClean="0"/>
              <a:t>7 September 2022</a:t>
            </a:fld>
            <a:endParaRPr lang="en-US"/>
          </a:p>
        </p:txBody>
      </p:sp>
      <p:sp>
        <p:nvSpPr>
          <p:cNvPr id="4" name="Footer Placeholder 3"/>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3" name="Slide Number Placeholder 2"/>
          <p:cNvSpPr>
            <a:spLocks noGrp="1"/>
          </p:cNvSpPr>
          <p:nvPr>
            <p:ph type="sldNum" sz="quarter" idx="12"/>
          </p:nvPr>
        </p:nvSpPr>
        <p:spPr/>
        <p:txBody>
          <a:bodyPr/>
          <a:lstStyle/>
          <a:p>
            <a:fld id="{5DCC653A-8BE1-4A16-A754-27859D86C4A9}" type="slidenum">
              <a:rPr lang="en-US" smtClean="0"/>
              <a:pPr/>
              <a:t>219</a:t>
            </a:fld>
            <a:endParaRPr lang="en-US"/>
          </a:p>
        </p:txBody>
      </p:sp>
    </p:spTree>
    <p:extLst>
      <p:ext uri="{BB962C8B-B14F-4D97-AF65-F5344CB8AC3E}">
        <p14:creationId xmlns:p14="http://schemas.microsoft.com/office/powerpoint/2010/main" val="207062796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22</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3038" t="2576" r="9925"/>
          <a:stretch/>
        </p:blipFill>
        <p:spPr>
          <a:xfrm>
            <a:off x="844453" y="226978"/>
            <a:ext cx="5022946" cy="6049694"/>
          </a:xfrm>
          <a:prstGeom prst="rect">
            <a:avLst/>
          </a:prstGeom>
        </p:spPr>
      </p:pic>
    </p:spTree>
    <p:extLst>
      <p:ext uri="{BB962C8B-B14F-4D97-AF65-F5344CB8AC3E}">
        <p14:creationId xmlns:p14="http://schemas.microsoft.com/office/powerpoint/2010/main" val="569703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a:t>
            </a:r>
            <a:endParaRPr lang="en-IN" dirty="0"/>
          </a:p>
        </p:txBody>
      </p:sp>
      <p:sp>
        <p:nvSpPr>
          <p:cNvPr id="3" name="Content Placeholder 2"/>
          <p:cNvSpPr>
            <a:spLocks noGrp="1"/>
          </p:cNvSpPr>
          <p:nvPr>
            <p:ph idx="1"/>
          </p:nvPr>
        </p:nvSpPr>
        <p:spPr/>
        <p:txBody>
          <a:bodyPr/>
          <a:lstStyle/>
          <a:p>
            <a:pPr marL="0" indent="0" algn="just">
              <a:buNone/>
            </a:pPr>
            <a:r>
              <a:rPr lang="en-IN" sz="2000" dirty="0" smtClean="0"/>
              <a:t>Obtain Context free grammar to generate strings of a’s and b’s</a:t>
            </a:r>
          </a:p>
          <a:p>
            <a:pPr marL="571500" indent="-571500" algn="just">
              <a:buAutoNum type="romanLcPeriod"/>
            </a:pPr>
            <a:r>
              <a:rPr lang="en-IN" sz="2000" dirty="0" smtClean="0"/>
              <a:t>Having substring ‘ab’</a:t>
            </a:r>
          </a:p>
          <a:p>
            <a:pPr marL="571500" indent="-571500" algn="just">
              <a:buAutoNum type="romanLcPeriod"/>
            </a:pPr>
            <a:r>
              <a:rPr lang="en-IN" sz="2000" dirty="0" smtClean="0"/>
              <a:t>Ending with ‘ab’</a:t>
            </a:r>
          </a:p>
          <a:p>
            <a:pPr marL="571500" indent="-571500" algn="just">
              <a:buAutoNum type="romanLcPeriod"/>
            </a:pPr>
            <a:r>
              <a:rPr lang="en-IN" sz="2000" dirty="0" smtClean="0"/>
              <a:t>Starting with ‘ab’</a:t>
            </a:r>
          </a:p>
          <a:p>
            <a:pPr marL="571500" indent="-571500" algn="just">
              <a:buAutoNum type="romanLcPeriod"/>
            </a:pPr>
            <a:endParaRPr lang="en-IN" sz="2000" dirty="0" smtClean="0"/>
          </a:p>
          <a:p>
            <a:pPr marL="0" indent="0" algn="just">
              <a:buNone/>
            </a:pPr>
            <a:endParaRPr lang="en-IN" sz="2000" dirty="0"/>
          </a:p>
          <a:p>
            <a:pPr marL="571500" indent="-571500" algn="just">
              <a:buAutoNum type="romanLcPeriod"/>
            </a:pPr>
            <a:endParaRPr lang="en-IN"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23</a:t>
            </a:fld>
            <a:endParaRPr lang="en-US"/>
          </a:p>
        </p:txBody>
      </p:sp>
    </p:spTree>
    <p:extLst>
      <p:ext uri="{BB962C8B-B14F-4D97-AF65-F5344CB8AC3E}">
        <p14:creationId xmlns:p14="http://schemas.microsoft.com/office/powerpoint/2010/main" val="11088305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a:t>
            </a:r>
            <a:endParaRPr lang="en-IN" dirty="0"/>
          </a:p>
        </p:txBody>
      </p:sp>
      <p:sp>
        <p:nvSpPr>
          <p:cNvPr id="3" name="Content Placeholder 2"/>
          <p:cNvSpPr>
            <a:spLocks noGrp="1"/>
          </p:cNvSpPr>
          <p:nvPr>
            <p:ph idx="1"/>
          </p:nvPr>
        </p:nvSpPr>
        <p:spPr/>
        <p:txBody>
          <a:bodyPr/>
          <a:lstStyle/>
          <a:p>
            <a:pPr marL="0" indent="0" algn="just">
              <a:buNone/>
            </a:pPr>
            <a:r>
              <a:rPr lang="en-IN" sz="2400" dirty="0" smtClean="0"/>
              <a:t>Obtain Context free grammar for </a:t>
            </a:r>
          </a:p>
          <a:p>
            <a:pPr marL="0" indent="0" algn="just">
              <a:buNone/>
            </a:pPr>
            <a:r>
              <a:rPr lang="en-IN" sz="2400" dirty="0" smtClean="0"/>
              <a:t>L={</a:t>
            </a:r>
            <a:r>
              <a:rPr lang="en-IN" sz="2400" dirty="0" err="1" smtClean="0"/>
              <a:t>ww</a:t>
            </a:r>
            <a:r>
              <a:rPr lang="en-IN" sz="2400" baseline="30000" dirty="0" err="1" smtClean="0"/>
              <a:t>R</a:t>
            </a:r>
            <a:r>
              <a:rPr lang="en-IN" sz="2400" dirty="0" smtClean="0"/>
              <a:t> , where w ∈ (</a:t>
            </a:r>
            <a:r>
              <a:rPr lang="en-IN" sz="2400" dirty="0" err="1" smtClean="0"/>
              <a:t>a+b</a:t>
            </a:r>
            <a:r>
              <a:rPr lang="en-IN" sz="2400" dirty="0" smtClean="0"/>
              <a:t>)*}</a:t>
            </a:r>
          </a:p>
          <a:p>
            <a:pPr marL="0" indent="0" algn="just">
              <a:buNone/>
            </a:pPr>
            <a:endParaRPr lang="en-IN" sz="2400" dirty="0"/>
          </a:p>
          <a:p>
            <a:pPr marL="571500" indent="-571500" algn="just">
              <a:buAutoNum type="romanLcPeriod"/>
            </a:pPr>
            <a:endParaRPr lang="en-IN"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24</a:t>
            </a:fld>
            <a:endParaRPr lang="en-US"/>
          </a:p>
        </p:txBody>
      </p:sp>
    </p:spTree>
    <p:extLst>
      <p:ext uri="{BB962C8B-B14F-4D97-AF65-F5344CB8AC3E}">
        <p14:creationId xmlns:p14="http://schemas.microsoft.com/office/powerpoint/2010/main" val="7416041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25</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167" r="6821"/>
          <a:stretch/>
        </p:blipFill>
        <p:spPr>
          <a:xfrm>
            <a:off x="788794" y="152400"/>
            <a:ext cx="5185285" cy="6250120"/>
          </a:xfrm>
          <a:prstGeom prst="rect">
            <a:avLst/>
          </a:prstGeom>
        </p:spPr>
      </p:pic>
    </p:spTree>
    <p:extLst>
      <p:ext uri="{BB962C8B-B14F-4D97-AF65-F5344CB8AC3E}">
        <p14:creationId xmlns:p14="http://schemas.microsoft.com/office/powerpoint/2010/main" val="3304802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a:t>
            </a:r>
            <a:endParaRPr lang="en-IN" dirty="0"/>
          </a:p>
        </p:txBody>
      </p:sp>
      <p:sp>
        <p:nvSpPr>
          <p:cNvPr id="3" name="Content Placeholder 2"/>
          <p:cNvSpPr>
            <a:spLocks noGrp="1"/>
          </p:cNvSpPr>
          <p:nvPr>
            <p:ph idx="1"/>
          </p:nvPr>
        </p:nvSpPr>
        <p:spPr/>
        <p:txBody>
          <a:bodyPr/>
          <a:lstStyle/>
          <a:p>
            <a:pPr marL="0" indent="0" algn="just">
              <a:buNone/>
            </a:pPr>
            <a:r>
              <a:rPr lang="en-IN" sz="3600" dirty="0" smtClean="0">
                <a:latin typeface="Times New Roman" pitchFamily="18" charset="0"/>
                <a:cs typeface="Times New Roman" pitchFamily="18" charset="0"/>
              </a:rPr>
              <a:t>Obtain Context Free Grammar for the following Languages</a:t>
            </a:r>
          </a:p>
          <a:p>
            <a:pPr marL="0" indent="0" algn="just">
              <a:buNone/>
            </a:pPr>
            <a:r>
              <a:rPr lang="en-IN" sz="3600" dirty="0" smtClean="0">
                <a:latin typeface="Times New Roman" pitchFamily="18" charset="0"/>
                <a:cs typeface="Times New Roman" pitchFamily="18" charset="0"/>
              </a:rPr>
              <a:t>i. L = { a</a:t>
            </a:r>
            <a:r>
              <a:rPr lang="en-IN" sz="3600" baseline="30000" dirty="0" smtClean="0">
                <a:latin typeface="Times New Roman" pitchFamily="18" charset="0"/>
                <a:cs typeface="Times New Roman" pitchFamily="18" charset="0"/>
              </a:rPr>
              <a:t>n</a:t>
            </a:r>
            <a:r>
              <a:rPr lang="en-IN" sz="3600" dirty="0" smtClean="0">
                <a:latin typeface="Times New Roman" pitchFamily="18" charset="0"/>
                <a:cs typeface="Times New Roman" pitchFamily="18" charset="0"/>
              </a:rPr>
              <a:t>b</a:t>
            </a:r>
            <a:r>
              <a:rPr lang="en-IN" sz="3600" baseline="30000" dirty="0" smtClean="0">
                <a:latin typeface="Times New Roman" pitchFamily="18" charset="0"/>
                <a:cs typeface="Times New Roman" pitchFamily="18" charset="0"/>
              </a:rPr>
              <a:t>n-3</a:t>
            </a:r>
            <a:r>
              <a:rPr lang="en-IN" sz="3600" dirty="0" smtClean="0">
                <a:latin typeface="Times New Roman" pitchFamily="18" charset="0"/>
                <a:cs typeface="Times New Roman" pitchFamily="18" charset="0"/>
              </a:rPr>
              <a:t> , n &gt;= 3}</a:t>
            </a:r>
          </a:p>
          <a:p>
            <a:pPr marL="0" indent="0" algn="just">
              <a:buNone/>
            </a:pPr>
            <a:r>
              <a:rPr lang="en-IN" sz="3600" dirty="0" smtClean="0">
                <a:latin typeface="Times New Roman" pitchFamily="18" charset="0"/>
                <a:cs typeface="Times New Roman" pitchFamily="18" charset="0"/>
              </a:rPr>
              <a:t>ii. L = {</a:t>
            </a:r>
            <a:r>
              <a:rPr lang="en-IN" sz="3600" dirty="0" err="1" smtClean="0">
                <a:latin typeface="Times New Roman" pitchFamily="18" charset="0"/>
                <a:cs typeface="Times New Roman" pitchFamily="18" charset="0"/>
              </a:rPr>
              <a:t>a</a:t>
            </a:r>
            <a:r>
              <a:rPr lang="en-IN" sz="3600" baseline="30000" dirty="0" err="1" smtClean="0">
                <a:latin typeface="Times New Roman" pitchFamily="18" charset="0"/>
                <a:cs typeface="Times New Roman" pitchFamily="18" charset="0"/>
              </a:rPr>
              <a:t>n</a:t>
            </a:r>
            <a:r>
              <a:rPr lang="en-IN" sz="3600" dirty="0" err="1" smtClean="0">
                <a:latin typeface="Times New Roman" pitchFamily="18" charset="0"/>
                <a:cs typeface="Times New Roman" pitchFamily="18" charset="0"/>
              </a:rPr>
              <a:t>b</a:t>
            </a:r>
            <a:r>
              <a:rPr lang="en-IN" sz="3600" baseline="30000" dirty="0" err="1" smtClean="0">
                <a:latin typeface="Times New Roman" pitchFamily="18" charset="0"/>
                <a:cs typeface="Times New Roman" pitchFamily="18" charset="0"/>
              </a:rPr>
              <a:t>m</a:t>
            </a:r>
            <a:r>
              <a:rPr lang="en-IN" sz="3600" dirty="0" smtClean="0">
                <a:latin typeface="Times New Roman" pitchFamily="18" charset="0"/>
                <a:cs typeface="Times New Roman" pitchFamily="18" charset="0"/>
              </a:rPr>
              <a:t> , n &gt;= 0 , m &gt; n  }</a:t>
            </a:r>
          </a:p>
          <a:p>
            <a:pPr marL="0" indent="0" algn="just">
              <a:buNone/>
            </a:pPr>
            <a:r>
              <a:rPr lang="en-IN" sz="3600" dirty="0" smtClean="0">
                <a:latin typeface="Times New Roman" pitchFamily="18" charset="0"/>
                <a:cs typeface="Times New Roman" pitchFamily="18" charset="0"/>
              </a:rPr>
              <a:t>iii. L =  {a</a:t>
            </a:r>
            <a:r>
              <a:rPr lang="en-IN" sz="3600" baseline="30000" dirty="0" smtClean="0">
                <a:latin typeface="Times New Roman" pitchFamily="18" charset="0"/>
                <a:cs typeface="Times New Roman" pitchFamily="18" charset="0"/>
              </a:rPr>
              <a:t>n+2</a:t>
            </a:r>
            <a:r>
              <a:rPr lang="en-IN" sz="3600" dirty="0" smtClean="0">
                <a:latin typeface="Times New Roman" pitchFamily="18" charset="0"/>
                <a:cs typeface="Times New Roman" pitchFamily="18" charset="0"/>
              </a:rPr>
              <a:t>b</a:t>
            </a:r>
            <a:r>
              <a:rPr lang="en-IN" sz="3600" baseline="30000" dirty="0" smtClean="0">
                <a:latin typeface="Times New Roman" pitchFamily="18" charset="0"/>
                <a:cs typeface="Times New Roman" pitchFamily="18" charset="0"/>
              </a:rPr>
              <a:t>m</a:t>
            </a:r>
            <a:r>
              <a:rPr lang="en-IN" sz="3600" dirty="0" smtClean="0">
                <a:latin typeface="Times New Roman" pitchFamily="18" charset="0"/>
                <a:cs typeface="Times New Roman" pitchFamily="18" charset="0"/>
              </a:rPr>
              <a:t> , n &gt;= 0 , m &gt; n } </a:t>
            </a:r>
          </a:p>
          <a:p>
            <a:pPr marL="0" indent="0" algn="just">
              <a:buNone/>
            </a:pPr>
            <a:r>
              <a:rPr lang="en-IN" sz="3600" dirty="0" smtClean="0">
                <a:latin typeface="Times New Roman" pitchFamily="18" charset="0"/>
                <a:cs typeface="Times New Roman" pitchFamily="18" charset="0"/>
              </a:rPr>
              <a:t>iv. L = {0</a:t>
            </a:r>
            <a:r>
              <a:rPr lang="en-IN" sz="3600" baseline="30000" dirty="0" smtClean="0">
                <a:latin typeface="Times New Roman" pitchFamily="18" charset="0"/>
                <a:cs typeface="Times New Roman" pitchFamily="18" charset="0"/>
              </a:rPr>
              <a:t>i</a:t>
            </a:r>
            <a:r>
              <a:rPr lang="en-IN" sz="3600" dirty="0" smtClean="0">
                <a:latin typeface="Times New Roman" pitchFamily="18" charset="0"/>
                <a:cs typeface="Times New Roman" pitchFamily="18" charset="0"/>
              </a:rPr>
              <a:t>1</a:t>
            </a:r>
            <a:r>
              <a:rPr lang="en-IN" sz="3600" baseline="30000" dirty="0" smtClean="0">
                <a:latin typeface="Times New Roman" pitchFamily="18" charset="0"/>
                <a:cs typeface="Times New Roman" pitchFamily="18" charset="0"/>
              </a:rPr>
              <a:t>j</a:t>
            </a:r>
            <a:r>
              <a:rPr lang="en-IN" sz="3600" dirty="0" smtClean="0">
                <a:latin typeface="Times New Roman" pitchFamily="18" charset="0"/>
                <a:cs typeface="Times New Roman" pitchFamily="18" charset="0"/>
              </a:rPr>
              <a:t> , i </a:t>
            </a:r>
            <a:r>
              <a:rPr lang="en-US" sz="3600" dirty="0" smtClean="0"/>
              <a:t>≠ </a:t>
            </a:r>
            <a:r>
              <a:rPr lang="en-IN" sz="3600" dirty="0" smtClean="0">
                <a:latin typeface="Times New Roman" pitchFamily="18" charset="0"/>
                <a:cs typeface="Times New Roman" pitchFamily="18" charset="0"/>
              </a:rPr>
              <a:t>j , i &gt;= 0 , j &gt;=0 }</a:t>
            </a:r>
            <a:endParaRPr lang="en-IN" sz="3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26</a:t>
            </a:fld>
            <a:endParaRPr lang="en-US"/>
          </a:p>
        </p:txBody>
      </p:sp>
    </p:spTree>
    <p:extLst>
      <p:ext uri="{BB962C8B-B14F-4D97-AF65-F5344CB8AC3E}">
        <p14:creationId xmlns:p14="http://schemas.microsoft.com/office/powerpoint/2010/main" val="23498180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US" dirty="0"/>
          </a:p>
        </p:txBody>
      </p:sp>
      <p:sp>
        <p:nvSpPr>
          <p:cNvPr id="3" name="Content Placeholder 2"/>
          <p:cNvSpPr>
            <a:spLocks noGrp="1"/>
          </p:cNvSpPr>
          <p:nvPr>
            <p:ph idx="1"/>
          </p:nvPr>
        </p:nvSpPr>
        <p:spPr/>
        <p:txBody>
          <a:bodyPr/>
          <a:lstStyle/>
          <a:p>
            <a:pPr marL="0" indent="0" algn="just">
              <a:buNone/>
            </a:pPr>
            <a:r>
              <a:rPr lang="en-IN" sz="2400" dirty="0">
                <a:latin typeface="Times New Roman" pitchFamily="18" charset="0"/>
                <a:cs typeface="Times New Roman" pitchFamily="18" charset="0"/>
              </a:rPr>
              <a:t>Obtain Context Free Grammar for the following Languages</a:t>
            </a:r>
          </a:p>
          <a:p>
            <a:pPr marL="0" indent="0" algn="just">
              <a:buNone/>
            </a:pPr>
            <a:r>
              <a:rPr lang="en-IN" sz="2400" dirty="0" smtClean="0">
                <a:latin typeface="Times New Roman" pitchFamily="18" charset="0"/>
                <a:cs typeface="Times New Roman" pitchFamily="18" charset="0"/>
              </a:rPr>
              <a:t>L </a:t>
            </a:r>
            <a:r>
              <a:rPr lang="en-IN" sz="2400" dirty="0">
                <a:latin typeface="Times New Roman" pitchFamily="18" charset="0"/>
                <a:cs typeface="Times New Roman" pitchFamily="18" charset="0"/>
              </a:rPr>
              <a:t>= { </a:t>
            </a:r>
            <a:r>
              <a:rPr lang="en-IN" sz="2400" dirty="0" smtClean="0">
                <a:latin typeface="Times New Roman" pitchFamily="18" charset="0"/>
                <a:cs typeface="Times New Roman" pitchFamily="18" charset="0"/>
              </a:rPr>
              <a:t>a</a:t>
            </a:r>
            <a:r>
              <a:rPr lang="en-IN" sz="2400" baseline="30000" dirty="0" smtClean="0">
                <a:latin typeface="Times New Roman" pitchFamily="18" charset="0"/>
                <a:cs typeface="Times New Roman" pitchFamily="18" charset="0"/>
              </a:rPr>
              <a:t>n</a:t>
            </a:r>
            <a:r>
              <a:rPr lang="en-IN" sz="2400" dirty="0" smtClean="0">
                <a:latin typeface="Times New Roman" pitchFamily="18" charset="0"/>
                <a:cs typeface="Times New Roman" pitchFamily="18" charset="0"/>
              </a:rPr>
              <a:t>b</a:t>
            </a:r>
            <a:r>
              <a:rPr lang="en-IN" sz="2400" baseline="30000" dirty="0" smtClean="0">
                <a:latin typeface="Times New Roman" pitchFamily="18" charset="0"/>
                <a:cs typeface="Times New Roman" pitchFamily="18" charset="0"/>
              </a:rPr>
              <a:t>n-3</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 n &gt;= 3}</a:t>
            </a:r>
          </a:p>
          <a:p>
            <a:pPr marL="0" indent="0">
              <a:buNone/>
            </a:pP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27</a:t>
            </a:fld>
            <a:endParaRPr lang="en-US"/>
          </a:p>
        </p:txBody>
      </p:sp>
    </p:spTree>
    <p:extLst>
      <p:ext uri="{BB962C8B-B14F-4D97-AF65-F5344CB8AC3E}">
        <p14:creationId xmlns:p14="http://schemas.microsoft.com/office/powerpoint/2010/main" val="24807422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US" dirty="0"/>
          </a:p>
        </p:txBody>
      </p:sp>
      <p:sp>
        <p:nvSpPr>
          <p:cNvPr id="3" name="Content Placeholder 2"/>
          <p:cNvSpPr>
            <a:spLocks noGrp="1"/>
          </p:cNvSpPr>
          <p:nvPr>
            <p:ph idx="1"/>
          </p:nvPr>
        </p:nvSpPr>
        <p:spPr/>
        <p:txBody>
          <a:bodyPr/>
          <a:lstStyle/>
          <a:p>
            <a:pPr marL="0" indent="0" algn="just">
              <a:buNone/>
            </a:pPr>
            <a:r>
              <a:rPr lang="en-IN" sz="2000" dirty="0">
                <a:latin typeface="Times New Roman" pitchFamily="18" charset="0"/>
                <a:cs typeface="Times New Roman" pitchFamily="18" charset="0"/>
              </a:rPr>
              <a:t>Obtain Context Free Grammar for the following Languages</a:t>
            </a:r>
          </a:p>
          <a:p>
            <a:pPr marL="0" indent="0" algn="just">
              <a:buNone/>
            </a:pPr>
            <a:r>
              <a:rPr lang="en-IN" sz="2000" dirty="0" smtClean="0">
                <a:latin typeface="Times New Roman" pitchFamily="18" charset="0"/>
                <a:cs typeface="Times New Roman" pitchFamily="18" charset="0"/>
              </a:rPr>
              <a:t>L </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a</a:t>
            </a:r>
            <a:r>
              <a:rPr lang="en-IN" sz="2000" baseline="30000" dirty="0" err="1">
                <a:latin typeface="Times New Roman" pitchFamily="18" charset="0"/>
                <a:cs typeface="Times New Roman" pitchFamily="18" charset="0"/>
              </a:rPr>
              <a:t>n</a:t>
            </a:r>
            <a:r>
              <a:rPr lang="en-IN" sz="2000" dirty="0" err="1">
                <a:latin typeface="Times New Roman" pitchFamily="18" charset="0"/>
                <a:cs typeface="Times New Roman" pitchFamily="18" charset="0"/>
              </a:rPr>
              <a:t>b</a:t>
            </a:r>
            <a:r>
              <a:rPr lang="en-IN" sz="2000" baseline="30000" dirty="0" err="1">
                <a:latin typeface="Times New Roman" pitchFamily="18" charset="0"/>
                <a:cs typeface="Times New Roman" pitchFamily="18" charset="0"/>
              </a:rPr>
              <a:t>m</a:t>
            </a:r>
            <a:r>
              <a:rPr lang="en-IN" sz="2000" dirty="0">
                <a:latin typeface="Times New Roman" pitchFamily="18" charset="0"/>
                <a:cs typeface="Times New Roman" pitchFamily="18" charset="0"/>
              </a:rPr>
              <a:t> , n &gt;= 0 , m &gt; n  }</a:t>
            </a:r>
          </a:p>
          <a:p>
            <a:pPr marL="0" indent="0" algn="just">
              <a:buNone/>
            </a:pPr>
            <a:endParaRPr lang="en-US"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28</a:t>
            </a:fld>
            <a:endParaRPr lang="en-US"/>
          </a:p>
        </p:txBody>
      </p:sp>
    </p:spTree>
    <p:extLst>
      <p:ext uri="{BB962C8B-B14F-4D97-AF65-F5344CB8AC3E}">
        <p14:creationId xmlns:p14="http://schemas.microsoft.com/office/powerpoint/2010/main" val="4120098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US" dirty="0"/>
          </a:p>
        </p:txBody>
      </p:sp>
      <p:sp>
        <p:nvSpPr>
          <p:cNvPr id="3" name="Content Placeholder 2"/>
          <p:cNvSpPr>
            <a:spLocks noGrp="1"/>
          </p:cNvSpPr>
          <p:nvPr>
            <p:ph idx="1"/>
          </p:nvPr>
        </p:nvSpPr>
        <p:spPr/>
        <p:txBody>
          <a:bodyPr/>
          <a:lstStyle/>
          <a:p>
            <a:pPr marL="0" indent="0" algn="just">
              <a:buNone/>
            </a:pPr>
            <a:r>
              <a:rPr lang="en-IN" sz="2400" dirty="0" smtClean="0">
                <a:latin typeface="Times New Roman" pitchFamily="18" charset="0"/>
                <a:cs typeface="Times New Roman" pitchFamily="18" charset="0"/>
              </a:rPr>
              <a:t>Obtain CFG for L </a:t>
            </a:r>
            <a:r>
              <a:rPr lang="en-IN" sz="2400" dirty="0">
                <a:latin typeface="Times New Roman" pitchFamily="18" charset="0"/>
                <a:cs typeface="Times New Roman" pitchFamily="18" charset="0"/>
              </a:rPr>
              <a:t>=  {a</a:t>
            </a:r>
            <a:r>
              <a:rPr lang="en-IN" sz="2400" baseline="30000" dirty="0">
                <a:latin typeface="Times New Roman" pitchFamily="18" charset="0"/>
                <a:cs typeface="Times New Roman" pitchFamily="18" charset="0"/>
              </a:rPr>
              <a:t>n+2</a:t>
            </a:r>
            <a:r>
              <a:rPr lang="en-IN" sz="2400" dirty="0">
                <a:latin typeface="Times New Roman" pitchFamily="18" charset="0"/>
                <a:cs typeface="Times New Roman" pitchFamily="18" charset="0"/>
              </a:rPr>
              <a:t>b</a:t>
            </a:r>
            <a:r>
              <a:rPr lang="en-IN" sz="2400" baseline="30000" dirty="0">
                <a:latin typeface="Times New Roman" pitchFamily="18" charset="0"/>
                <a:cs typeface="Times New Roman" pitchFamily="18" charset="0"/>
              </a:rPr>
              <a:t>m</a:t>
            </a:r>
            <a:r>
              <a:rPr lang="en-IN" sz="2400" dirty="0">
                <a:latin typeface="Times New Roman" pitchFamily="18" charset="0"/>
                <a:cs typeface="Times New Roman" pitchFamily="18" charset="0"/>
              </a:rPr>
              <a:t> , n &gt;= 0 , m &gt; n } </a:t>
            </a:r>
          </a:p>
          <a:p>
            <a:pPr marL="0" indent="0">
              <a:buNone/>
            </a:pP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29</a:t>
            </a:fld>
            <a:endParaRPr lang="en-US"/>
          </a:p>
        </p:txBody>
      </p:sp>
    </p:spTree>
    <p:extLst>
      <p:ext uri="{BB962C8B-B14F-4D97-AF65-F5344CB8AC3E}">
        <p14:creationId xmlns:p14="http://schemas.microsoft.com/office/powerpoint/2010/main" val="1842918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80000"/>
              </a:lnSpc>
            </a:pPr>
            <a:r>
              <a:rPr lang="en-US" altLang="en-US" dirty="0"/>
              <a:t>Context-Free Grammars</a:t>
            </a:r>
          </a:p>
        </p:txBody>
      </p:sp>
      <p:sp>
        <p:nvSpPr>
          <p:cNvPr id="3" name="Content Placeholder 2"/>
          <p:cNvSpPr>
            <a:spLocks noGrp="1"/>
          </p:cNvSpPr>
          <p:nvPr>
            <p:ph idx="1"/>
          </p:nvPr>
        </p:nvSpPr>
        <p:spPr/>
        <p:txBody>
          <a:bodyPr/>
          <a:lstStyle/>
          <a:p>
            <a:pPr algn="just"/>
            <a:r>
              <a:rPr lang="en-US" sz="2400" dirty="0"/>
              <a:t>A grammar is a set of rules for putting strings together and so corresponds to a language</a:t>
            </a:r>
            <a:r>
              <a:rPr lang="en-US" sz="2400" dirty="0" smtClean="0"/>
              <a:t>.</a:t>
            </a:r>
          </a:p>
          <a:p>
            <a:pPr algn="just"/>
            <a:r>
              <a:rPr lang="en-US" sz="2400" dirty="0"/>
              <a:t>Why are such grammars called `context free'? </a:t>
            </a:r>
            <a:r>
              <a:rPr lang="en-US" sz="2400" i="1" dirty="0"/>
              <a:t>Because all rules contain only one symbol on the left hand </a:t>
            </a:r>
            <a:r>
              <a:rPr lang="en-US" sz="2400" i="1" dirty="0" smtClean="0"/>
              <a:t>side </a:t>
            </a:r>
            <a:r>
              <a:rPr lang="en-US" sz="2400" i="1" dirty="0"/>
              <a:t>and wherever we see that symbol while doing a derivation, we are free to replace it with the stuff on the right hand side.</a:t>
            </a:r>
            <a:r>
              <a:rPr lang="en-US" sz="2400" dirty="0"/>
              <a:t> That is, the `context' in which a symbol on the left hand side of a rule occurs is </a:t>
            </a:r>
            <a:r>
              <a:rPr lang="en-US" sz="2400" dirty="0" smtClean="0"/>
              <a:t>unimportant, we </a:t>
            </a:r>
            <a:r>
              <a:rPr lang="en-US" sz="2400" dirty="0"/>
              <a:t>can </a:t>
            </a:r>
            <a:r>
              <a:rPr lang="en-US" sz="2400" i="1" dirty="0"/>
              <a:t>always</a:t>
            </a:r>
            <a:r>
              <a:rPr lang="en-US" sz="2400" dirty="0"/>
              <a:t> use the rule to make the rewrite while doing a derivation.</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3</a:t>
            </a:fld>
            <a:endParaRPr lang="en-US"/>
          </a:p>
        </p:txBody>
      </p:sp>
    </p:spTree>
    <p:extLst>
      <p:ext uri="{BB962C8B-B14F-4D97-AF65-F5344CB8AC3E}">
        <p14:creationId xmlns:p14="http://schemas.microsoft.com/office/powerpoint/2010/main" val="3646540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US" dirty="0"/>
          </a:p>
        </p:txBody>
      </p:sp>
      <p:sp>
        <p:nvSpPr>
          <p:cNvPr id="3" name="Content Placeholder 2"/>
          <p:cNvSpPr>
            <a:spLocks noGrp="1"/>
          </p:cNvSpPr>
          <p:nvPr>
            <p:ph idx="1"/>
          </p:nvPr>
        </p:nvSpPr>
        <p:spPr/>
        <p:txBody>
          <a:bodyPr/>
          <a:lstStyle/>
          <a:p>
            <a:pPr marL="0" indent="0" algn="just">
              <a:buNone/>
            </a:pPr>
            <a:r>
              <a:rPr lang="en-IN" sz="2400" dirty="0">
                <a:latin typeface="Times New Roman" pitchFamily="18" charset="0"/>
                <a:cs typeface="Times New Roman" pitchFamily="18" charset="0"/>
              </a:rPr>
              <a:t>Obtain  </a:t>
            </a:r>
            <a:r>
              <a:rPr lang="en-IN" sz="2400" dirty="0" smtClean="0">
                <a:latin typeface="Times New Roman" pitchFamily="18" charset="0"/>
                <a:cs typeface="Times New Roman" pitchFamily="18" charset="0"/>
              </a:rPr>
              <a:t>CFG for L </a:t>
            </a:r>
            <a:r>
              <a:rPr lang="en-IN" sz="2400" dirty="0">
                <a:latin typeface="Times New Roman" pitchFamily="18" charset="0"/>
                <a:cs typeface="Times New Roman" pitchFamily="18" charset="0"/>
              </a:rPr>
              <a:t>= {0</a:t>
            </a:r>
            <a:r>
              <a:rPr lang="en-IN" sz="2400" baseline="30000" dirty="0">
                <a:latin typeface="Times New Roman" pitchFamily="18" charset="0"/>
                <a:cs typeface="Times New Roman" pitchFamily="18" charset="0"/>
              </a:rPr>
              <a:t>i</a:t>
            </a:r>
            <a:r>
              <a:rPr lang="en-IN" sz="2400" dirty="0">
                <a:latin typeface="Times New Roman" pitchFamily="18" charset="0"/>
                <a:cs typeface="Times New Roman" pitchFamily="18" charset="0"/>
              </a:rPr>
              <a:t>1</a:t>
            </a:r>
            <a:r>
              <a:rPr lang="en-IN" sz="2400" baseline="30000" dirty="0">
                <a:latin typeface="Times New Roman" pitchFamily="18" charset="0"/>
                <a:cs typeface="Times New Roman" pitchFamily="18" charset="0"/>
              </a:rPr>
              <a:t>j</a:t>
            </a:r>
            <a:r>
              <a:rPr lang="en-IN" sz="2400" dirty="0">
                <a:latin typeface="Times New Roman" pitchFamily="18" charset="0"/>
                <a:cs typeface="Times New Roman" pitchFamily="18" charset="0"/>
              </a:rPr>
              <a:t> , i </a:t>
            </a:r>
            <a:r>
              <a:rPr lang="en-US" sz="2400" dirty="0"/>
              <a:t>≠ </a:t>
            </a:r>
            <a:r>
              <a:rPr lang="en-IN" sz="2400" dirty="0">
                <a:latin typeface="Times New Roman" pitchFamily="18" charset="0"/>
                <a:cs typeface="Times New Roman" pitchFamily="18" charset="0"/>
              </a:rPr>
              <a:t>j , i &gt;= 0 , j &gt;=0 }</a:t>
            </a:r>
          </a:p>
          <a:p>
            <a:pPr marL="0" indent="0">
              <a:buNone/>
            </a:pP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30</a:t>
            </a:fld>
            <a:endParaRPr lang="en-US"/>
          </a:p>
        </p:txBody>
      </p:sp>
    </p:spTree>
    <p:extLst>
      <p:ext uri="{BB962C8B-B14F-4D97-AF65-F5344CB8AC3E}">
        <p14:creationId xmlns:p14="http://schemas.microsoft.com/office/powerpoint/2010/main" val="9975710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546" y="152402"/>
            <a:ext cx="6343015" cy="6040967"/>
          </a:xfrm>
          <a:prstGeom prst="rect">
            <a:avLst/>
          </a:prstGeom>
        </p:spPr>
      </p:pic>
    </p:spTree>
    <p:extLst>
      <p:ext uri="{BB962C8B-B14F-4D97-AF65-F5344CB8AC3E}">
        <p14:creationId xmlns:p14="http://schemas.microsoft.com/office/powerpoint/2010/main" val="3103101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434" y="29819"/>
            <a:ext cx="6994207" cy="6661149"/>
          </a:xfrm>
          <a:prstGeom prst="rect">
            <a:avLst/>
          </a:prstGeom>
        </p:spPr>
      </p:pic>
    </p:spTree>
    <p:extLst>
      <p:ext uri="{BB962C8B-B14F-4D97-AF65-F5344CB8AC3E}">
        <p14:creationId xmlns:p14="http://schemas.microsoft.com/office/powerpoint/2010/main" val="3727282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GATE Exam Question</a:t>
            </a:r>
            <a:endParaRPr lang="en-IN" dirty="0"/>
          </a:p>
        </p:txBody>
      </p:sp>
      <p:sp>
        <p:nvSpPr>
          <p:cNvPr id="3" name="Content Placeholder 2"/>
          <p:cNvSpPr>
            <a:spLocks noGrp="1"/>
          </p:cNvSpPr>
          <p:nvPr>
            <p:ph idx="1"/>
          </p:nvPr>
        </p:nvSpPr>
        <p:spPr/>
        <p:txBody>
          <a:bodyPr/>
          <a:lstStyle/>
          <a:p>
            <a:pPr marL="0" indent="0">
              <a:buNone/>
            </a:pPr>
            <a:r>
              <a:rPr lang="en-IN" sz="1600" dirty="0"/>
              <a:t>Consider the following context-free grammars</a:t>
            </a:r>
            <a:r>
              <a:rPr lang="en-IN" sz="1600" dirty="0" smtClean="0"/>
              <a:t>:</a:t>
            </a:r>
          </a:p>
          <a:p>
            <a:pPr marL="0" indent="0">
              <a:buNone/>
            </a:pPr>
            <a:endParaRPr lang="en-IN" sz="1600" dirty="0"/>
          </a:p>
          <a:p>
            <a:pPr marL="0" indent="0">
              <a:buNone/>
            </a:pPr>
            <a:endParaRPr lang="en-IN" sz="1800" dirty="0" smtClean="0"/>
          </a:p>
          <a:p>
            <a:pPr marL="0" indent="0">
              <a:buNone/>
            </a:pPr>
            <a:r>
              <a:rPr lang="en-IN" sz="1800" dirty="0"/>
              <a:t>Which one of the following pairs of languages is generated by G1 and G2, </a:t>
            </a:r>
            <a:r>
              <a:rPr lang="en-IN" sz="1800" dirty="0" smtClean="0"/>
              <a:t>respectively</a:t>
            </a:r>
          </a:p>
          <a:p>
            <a:pPr marL="0" indent="0">
              <a:buNone/>
            </a:pPr>
            <a:endParaRPr lang="en-IN" sz="1800" dirty="0"/>
          </a:p>
          <a:p>
            <a:pPr marL="0" indent="0">
              <a:buNone/>
            </a:pPr>
            <a:endParaRPr lang="en-IN" sz="1800" dirty="0" smtClean="0"/>
          </a:p>
          <a:p>
            <a:pPr marL="0" indent="0">
              <a:buNone/>
            </a:pPr>
            <a:endParaRPr lang="en-IN" sz="1800" dirty="0"/>
          </a:p>
          <a:p>
            <a:pPr marL="0" indent="0">
              <a:buNone/>
            </a:pPr>
            <a:endParaRPr lang="en-IN" sz="1800" b="1" dirty="0" smtClean="0"/>
          </a:p>
          <a:p>
            <a:pPr marL="0" indent="0">
              <a:buNone/>
            </a:pPr>
            <a:endParaRPr lang="en-IN" sz="1800" b="1" dirty="0" smtClean="0"/>
          </a:p>
          <a:p>
            <a:pPr marL="0" indent="0">
              <a:buNone/>
            </a:pPr>
            <a:endParaRPr lang="en-IN" sz="1800" dirty="0" smtClean="0"/>
          </a:p>
          <a:p>
            <a:pPr marL="0" indent="0">
              <a:buNone/>
            </a:pPr>
            <a:endParaRPr lang="en-IN" sz="1800" dirty="0" smtClean="0"/>
          </a:p>
          <a:p>
            <a:pPr marL="0" indent="0">
              <a:buNone/>
            </a:pP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33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204" y="1524002"/>
            <a:ext cx="6219049" cy="6700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819400"/>
            <a:ext cx="7120890" cy="1447800"/>
          </a:xfrm>
          <a:prstGeom prst="rect">
            <a:avLst/>
          </a:prstGeom>
        </p:spPr>
      </p:pic>
    </p:spTree>
    <p:extLst>
      <p:ext uri="{BB962C8B-B14F-4D97-AF65-F5344CB8AC3E}">
        <p14:creationId xmlns:p14="http://schemas.microsoft.com/office/powerpoint/2010/main" val="2739065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GATE Exam Question</a:t>
            </a:r>
            <a:endParaRPr lang="en-IN" dirty="0"/>
          </a:p>
        </p:txBody>
      </p:sp>
      <p:sp>
        <p:nvSpPr>
          <p:cNvPr id="3" name="Content Placeholder 2"/>
          <p:cNvSpPr>
            <a:spLocks noGrp="1"/>
          </p:cNvSpPr>
          <p:nvPr>
            <p:ph idx="1"/>
          </p:nvPr>
        </p:nvSpPr>
        <p:spPr/>
        <p:txBody>
          <a:bodyPr/>
          <a:lstStyle/>
          <a:p>
            <a:pPr marL="0" indent="0">
              <a:buNone/>
            </a:pPr>
            <a:r>
              <a:rPr lang="en-IN" sz="1600" dirty="0"/>
              <a:t>Consider the following context-free grammars</a:t>
            </a:r>
            <a:r>
              <a:rPr lang="en-IN" sz="1600" dirty="0" smtClean="0"/>
              <a:t>:</a:t>
            </a:r>
          </a:p>
          <a:p>
            <a:pPr marL="0" indent="0">
              <a:buNone/>
            </a:pPr>
            <a:endParaRPr lang="en-IN" sz="1600" dirty="0"/>
          </a:p>
          <a:p>
            <a:pPr marL="0" indent="0">
              <a:buNone/>
            </a:pPr>
            <a:endParaRPr lang="en-IN" sz="1800" dirty="0" smtClean="0"/>
          </a:p>
          <a:p>
            <a:pPr marL="0" indent="0">
              <a:buNone/>
            </a:pPr>
            <a:r>
              <a:rPr lang="en-IN" sz="1800" dirty="0"/>
              <a:t>Which one of the following pairs of languages is generated by G1 and G2, </a:t>
            </a:r>
            <a:r>
              <a:rPr lang="en-IN" sz="1800" dirty="0" smtClean="0"/>
              <a:t>respectively</a:t>
            </a:r>
          </a:p>
          <a:p>
            <a:pPr marL="0" indent="0">
              <a:buNone/>
            </a:pPr>
            <a:endParaRPr lang="en-IN" sz="1800" dirty="0"/>
          </a:p>
          <a:p>
            <a:pPr marL="0" indent="0">
              <a:buNone/>
            </a:pPr>
            <a:endParaRPr lang="en-IN" sz="1800" dirty="0" smtClean="0"/>
          </a:p>
          <a:p>
            <a:pPr marL="0" indent="0">
              <a:buNone/>
            </a:pPr>
            <a:endParaRPr lang="en-IN" sz="1800" dirty="0"/>
          </a:p>
          <a:p>
            <a:pPr marL="0" indent="0">
              <a:buNone/>
            </a:pPr>
            <a:endParaRPr lang="en-IN" sz="1800" b="1" dirty="0" smtClean="0"/>
          </a:p>
          <a:p>
            <a:pPr marL="0" indent="0">
              <a:buNone/>
            </a:pPr>
            <a:endParaRPr lang="en-IN" sz="1800" b="1" dirty="0" smtClean="0"/>
          </a:p>
          <a:p>
            <a:pPr marL="0" indent="0">
              <a:buNone/>
            </a:pPr>
            <a:r>
              <a:rPr lang="en-IN" sz="1600" b="1" dirty="0" smtClean="0"/>
              <a:t>Answer</a:t>
            </a:r>
            <a:r>
              <a:rPr lang="en-IN" sz="1600" b="1" dirty="0"/>
              <a:t>:</a:t>
            </a:r>
            <a:r>
              <a:rPr lang="en-IN" sz="1600" dirty="0"/>
              <a:t> </a:t>
            </a:r>
            <a:r>
              <a:rPr lang="en-IN" sz="1600" b="1" dirty="0"/>
              <a:t>(D)</a:t>
            </a:r>
            <a:r>
              <a:rPr lang="en-IN" sz="1600" dirty="0"/>
              <a:t> </a:t>
            </a:r>
            <a:br>
              <a:rPr lang="en-IN" sz="1600" dirty="0"/>
            </a:br>
            <a:r>
              <a:rPr lang="en-IN" sz="1600" b="1" dirty="0" smtClean="0"/>
              <a:t>Explanation</a:t>
            </a:r>
            <a:r>
              <a:rPr lang="en-IN" sz="1600" b="1" dirty="0"/>
              <a:t>:</a:t>
            </a:r>
            <a:r>
              <a:rPr lang="en-IN" sz="1600" dirty="0"/>
              <a:t> In G1, there will be </a:t>
            </a:r>
            <a:r>
              <a:rPr lang="en-IN" sz="1600" dirty="0" err="1"/>
              <a:t>atleast</a:t>
            </a:r>
            <a:r>
              <a:rPr lang="en-IN" sz="1600" dirty="0"/>
              <a:t> 1 b </a:t>
            </a:r>
            <a:r>
              <a:rPr lang="en-IN" sz="1600" dirty="0" err="1"/>
              <a:t>becase</a:t>
            </a:r>
            <a:r>
              <a:rPr lang="en-IN" sz="1600" dirty="0"/>
              <a:t> S-</a:t>
            </a:r>
            <a:r>
              <a:rPr lang="en-IN" sz="1600" dirty="0" smtClean="0"/>
              <a:t>&gt; B </a:t>
            </a:r>
            <a:r>
              <a:rPr lang="en-IN" sz="1600" dirty="0"/>
              <a:t>and B-&gt;b. But </a:t>
            </a:r>
            <a:r>
              <a:rPr lang="en-IN" sz="1600" dirty="0" smtClean="0"/>
              <a:t>no. </a:t>
            </a:r>
            <a:r>
              <a:rPr lang="en-IN" sz="1600" dirty="0"/>
              <a:t>of A’s can be 0 as well and </a:t>
            </a:r>
            <a:r>
              <a:rPr lang="en-IN" sz="1600" dirty="0" smtClean="0"/>
              <a:t>no. </a:t>
            </a:r>
            <a:r>
              <a:rPr lang="en-IN" sz="1600" dirty="0"/>
              <a:t>of A and B are independent.</a:t>
            </a:r>
          </a:p>
          <a:p>
            <a:pPr marL="0" indent="0">
              <a:buNone/>
            </a:pPr>
            <a:r>
              <a:rPr lang="en-IN" sz="1600" dirty="0"/>
              <a:t>In G2, either we can take S-&gt;</a:t>
            </a:r>
            <a:r>
              <a:rPr lang="en-IN" sz="1600" dirty="0" err="1"/>
              <a:t>aA</a:t>
            </a:r>
            <a:r>
              <a:rPr lang="en-IN" sz="1600" dirty="0"/>
              <a:t> or S-&gt;</a:t>
            </a:r>
            <a:r>
              <a:rPr lang="en-IN" sz="1600" dirty="0" err="1"/>
              <a:t>bB</a:t>
            </a:r>
            <a:r>
              <a:rPr lang="en-IN" sz="1600" dirty="0"/>
              <a:t>. So it must have </a:t>
            </a:r>
            <a:r>
              <a:rPr lang="en-IN" sz="1600" dirty="0" err="1"/>
              <a:t>atleast</a:t>
            </a:r>
            <a:r>
              <a:rPr lang="en-IN" sz="1600" dirty="0"/>
              <a:t> 1 a or 1 b. </a:t>
            </a:r>
          </a:p>
          <a:p>
            <a:pPr marL="0" indent="0">
              <a:buNone/>
            </a:pPr>
            <a:r>
              <a:rPr lang="en-IN" sz="1600" dirty="0"/>
              <a:t>So option D is correct.</a:t>
            </a:r>
          </a:p>
          <a:p>
            <a:pPr marL="0" indent="0">
              <a:buNone/>
            </a:pPr>
            <a:endParaRPr lang="en-IN" sz="1800" dirty="0" smtClean="0"/>
          </a:p>
          <a:p>
            <a:pPr marL="0" indent="0">
              <a:buNone/>
            </a:pPr>
            <a:endParaRPr lang="en-IN" sz="1800" dirty="0" smtClean="0"/>
          </a:p>
          <a:p>
            <a:pPr marL="0" indent="0">
              <a:buNone/>
            </a:pP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34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204" y="1524002"/>
            <a:ext cx="6219049" cy="6700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819400"/>
            <a:ext cx="7120890" cy="1447800"/>
          </a:xfrm>
          <a:prstGeom prst="rect">
            <a:avLst/>
          </a:prstGeom>
        </p:spPr>
      </p:pic>
    </p:spTree>
    <p:extLst>
      <p:ext uri="{BB962C8B-B14F-4D97-AF65-F5344CB8AC3E}">
        <p14:creationId xmlns:p14="http://schemas.microsoft.com/office/powerpoint/2010/main" val="811037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35</a:t>
            </a:fld>
            <a:endParaRPr lang="en-US"/>
          </a:p>
        </p:txBody>
      </p:sp>
      <p:pic>
        <p:nvPicPr>
          <p:cNvPr id="7" name="Picture 6"/>
          <p:cNvPicPr>
            <a:picLocks noChangeAspect="1"/>
          </p:cNvPicPr>
          <p:nvPr/>
        </p:nvPicPr>
        <p:blipFill>
          <a:blip r:embed="rId3"/>
          <a:stretch>
            <a:fillRect/>
          </a:stretch>
        </p:blipFill>
        <p:spPr>
          <a:xfrm>
            <a:off x="772077" y="1242391"/>
            <a:ext cx="11014710" cy="2057400"/>
          </a:xfrm>
          <a:prstGeom prst="rect">
            <a:avLst/>
          </a:prstGeom>
        </p:spPr>
      </p:pic>
    </p:spTree>
    <p:extLst>
      <p:ext uri="{BB962C8B-B14F-4D97-AF65-F5344CB8AC3E}">
        <p14:creationId xmlns:p14="http://schemas.microsoft.com/office/powerpoint/2010/main" val="6671067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36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0" y="9940"/>
            <a:ext cx="729424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3" y="3829466"/>
            <a:ext cx="716089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146" y="5121553"/>
            <a:ext cx="716089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75353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37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 y="1219200"/>
            <a:ext cx="1114975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576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a:t>
            </a:r>
            <a:endParaRPr lang="en-IN" dirty="0"/>
          </a:p>
        </p:txBody>
      </p:sp>
      <p:sp>
        <p:nvSpPr>
          <p:cNvPr id="3" name="Content Placeholder 2"/>
          <p:cNvSpPr>
            <a:spLocks noGrp="1"/>
          </p:cNvSpPr>
          <p:nvPr>
            <p:ph idx="1"/>
          </p:nvPr>
        </p:nvSpPr>
        <p:spPr/>
        <p:txBody>
          <a:bodyPr/>
          <a:lstStyle/>
          <a:p>
            <a:pPr marL="0" indent="0" algn="just">
              <a:buNone/>
            </a:pPr>
            <a:r>
              <a:rPr lang="en-IN" sz="3600" dirty="0" smtClean="0">
                <a:latin typeface="Times New Roman" pitchFamily="18" charset="0"/>
                <a:cs typeface="Times New Roman" pitchFamily="18" charset="0"/>
              </a:rPr>
              <a:t>Obtain Context Free Grammar for the following Languages</a:t>
            </a:r>
          </a:p>
          <a:p>
            <a:pPr marL="0" indent="0" algn="just">
              <a:buNone/>
            </a:pPr>
            <a:r>
              <a:rPr lang="en-IN" sz="3600" dirty="0" smtClean="0">
                <a:latin typeface="Times New Roman" pitchFamily="18" charset="0"/>
                <a:cs typeface="Times New Roman" pitchFamily="18" charset="0"/>
              </a:rPr>
              <a:t>i. L = { </a:t>
            </a:r>
            <a:r>
              <a:rPr lang="en-IN" sz="3600" dirty="0" err="1" smtClean="0">
                <a:latin typeface="Times New Roman" pitchFamily="18" charset="0"/>
                <a:cs typeface="Times New Roman" pitchFamily="18" charset="0"/>
              </a:rPr>
              <a:t>a</a:t>
            </a:r>
            <a:r>
              <a:rPr lang="en-IN" sz="3600" baseline="30000" dirty="0" err="1" smtClean="0">
                <a:latin typeface="Times New Roman" pitchFamily="18" charset="0"/>
                <a:cs typeface="Times New Roman" pitchFamily="18" charset="0"/>
              </a:rPr>
              <a:t>n</a:t>
            </a:r>
            <a:r>
              <a:rPr lang="en-IN" sz="3600" dirty="0" err="1" smtClean="0">
                <a:latin typeface="Times New Roman" pitchFamily="18" charset="0"/>
                <a:cs typeface="Times New Roman" pitchFamily="18" charset="0"/>
              </a:rPr>
              <a:t>b</a:t>
            </a:r>
            <a:r>
              <a:rPr lang="en-IN" sz="3600" baseline="30000" dirty="0" err="1" smtClean="0">
                <a:latin typeface="Times New Roman" pitchFamily="18" charset="0"/>
                <a:cs typeface="Times New Roman" pitchFamily="18" charset="0"/>
              </a:rPr>
              <a:t>m</a:t>
            </a:r>
            <a:r>
              <a:rPr lang="en-IN" sz="3600" dirty="0" err="1" smtClean="0">
                <a:latin typeface="Times New Roman" pitchFamily="18" charset="0"/>
                <a:cs typeface="Times New Roman" pitchFamily="18" charset="0"/>
              </a:rPr>
              <a:t>c</a:t>
            </a:r>
            <a:r>
              <a:rPr lang="en-IN" sz="3600" baseline="30000" dirty="0" err="1" smtClean="0">
                <a:latin typeface="Times New Roman" pitchFamily="18" charset="0"/>
                <a:cs typeface="Times New Roman" pitchFamily="18" charset="0"/>
              </a:rPr>
              <a:t>k</a:t>
            </a:r>
            <a:r>
              <a:rPr lang="en-IN" sz="3600" dirty="0" smtClean="0">
                <a:latin typeface="Times New Roman" pitchFamily="18" charset="0"/>
                <a:cs typeface="Times New Roman" pitchFamily="18" charset="0"/>
              </a:rPr>
              <a:t> , n+2m == k , n &gt;= 0 , m &gt;=0 }</a:t>
            </a:r>
          </a:p>
          <a:p>
            <a:pPr marL="0" indent="0" algn="just">
              <a:buNone/>
            </a:pPr>
            <a:r>
              <a:rPr lang="en-IN" sz="3600" dirty="0" smtClean="0">
                <a:latin typeface="Times New Roman" pitchFamily="18" charset="0"/>
                <a:cs typeface="Times New Roman" pitchFamily="18" charset="0"/>
              </a:rPr>
              <a:t>ii</a:t>
            </a:r>
            <a:r>
              <a:rPr lang="en-IN" sz="3600" dirty="0">
                <a:latin typeface="Times New Roman" pitchFamily="18" charset="0"/>
                <a:cs typeface="Times New Roman" pitchFamily="18" charset="0"/>
              </a:rPr>
              <a:t>. L = { </a:t>
            </a:r>
            <a:r>
              <a:rPr lang="en-IN" sz="3600" dirty="0" err="1" smtClean="0">
                <a:latin typeface="Times New Roman" pitchFamily="18" charset="0"/>
                <a:cs typeface="Times New Roman" pitchFamily="18" charset="0"/>
              </a:rPr>
              <a:t>a</a:t>
            </a:r>
            <a:r>
              <a:rPr lang="en-IN" sz="3600" baseline="30000" dirty="0" err="1" smtClean="0">
                <a:latin typeface="Times New Roman" pitchFamily="18" charset="0"/>
                <a:cs typeface="Times New Roman" pitchFamily="18" charset="0"/>
              </a:rPr>
              <a:t>i</a:t>
            </a:r>
            <a:r>
              <a:rPr lang="en-IN" sz="3600" dirty="0" err="1" smtClean="0">
                <a:latin typeface="Times New Roman" pitchFamily="18" charset="0"/>
                <a:cs typeface="Times New Roman" pitchFamily="18" charset="0"/>
              </a:rPr>
              <a:t>b</a:t>
            </a:r>
            <a:r>
              <a:rPr lang="en-IN" sz="3600" baseline="30000" dirty="0" err="1" smtClean="0">
                <a:latin typeface="Times New Roman" pitchFamily="18" charset="0"/>
                <a:cs typeface="Times New Roman" pitchFamily="18" charset="0"/>
              </a:rPr>
              <a:t>j</a:t>
            </a:r>
            <a:r>
              <a:rPr lang="en-IN" sz="3600" dirty="0" err="1" smtClean="0">
                <a:latin typeface="Times New Roman" pitchFamily="18" charset="0"/>
                <a:cs typeface="Times New Roman" pitchFamily="18" charset="0"/>
              </a:rPr>
              <a:t>c</a:t>
            </a:r>
            <a:r>
              <a:rPr lang="en-IN" sz="3600" baseline="30000" dirty="0" err="1" smtClean="0">
                <a:latin typeface="Times New Roman" pitchFamily="18" charset="0"/>
                <a:cs typeface="Times New Roman" pitchFamily="18" charset="0"/>
              </a:rPr>
              <a:t>k</a:t>
            </a:r>
            <a:r>
              <a:rPr lang="en-IN" sz="3600" dirty="0" smtClean="0">
                <a:latin typeface="Times New Roman" pitchFamily="18" charset="0"/>
                <a:cs typeface="Times New Roman" pitchFamily="18" charset="0"/>
              </a:rPr>
              <a:t> </a:t>
            </a:r>
            <a:r>
              <a:rPr lang="en-IN" sz="3600" dirty="0">
                <a:latin typeface="Times New Roman" pitchFamily="18" charset="0"/>
                <a:cs typeface="Times New Roman" pitchFamily="18" charset="0"/>
              </a:rPr>
              <a:t>, </a:t>
            </a:r>
            <a:r>
              <a:rPr lang="en-IN" sz="3600" dirty="0" smtClean="0">
                <a:latin typeface="Times New Roman" pitchFamily="18" charset="0"/>
                <a:cs typeface="Times New Roman" pitchFamily="18" charset="0"/>
              </a:rPr>
              <a:t>i == </a:t>
            </a:r>
            <a:r>
              <a:rPr lang="en-IN" sz="3600" dirty="0" err="1" smtClean="0">
                <a:latin typeface="Times New Roman" pitchFamily="18" charset="0"/>
                <a:cs typeface="Times New Roman" pitchFamily="18" charset="0"/>
              </a:rPr>
              <a:t>j+k</a:t>
            </a:r>
            <a:r>
              <a:rPr lang="en-IN" sz="3600" dirty="0" smtClean="0">
                <a:latin typeface="Times New Roman" pitchFamily="18" charset="0"/>
                <a:cs typeface="Times New Roman" pitchFamily="18" charset="0"/>
              </a:rPr>
              <a:t> , </a:t>
            </a:r>
            <a:r>
              <a:rPr lang="en-IN" sz="3600" dirty="0">
                <a:latin typeface="Times New Roman" pitchFamily="18" charset="0"/>
                <a:cs typeface="Times New Roman" pitchFamily="18" charset="0"/>
              </a:rPr>
              <a:t>n &gt;= 0 , m </a:t>
            </a:r>
            <a:r>
              <a:rPr lang="en-IN" sz="3600" dirty="0" smtClean="0">
                <a:latin typeface="Times New Roman" pitchFamily="18" charset="0"/>
                <a:cs typeface="Times New Roman" pitchFamily="18" charset="0"/>
              </a:rPr>
              <a:t>&gt;= 0 }</a:t>
            </a:r>
          </a:p>
          <a:p>
            <a:pPr marL="0" indent="0" algn="just">
              <a:buNone/>
            </a:pPr>
            <a:r>
              <a:rPr lang="en-IN" sz="3600" dirty="0" smtClean="0">
                <a:latin typeface="Times New Roman" pitchFamily="18" charset="0"/>
                <a:cs typeface="Times New Roman" pitchFamily="18" charset="0"/>
              </a:rPr>
              <a:t>iii. L = { w ,</a:t>
            </a:r>
            <a:r>
              <a:rPr lang="en-IN" sz="3600" dirty="0" err="1" smtClean="0">
                <a:latin typeface="Times New Roman" pitchFamily="18" charset="0"/>
                <a:cs typeface="Times New Roman" pitchFamily="18" charset="0"/>
              </a:rPr>
              <a:t>n</a:t>
            </a:r>
            <a:r>
              <a:rPr lang="en-IN" sz="3600" baseline="-25000" dirty="0" err="1" smtClean="0">
                <a:latin typeface="Times New Roman" pitchFamily="18" charset="0"/>
                <a:cs typeface="Times New Roman" pitchFamily="18" charset="0"/>
              </a:rPr>
              <a:t>a</a:t>
            </a:r>
            <a:r>
              <a:rPr lang="en-IN" sz="3600" dirty="0" smtClean="0">
                <a:latin typeface="Times New Roman" pitchFamily="18" charset="0"/>
                <a:cs typeface="Times New Roman" pitchFamily="18" charset="0"/>
              </a:rPr>
              <a:t>(w) == </a:t>
            </a:r>
            <a:r>
              <a:rPr lang="en-IN" sz="3600" dirty="0" err="1" smtClean="0">
                <a:latin typeface="Times New Roman" pitchFamily="18" charset="0"/>
                <a:cs typeface="Times New Roman" pitchFamily="18" charset="0"/>
              </a:rPr>
              <a:t>n</a:t>
            </a:r>
            <a:r>
              <a:rPr lang="en-IN" sz="3600" baseline="-25000" dirty="0" err="1" smtClean="0">
                <a:latin typeface="Times New Roman" pitchFamily="18" charset="0"/>
                <a:cs typeface="Times New Roman" pitchFamily="18" charset="0"/>
              </a:rPr>
              <a:t>b</a:t>
            </a:r>
            <a:r>
              <a:rPr lang="en-IN" sz="3600" dirty="0" smtClean="0">
                <a:latin typeface="Times New Roman" pitchFamily="18" charset="0"/>
                <a:cs typeface="Times New Roman" pitchFamily="18" charset="0"/>
              </a:rPr>
              <a:t>(w)+1 , </a:t>
            </a:r>
            <a:r>
              <a:rPr lang="el-GR" sz="3600" dirty="0" smtClean="0"/>
              <a:t>Σ</a:t>
            </a:r>
            <a:r>
              <a:rPr lang="en-US" sz="3600" dirty="0" smtClean="0"/>
              <a:t> = {</a:t>
            </a:r>
            <a:r>
              <a:rPr lang="en-US" sz="3600" dirty="0" err="1" smtClean="0"/>
              <a:t>a,b</a:t>
            </a:r>
            <a:r>
              <a:rPr lang="en-US" sz="3600" dirty="0" smtClean="0"/>
              <a:t>}}</a:t>
            </a:r>
          </a:p>
          <a:p>
            <a:pPr marL="0" indent="0" algn="just">
              <a:buNone/>
            </a:pPr>
            <a:r>
              <a:rPr lang="en-US" sz="3600" dirty="0" smtClean="0">
                <a:latin typeface="Times New Roman" pitchFamily="18" charset="0"/>
                <a:cs typeface="Times New Roman" pitchFamily="18" charset="0"/>
              </a:rPr>
              <a:t>iv. L = { </a:t>
            </a:r>
            <a:r>
              <a:rPr lang="en-IN" sz="3600" dirty="0" smtClean="0">
                <a:latin typeface="Times New Roman" pitchFamily="18" charset="0"/>
                <a:cs typeface="Times New Roman" pitchFamily="18" charset="0"/>
              </a:rPr>
              <a:t>w </a:t>
            </a:r>
            <a:r>
              <a:rPr lang="en-IN" sz="3600" dirty="0">
                <a:latin typeface="Times New Roman" pitchFamily="18" charset="0"/>
                <a:cs typeface="Times New Roman" pitchFamily="18" charset="0"/>
              </a:rPr>
              <a:t>,</a:t>
            </a:r>
            <a:r>
              <a:rPr lang="en-IN" sz="3600" dirty="0" err="1">
                <a:latin typeface="Times New Roman" pitchFamily="18" charset="0"/>
                <a:cs typeface="Times New Roman" pitchFamily="18" charset="0"/>
              </a:rPr>
              <a:t>n</a:t>
            </a:r>
            <a:r>
              <a:rPr lang="en-IN" sz="3600" baseline="-25000" dirty="0" err="1">
                <a:latin typeface="Times New Roman" pitchFamily="18" charset="0"/>
                <a:cs typeface="Times New Roman" pitchFamily="18" charset="0"/>
              </a:rPr>
              <a:t>a</a:t>
            </a:r>
            <a:r>
              <a:rPr lang="en-IN" sz="3600" dirty="0">
                <a:latin typeface="Times New Roman" pitchFamily="18" charset="0"/>
                <a:cs typeface="Times New Roman" pitchFamily="18" charset="0"/>
              </a:rPr>
              <a:t>(w) </a:t>
            </a:r>
            <a:r>
              <a:rPr lang="en-IN" sz="3600" dirty="0" smtClean="0">
                <a:latin typeface="Times New Roman" pitchFamily="18" charset="0"/>
                <a:cs typeface="Times New Roman" pitchFamily="18" charset="0"/>
              </a:rPr>
              <a:t>&gt; </a:t>
            </a:r>
            <a:r>
              <a:rPr lang="en-IN" sz="3600" dirty="0" err="1" smtClean="0">
                <a:latin typeface="Times New Roman" pitchFamily="18" charset="0"/>
                <a:cs typeface="Times New Roman" pitchFamily="18" charset="0"/>
              </a:rPr>
              <a:t>n</a:t>
            </a:r>
            <a:r>
              <a:rPr lang="en-IN" sz="3600" baseline="-25000" dirty="0" err="1" smtClean="0">
                <a:latin typeface="Times New Roman" pitchFamily="18" charset="0"/>
                <a:cs typeface="Times New Roman" pitchFamily="18" charset="0"/>
              </a:rPr>
              <a:t>b</a:t>
            </a:r>
            <a:r>
              <a:rPr lang="en-IN" sz="3600" dirty="0" smtClean="0">
                <a:latin typeface="Times New Roman" pitchFamily="18" charset="0"/>
                <a:cs typeface="Times New Roman" pitchFamily="18" charset="0"/>
              </a:rPr>
              <a:t>(w)  </a:t>
            </a:r>
            <a:r>
              <a:rPr lang="en-IN" sz="3600" dirty="0">
                <a:latin typeface="Times New Roman" pitchFamily="18" charset="0"/>
                <a:cs typeface="Times New Roman" pitchFamily="18" charset="0"/>
              </a:rPr>
              <a:t>, </a:t>
            </a:r>
            <a:r>
              <a:rPr lang="el-GR" sz="3600" dirty="0"/>
              <a:t>Σ</a:t>
            </a:r>
            <a:r>
              <a:rPr lang="en-US" sz="3600" dirty="0"/>
              <a:t> = {</a:t>
            </a:r>
            <a:r>
              <a:rPr lang="en-US" sz="3600" dirty="0" err="1"/>
              <a:t>a,b</a:t>
            </a:r>
            <a:r>
              <a:rPr lang="en-US" sz="3600" dirty="0"/>
              <a:t>}}</a:t>
            </a:r>
          </a:p>
          <a:p>
            <a:pPr marL="0" indent="0" algn="just">
              <a:buNone/>
            </a:pPr>
            <a:endParaRPr lang="en-IN" sz="3600" dirty="0">
              <a:latin typeface="Times New Roman" pitchFamily="18" charset="0"/>
              <a:cs typeface="Times New Roman" pitchFamily="18" charset="0"/>
            </a:endParaRPr>
          </a:p>
          <a:p>
            <a:pPr marL="0" indent="0" algn="just">
              <a:buNone/>
            </a:pPr>
            <a:endParaRPr lang="en-IN" sz="3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38</a:t>
            </a:fld>
            <a:endParaRPr lang="en-US"/>
          </a:p>
        </p:txBody>
      </p:sp>
    </p:spTree>
    <p:extLst>
      <p:ext uri="{BB962C8B-B14F-4D97-AF65-F5344CB8AC3E}">
        <p14:creationId xmlns:p14="http://schemas.microsoft.com/office/powerpoint/2010/main" val="9546018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IN" dirty="0"/>
          </a:p>
        </p:txBody>
      </p:sp>
      <p:sp>
        <p:nvSpPr>
          <p:cNvPr id="3" name="Content Placeholder 2"/>
          <p:cNvSpPr>
            <a:spLocks noGrp="1"/>
          </p:cNvSpPr>
          <p:nvPr>
            <p:ph idx="1"/>
          </p:nvPr>
        </p:nvSpPr>
        <p:spPr/>
        <p:txBody>
          <a:bodyPr/>
          <a:lstStyle/>
          <a:p>
            <a:pPr marL="0" indent="0" algn="just">
              <a:buNone/>
            </a:pPr>
            <a:r>
              <a:rPr lang="en-IN" sz="2800" dirty="0" smtClean="0">
                <a:latin typeface="Times New Roman" pitchFamily="18" charset="0"/>
                <a:cs typeface="Times New Roman" pitchFamily="18" charset="0"/>
              </a:rPr>
              <a:t>Obtain CFG for </a:t>
            </a:r>
          </a:p>
          <a:p>
            <a:pPr marL="0" indent="0" algn="just">
              <a:buNone/>
            </a:pPr>
            <a:r>
              <a:rPr lang="en-IN" sz="2800" dirty="0" smtClean="0">
                <a:latin typeface="Times New Roman" pitchFamily="18" charset="0"/>
                <a:cs typeface="Times New Roman" pitchFamily="18" charset="0"/>
              </a:rPr>
              <a:t>L = { </a:t>
            </a:r>
            <a:r>
              <a:rPr lang="en-IN" sz="2800" dirty="0" err="1" smtClean="0">
                <a:latin typeface="Times New Roman" pitchFamily="18" charset="0"/>
                <a:cs typeface="Times New Roman" pitchFamily="18" charset="0"/>
              </a:rPr>
              <a:t>a</a:t>
            </a:r>
            <a:r>
              <a:rPr lang="en-IN" sz="2800" baseline="30000" dirty="0" err="1" smtClean="0">
                <a:latin typeface="Times New Roman" pitchFamily="18" charset="0"/>
                <a:cs typeface="Times New Roman" pitchFamily="18" charset="0"/>
              </a:rPr>
              <a:t>n</a:t>
            </a:r>
            <a:r>
              <a:rPr lang="en-IN" sz="2800" dirty="0" err="1" smtClean="0">
                <a:latin typeface="Times New Roman" pitchFamily="18" charset="0"/>
                <a:cs typeface="Times New Roman" pitchFamily="18" charset="0"/>
              </a:rPr>
              <a:t>b</a:t>
            </a:r>
            <a:r>
              <a:rPr lang="en-IN" sz="2800" baseline="30000" dirty="0" err="1" smtClean="0">
                <a:latin typeface="Times New Roman" pitchFamily="18" charset="0"/>
                <a:cs typeface="Times New Roman" pitchFamily="18" charset="0"/>
              </a:rPr>
              <a:t>m</a:t>
            </a:r>
            <a:r>
              <a:rPr lang="en-IN" sz="2800" dirty="0" err="1" smtClean="0">
                <a:latin typeface="Times New Roman" pitchFamily="18" charset="0"/>
                <a:cs typeface="Times New Roman" pitchFamily="18" charset="0"/>
              </a:rPr>
              <a:t>c</a:t>
            </a:r>
            <a:r>
              <a:rPr lang="en-IN" sz="2800" baseline="30000" dirty="0" err="1" smtClean="0">
                <a:latin typeface="Times New Roman" pitchFamily="18" charset="0"/>
                <a:cs typeface="Times New Roman" pitchFamily="18" charset="0"/>
              </a:rPr>
              <a:t>k</a:t>
            </a:r>
            <a:r>
              <a:rPr lang="en-IN" sz="2800" dirty="0" smtClean="0">
                <a:latin typeface="Times New Roman" pitchFamily="18" charset="0"/>
                <a:cs typeface="Times New Roman" pitchFamily="18" charset="0"/>
              </a:rPr>
              <a:t> , n+2m == k , n &gt;= 0 , m &gt;=0 }</a:t>
            </a:r>
          </a:p>
          <a:p>
            <a:pPr marL="0" indent="0" algn="just">
              <a:buNone/>
            </a:pPr>
            <a:endParaRPr lang="en-IN" sz="2800" dirty="0">
              <a:latin typeface="Times New Roman" pitchFamily="18" charset="0"/>
              <a:cs typeface="Times New Roman" pitchFamily="18" charset="0"/>
            </a:endParaRPr>
          </a:p>
          <a:p>
            <a:pPr marL="0" indent="0" algn="just">
              <a:buNone/>
            </a:pPr>
            <a:endParaRPr lang="en-IN"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39</a:t>
            </a:fld>
            <a:endParaRPr lang="en-US"/>
          </a:p>
        </p:txBody>
      </p:sp>
    </p:spTree>
    <p:extLst>
      <p:ext uri="{BB962C8B-B14F-4D97-AF65-F5344CB8AC3E}">
        <p14:creationId xmlns:p14="http://schemas.microsoft.com/office/powerpoint/2010/main" val="2902982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General Introduction to Context Free Grammars (CFG)</a:t>
            </a:r>
            <a:endParaRPr lang="en-US" sz="2000" dirty="0"/>
          </a:p>
        </p:txBody>
      </p:sp>
      <p:sp>
        <p:nvSpPr>
          <p:cNvPr id="3" name="Content Placeholder 2"/>
          <p:cNvSpPr>
            <a:spLocks noGrp="1"/>
          </p:cNvSpPr>
          <p:nvPr>
            <p:ph idx="1"/>
          </p:nvPr>
        </p:nvSpPr>
        <p:spPr/>
        <p:txBody>
          <a:bodyPr/>
          <a:lstStyle/>
          <a:p>
            <a:pPr algn="just"/>
            <a:r>
              <a:rPr lang="en-US" sz="2800" dirty="0"/>
              <a:t>In </a:t>
            </a:r>
            <a:r>
              <a:rPr lang="en-US" sz="2800" b="1" dirty="0"/>
              <a:t>grammar</a:t>
            </a:r>
            <a:r>
              <a:rPr lang="en-US" sz="2800" dirty="0"/>
              <a:t>, a </a:t>
            </a:r>
            <a:r>
              <a:rPr lang="en-US" sz="2800" dirty="0">
                <a:solidFill>
                  <a:srgbClr val="0000CC"/>
                </a:solidFill>
              </a:rPr>
              <a:t>rule</a:t>
            </a:r>
            <a:r>
              <a:rPr lang="en-US" sz="2800" dirty="0"/>
              <a:t> that applies only in certain specified contexts. </a:t>
            </a:r>
          </a:p>
          <a:p>
            <a:pPr algn="just"/>
            <a:r>
              <a:rPr lang="en-US" sz="2800" dirty="0"/>
              <a:t>A </a:t>
            </a:r>
            <a:r>
              <a:rPr lang="en-US" sz="2800" b="1" dirty="0"/>
              <a:t>context-free grammar </a:t>
            </a:r>
            <a:r>
              <a:rPr lang="en-US" sz="2800" dirty="0"/>
              <a:t>is one in which the </a:t>
            </a:r>
            <a:r>
              <a:rPr lang="en-US" sz="2800" dirty="0">
                <a:solidFill>
                  <a:srgbClr val="0000CC"/>
                </a:solidFill>
              </a:rPr>
              <a:t>rules apply regardless of context</a:t>
            </a:r>
            <a:r>
              <a:rPr lang="en-US" sz="2800" dirty="0" smtClean="0">
                <a:solidFill>
                  <a:srgbClr val="0000CC"/>
                </a:solidFill>
              </a:rPr>
              <a:t>.</a:t>
            </a:r>
          </a:p>
          <a:p>
            <a:pPr algn="just"/>
            <a:r>
              <a:rPr lang="en-US" sz="2800" i="1" dirty="0">
                <a:solidFill>
                  <a:schemeClr val="tx1"/>
                </a:solidFill>
              </a:rPr>
              <a:t>In the use of </a:t>
            </a:r>
            <a:r>
              <a:rPr lang="en-US" sz="2800" i="1" dirty="0">
                <a:solidFill>
                  <a:srgbClr val="008000"/>
                </a:solidFill>
              </a:rPr>
              <a:t>natural language</a:t>
            </a:r>
            <a:r>
              <a:rPr lang="en-US" sz="2800" i="1" dirty="0">
                <a:solidFill>
                  <a:schemeClr val="tx1"/>
                </a:solidFill>
              </a:rPr>
              <a:t>, the truth value of a sentence can </a:t>
            </a:r>
            <a:r>
              <a:rPr lang="en-US" sz="2800" i="1" dirty="0">
                <a:solidFill>
                  <a:srgbClr val="C00000"/>
                </a:solidFill>
              </a:rPr>
              <a:t>depend upon the context of its utterance</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a:t>
            </a:fld>
            <a:endParaRPr lang="en-US"/>
          </a:p>
        </p:txBody>
      </p:sp>
    </p:spTree>
    <p:extLst>
      <p:ext uri="{BB962C8B-B14F-4D97-AF65-F5344CB8AC3E}">
        <p14:creationId xmlns:p14="http://schemas.microsoft.com/office/powerpoint/2010/main" val="3341219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IN" dirty="0"/>
          </a:p>
        </p:txBody>
      </p:sp>
      <p:sp>
        <p:nvSpPr>
          <p:cNvPr id="3" name="Content Placeholder 2"/>
          <p:cNvSpPr>
            <a:spLocks noGrp="1"/>
          </p:cNvSpPr>
          <p:nvPr>
            <p:ph idx="1"/>
          </p:nvPr>
        </p:nvSpPr>
        <p:spPr/>
        <p:txBody>
          <a:bodyPr/>
          <a:lstStyle/>
          <a:p>
            <a:pPr marL="0" indent="0" algn="just">
              <a:buNone/>
            </a:pPr>
            <a:r>
              <a:rPr lang="en-IN" sz="2800" dirty="0" smtClean="0">
                <a:latin typeface="Times New Roman" pitchFamily="18" charset="0"/>
                <a:cs typeface="Times New Roman" pitchFamily="18" charset="0"/>
              </a:rPr>
              <a:t>Obtain CFG for </a:t>
            </a:r>
          </a:p>
          <a:p>
            <a:pPr marL="0" indent="0" algn="just">
              <a:buNone/>
            </a:pPr>
            <a:r>
              <a:rPr lang="en-IN" sz="2800" dirty="0" smtClean="0">
                <a:latin typeface="Times New Roman" pitchFamily="18" charset="0"/>
                <a:cs typeface="Times New Roman" pitchFamily="18" charset="0"/>
              </a:rPr>
              <a:t>L </a:t>
            </a:r>
            <a:r>
              <a:rPr lang="en-IN" sz="2800" dirty="0">
                <a:latin typeface="Times New Roman" pitchFamily="18" charset="0"/>
                <a:cs typeface="Times New Roman" pitchFamily="18" charset="0"/>
              </a:rPr>
              <a:t>= { </a:t>
            </a:r>
            <a:r>
              <a:rPr lang="en-IN" sz="2800" dirty="0" err="1" smtClean="0">
                <a:latin typeface="Times New Roman" pitchFamily="18" charset="0"/>
                <a:cs typeface="Times New Roman" pitchFamily="18" charset="0"/>
              </a:rPr>
              <a:t>a</a:t>
            </a:r>
            <a:r>
              <a:rPr lang="en-IN" sz="2800" baseline="30000" dirty="0" err="1" smtClean="0">
                <a:latin typeface="Times New Roman" pitchFamily="18" charset="0"/>
                <a:cs typeface="Times New Roman" pitchFamily="18" charset="0"/>
              </a:rPr>
              <a:t>i</a:t>
            </a:r>
            <a:r>
              <a:rPr lang="en-IN" sz="2800" dirty="0" err="1" smtClean="0">
                <a:latin typeface="Times New Roman" pitchFamily="18" charset="0"/>
                <a:cs typeface="Times New Roman" pitchFamily="18" charset="0"/>
              </a:rPr>
              <a:t>b</a:t>
            </a:r>
            <a:r>
              <a:rPr lang="en-IN" sz="2800" baseline="30000" dirty="0" err="1" smtClean="0">
                <a:latin typeface="Times New Roman" pitchFamily="18" charset="0"/>
                <a:cs typeface="Times New Roman" pitchFamily="18" charset="0"/>
              </a:rPr>
              <a:t>j</a:t>
            </a:r>
            <a:r>
              <a:rPr lang="en-IN" sz="2800" dirty="0" err="1" smtClean="0">
                <a:latin typeface="Times New Roman" pitchFamily="18" charset="0"/>
                <a:cs typeface="Times New Roman" pitchFamily="18" charset="0"/>
              </a:rPr>
              <a:t>c</a:t>
            </a:r>
            <a:r>
              <a:rPr lang="en-IN" sz="2800" baseline="30000" dirty="0" err="1" smtClean="0">
                <a:latin typeface="Times New Roman" pitchFamily="18" charset="0"/>
                <a:cs typeface="Times New Roman" pitchFamily="18" charset="0"/>
              </a:rPr>
              <a:t>k</a:t>
            </a:r>
            <a:r>
              <a:rPr lang="en-IN" sz="2800" dirty="0" smtClean="0">
                <a:latin typeface="Times New Roman" pitchFamily="18" charset="0"/>
                <a:cs typeface="Times New Roman" pitchFamily="18" charset="0"/>
              </a:rPr>
              <a:t> </a:t>
            </a:r>
            <a:r>
              <a:rPr lang="en-IN" sz="2800" dirty="0">
                <a:latin typeface="Times New Roman" pitchFamily="18" charset="0"/>
                <a:cs typeface="Times New Roman" pitchFamily="18" charset="0"/>
              </a:rPr>
              <a:t>, </a:t>
            </a:r>
            <a:r>
              <a:rPr lang="en-IN" sz="2800" dirty="0" smtClean="0">
                <a:latin typeface="Times New Roman" pitchFamily="18" charset="0"/>
                <a:cs typeface="Times New Roman" pitchFamily="18" charset="0"/>
              </a:rPr>
              <a:t>i == </a:t>
            </a:r>
            <a:r>
              <a:rPr lang="en-IN" sz="2800" dirty="0" err="1" smtClean="0">
                <a:latin typeface="Times New Roman" pitchFamily="18" charset="0"/>
                <a:cs typeface="Times New Roman" pitchFamily="18" charset="0"/>
              </a:rPr>
              <a:t>j+k</a:t>
            </a:r>
            <a:r>
              <a:rPr lang="en-IN" sz="2800" dirty="0" smtClean="0">
                <a:latin typeface="Times New Roman" pitchFamily="18" charset="0"/>
                <a:cs typeface="Times New Roman" pitchFamily="18" charset="0"/>
              </a:rPr>
              <a:t> , </a:t>
            </a:r>
            <a:r>
              <a:rPr lang="en-IN" sz="2800" dirty="0">
                <a:latin typeface="Times New Roman" pitchFamily="18" charset="0"/>
                <a:cs typeface="Times New Roman" pitchFamily="18" charset="0"/>
              </a:rPr>
              <a:t>n &gt;= 0 , m </a:t>
            </a:r>
            <a:r>
              <a:rPr lang="en-IN" sz="2800" dirty="0" smtClean="0">
                <a:latin typeface="Times New Roman" pitchFamily="18" charset="0"/>
                <a:cs typeface="Times New Roman" pitchFamily="18" charset="0"/>
              </a:rPr>
              <a:t>&gt;= 0 }</a:t>
            </a:r>
          </a:p>
          <a:p>
            <a:pPr marL="0" indent="0" algn="just">
              <a:buNone/>
            </a:pPr>
            <a:endParaRPr lang="en-IN" sz="2800" dirty="0">
              <a:latin typeface="Times New Roman" pitchFamily="18" charset="0"/>
              <a:cs typeface="Times New Roman" pitchFamily="18" charset="0"/>
            </a:endParaRPr>
          </a:p>
          <a:p>
            <a:pPr marL="0" indent="0" algn="just">
              <a:buNone/>
            </a:pPr>
            <a:endParaRPr lang="en-IN"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40</a:t>
            </a:fld>
            <a:endParaRPr lang="en-US"/>
          </a:p>
        </p:txBody>
      </p:sp>
    </p:spTree>
    <p:extLst>
      <p:ext uri="{BB962C8B-B14F-4D97-AF65-F5344CB8AC3E}">
        <p14:creationId xmlns:p14="http://schemas.microsoft.com/office/powerpoint/2010/main" val="29029821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IN" dirty="0"/>
          </a:p>
        </p:txBody>
      </p:sp>
      <p:sp>
        <p:nvSpPr>
          <p:cNvPr id="3" name="Content Placeholder 2"/>
          <p:cNvSpPr>
            <a:spLocks noGrp="1"/>
          </p:cNvSpPr>
          <p:nvPr>
            <p:ph idx="1"/>
          </p:nvPr>
        </p:nvSpPr>
        <p:spPr/>
        <p:txBody>
          <a:bodyPr/>
          <a:lstStyle/>
          <a:p>
            <a:pPr marL="0" indent="0" algn="just">
              <a:buNone/>
            </a:pPr>
            <a:r>
              <a:rPr lang="en-IN" sz="2800" dirty="0" smtClean="0">
                <a:latin typeface="Times New Roman" pitchFamily="18" charset="0"/>
                <a:cs typeface="Times New Roman" pitchFamily="18" charset="0"/>
              </a:rPr>
              <a:t>Obtain CFG for</a:t>
            </a:r>
          </a:p>
          <a:p>
            <a:pPr marL="0" indent="0" algn="just">
              <a:buNone/>
            </a:pPr>
            <a:r>
              <a:rPr lang="en-IN" sz="2800" dirty="0" smtClean="0">
                <a:latin typeface="Times New Roman" pitchFamily="18" charset="0"/>
                <a:cs typeface="Times New Roman" pitchFamily="18" charset="0"/>
              </a:rPr>
              <a:t>L = { w ,</a:t>
            </a:r>
            <a:r>
              <a:rPr lang="en-IN" sz="2800" dirty="0" err="1" smtClean="0">
                <a:latin typeface="Times New Roman" pitchFamily="18" charset="0"/>
                <a:cs typeface="Times New Roman" pitchFamily="18" charset="0"/>
              </a:rPr>
              <a:t>n</a:t>
            </a:r>
            <a:r>
              <a:rPr lang="en-IN" sz="2800" baseline="-25000" dirty="0" err="1" smtClean="0">
                <a:latin typeface="Times New Roman" pitchFamily="18" charset="0"/>
                <a:cs typeface="Times New Roman" pitchFamily="18" charset="0"/>
              </a:rPr>
              <a:t>a</a:t>
            </a:r>
            <a:r>
              <a:rPr lang="en-IN" sz="2800" dirty="0" smtClean="0">
                <a:latin typeface="Times New Roman" pitchFamily="18" charset="0"/>
                <a:cs typeface="Times New Roman" pitchFamily="18" charset="0"/>
              </a:rPr>
              <a:t>(w) == </a:t>
            </a:r>
            <a:r>
              <a:rPr lang="en-IN" sz="2800" dirty="0" err="1" smtClean="0">
                <a:latin typeface="Times New Roman" pitchFamily="18" charset="0"/>
                <a:cs typeface="Times New Roman" pitchFamily="18" charset="0"/>
              </a:rPr>
              <a:t>n</a:t>
            </a:r>
            <a:r>
              <a:rPr lang="en-IN" sz="2800" baseline="-25000" dirty="0" err="1" smtClean="0">
                <a:latin typeface="Times New Roman" pitchFamily="18" charset="0"/>
                <a:cs typeface="Times New Roman" pitchFamily="18" charset="0"/>
              </a:rPr>
              <a:t>b</a:t>
            </a:r>
            <a:r>
              <a:rPr lang="en-IN" sz="2800" dirty="0" smtClean="0">
                <a:latin typeface="Times New Roman" pitchFamily="18" charset="0"/>
                <a:cs typeface="Times New Roman" pitchFamily="18" charset="0"/>
              </a:rPr>
              <a:t>(w)+1 , </a:t>
            </a:r>
            <a:r>
              <a:rPr lang="el-GR" sz="2800" dirty="0" smtClean="0"/>
              <a:t>Σ</a:t>
            </a:r>
            <a:r>
              <a:rPr lang="en-US" sz="2800" dirty="0" smtClean="0"/>
              <a:t> = {</a:t>
            </a:r>
            <a:r>
              <a:rPr lang="en-US" sz="2800" dirty="0" err="1" smtClean="0"/>
              <a:t>a,b</a:t>
            </a:r>
            <a:r>
              <a:rPr lang="en-US" sz="2800" dirty="0" smtClean="0"/>
              <a:t>}}</a:t>
            </a:r>
          </a:p>
          <a:p>
            <a:pPr marL="0" indent="0" algn="just">
              <a:buNone/>
            </a:pPr>
            <a:endParaRPr lang="en-IN" sz="2800" dirty="0">
              <a:latin typeface="Times New Roman" pitchFamily="18" charset="0"/>
              <a:cs typeface="Times New Roman" pitchFamily="18" charset="0"/>
            </a:endParaRPr>
          </a:p>
          <a:p>
            <a:pPr marL="0" indent="0" algn="just">
              <a:buNone/>
            </a:pPr>
            <a:endParaRPr lang="en-IN"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41</a:t>
            </a:fld>
            <a:endParaRPr lang="en-US"/>
          </a:p>
        </p:txBody>
      </p:sp>
    </p:spTree>
    <p:extLst>
      <p:ext uri="{BB962C8B-B14F-4D97-AF65-F5344CB8AC3E}">
        <p14:creationId xmlns:p14="http://schemas.microsoft.com/office/powerpoint/2010/main" val="29029821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Rough Slide </a:t>
            </a:r>
            <a:endParaRPr lang="en-IN" dirty="0"/>
          </a:p>
        </p:txBody>
      </p:sp>
      <p:sp>
        <p:nvSpPr>
          <p:cNvPr id="3" name="Content Placeholder 2"/>
          <p:cNvSpPr>
            <a:spLocks noGrp="1"/>
          </p:cNvSpPr>
          <p:nvPr>
            <p:ph idx="1"/>
          </p:nvPr>
        </p:nvSpPr>
        <p:spPr/>
        <p:txBody>
          <a:bodyPr/>
          <a:lstStyle/>
          <a:p>
            <a:pPr marL="0" indent="0" algn="just">
              <a:buNone/>
            </a:pPr>
            <a:r>
              <a:rPr lang="en-IN" sz="3600" dirty="0" smtClean="0">
                <a:latin typeface="Times New Roman" pitchFamily="18" charset="0"/>
                <a:cs typeface="Times New Roman" pitchFamily="18" charset="0"/>
              </a:rPr>
              <a:t>Obtain CFG for</a:t>
            </a:r>
          </a:p>
          <a:p>
            <a:pPr marL="0" indent="0" algn="just">
              <a:buNone/>
            </a:pPr>
            <a:r>
              <a:rPr lang="en-US" sz="3600" dirty="0" smtClean="0">
                <a:latin typeface="Times New Roman" pitchFamily="18" charset="0"/>
                <a:cs typeface="Times New Roman" pitchFamily="18" charset="0"/>
              </a:rPr>
              <a:t>L = { </a:t>
            </a:r>
            <a:r>
              <a:rPr lang="en-IN" sz="3600" dirty="0" smtClean="0">
                <a:latin typeface="Times New Roman" pitchFamily="18" charset="0"/>
                <a:cs typeface="Times New Roman" pitchFamily="18" charset="0"/>
              </a:rPr>
              <a:t>w </a:t>
            </a:r>
            <a:r>
              <a:rPr lang="en-IN" sz="3600" dirty="0">
                <a:latin typeface="Times New Roman" pitchFamily="18" charset="0"/>
                <a:cs typeface="Times New Roman" pitchFamily="18" charset="0"/>
              </a:rPr>
              <a:t>,</a:t>
            </a:r>
            <a:r>
              <a:rPr lang="en-IN" sz="3600" dirty="0" err="1">
                <a:latin typeface="Times New Roman" pitchFamily="18" charset="0"/>
                <a:cs typeface="Times New Roman" pitchFamily="18" charset="0"/>
              </a:rPr>
              <a:t>n</a:t>
            </a:r>
            <a:r>
              <a:rPr lang="en-IN" sz="3600" baseline="-25000" dirty="0" err="1">
                <a:latin typeface="Times New Roman" pitchFamily="18" charset="0"/>
                <a:cs typeface="Times New Roman" pitchFamily="18" charset="0"/>
              </a:rPr>
              <a:t>a</a:t>
            </a:r>
            <a:r>
              <a:rPr lang="en-IN" sz="3600" dirty="0">
                <a:latin typeface="Times New Roman" pitchFamily="18" charset="0"/>
                <a:cs typeface="Times New Roman" pitchFamily="18" charset="0"/>
              </a:rPr>
              <a:t>(w) </a:t>
            </a:r>
            <a:r>
              <a:rPr lang="en-IN" sz="3600" dirty="0" smtClean="0">
                <a:latin typeface="Times New Roman" pitchFamily="18" charset="0"/>
                <a:cs typeface="Times New Roman" pitchFamily="18" charset="0"/>
              </a:rPr>
              <a:t>&gt; </a:t>
            </a:r>
            <a:r>
              <a:rPr lang="en-IN" sz="3600" dirty="0" err="1" smtClean="0">
                <a:latin typeface="Times New Roman" pitchFamily="18" charset="0"/>
                <a:cs typeface="Times New Roman" pitchFamily="18" charset="0"/>
              </a:rPr>
              <a:t>n</a:t>
            </a:r>
            <a:r>
              <a:rPr lang="en-IN" sz="3600" baseline="-25000" dirty="0" err="1" smtClean="0">
                <a:latin typeface="Times New Roman" pitchFamily="18" charset="0"/>
                <a:cs typeface="Times New Roman" pitchFamily="18" charset="0"/>
              </a:rPr>
              <a:t>b</a:t>
            </a:r>
            <a:r>
              <a:rPr lang="en-IN" sz="3600" dirty="0" smtClean="0">
                <a:latin typeface="Times New Roman" pitchFamily="18" charset="0"/>
                <a:cs typeface="Times New Roman" pitchFamily="18" charset="0"/>
              </a:rPr>
              <a:t>(w)  </a:t>
            </a:r>
            <a:r>
              <a:rPr lang="en-IN" sz="3600" dirty="0">
                <a:latin typeface="Times New Roman" pitchFamily="18" charset="0"/>
                <a:cs typeface="Times New Roman" pitchFamily="18" charset="0"/>
              </a:rPr>
              <a:t>, </a:t>
            </a:r>
            <a:r>
              <a:rPr lang="el-GR" sz="3600" dirty="0"/>
              <a:t>Σ</a:t>
            </a:r>
            <a:r>
              <a:rPr lang="en-US" sz="3600" dirty="0"/>
              <a:t> = {</a:t>
            </a:r>
            <a:r>
              <a:rPr lang="en-US" sz="3600" dirty="0" err="1"/>
              <a:t>a,b</a:t>
            </a:r>
            <a:r>
              <a:rPr lang="en-US" sz="3600" dirty="0"/>
              <a:t>}}</a:t>
            </a:r>
          </a:p>
          <a:p>
            <a:pPr marL="0" indent="0" algn="just">
              <a:buNone/>
            </a:pPr>
            <a:endParaRPr lang="en-IN" sz="3600" dirty="0">
              <a:latin typeface="Times New Roman" pitchFamily="18" charset="0"/>
              <a:cs typeface="Times New Roman" pitchFamily="18" charset="0"/>
            </a:endParaRPr>
          </a:p>
          <a:p>
            <a:pPr marL="0" indent="0" algn="just">
              <a:buNone/>
            </a:pPr>
            <a:endParaRPr lang="en-IN" sz="3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42</a:t>
            </a:fld>
            <a:endParaRPr lang="en-US"/>
          </a:p>
        </p:txBody>
      </p:sp>
    </p:spTree>
    <p:extLst>
      <p:ext uri="{BB962C8B-B14F-4D97-AF65-F5344CB8AC3E}">
        <p14:creationId xmlns:p14="http://schemas.microsoft.com/office/powerpoint/2010/main" val="29029821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43</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8519" t="1112" r="10000"/>
          <a:stretch/>
        </p:blipFill>
        <p:spPr>
          <a:xfrm>
            <a:off x="793434" y="152400"/>
            <a:ext cx="5607367" cy="6481242"/>
          </a:xfrm>
          <a:prstGeom prst="rect">
            <a:avLst/>
          </a:prstGeom>
        </p:spPr>
      </p:pic>
    </p:spTree>
    <p:extLst>
      <p:ext uri="{BB962C8B-B14F-4D97-AF65-F5344CB8AC3E}">
        <p14:creationId xmlns:p14="http://schemas.microsoft.com/office/powerpoint/2010/main" val="40348173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44</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666" t="3333" r="8889"/>
          <a:stretch/>
        </p:blipFill>
        <p:spPr>
          <a:xfrm>
            <a:off x="697467" y="228600"/>
            <a:ext cx="5661397" cy="6172200"/>
          </a:xfrm>
          <a:prstGeom prst="rect">
            <a:avLst/>
          </a:prstGeom>
        </p:spPr>
      </p:pic>
    </p:spTree>
    <p:extLst>
      <p:ext uri="{BB962C8B-B14F-4D97-AF65-F5344CB8AC3E}">
        <p14:creationId xmlns:p14="http://schemas.microsoft.com/office/powerpoint/2010/main" val="30114310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sz="2400" dirty="0" smtClean="0"/>
              <a:t>Consider,</a:t>
            </a:r>
          </a:p>
          <a:p>
            <a:pPr marL="0" indent="0">
              <a:buNone/>
            </a:pPr>
            <a:r>
              <a:rPr lang="en-IN" sz="2400" dirty="0" smtClean="0">
                <a:latin typeface="Times New Roman" pitchFamily="18" charset="0"/>
                <a:cs typeface="Times New Roman" pitchFamily="18" charset="0"/>
              </a:rPr>
              <a:t>L</a:t>
            </a:r>
            <a:r>
              <a:rPr lang="en-IN" sz="2400" baseline="-25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  {</a:t>
            </a:r>
            <a:r>
              <a:rPr lang="en-IN" sz="2400" dirty="0" err="1" smtClean="0">
                <a:latin typeface="Times New Roman" pitchFamily="18" charset="0"/>
                <a:cs typeface="Times New Roman" pitchFamily="18" charset="0"/>
              </a:rPr>
              <a:t>a</a:t>
            </a:r>
            <a:r>
              <a:rPr lang="en-IN" sz="2400" baseline="30000" dirty="0" err="1" smtClean="0">
                <a:latin typeface="Times New Roman" pitchFamily="18" charset="0"/>
                <a:cs typeface="Times New Roman" pitchFamily="18" charset="0"/>
              </a:rPr>
              <a:t>n</a:t>
            </a:r>
            <a:r>
              <a:rPr lang="en-IN" sz="2400" dirty="0" err="1" smtClean="0">
                <a:latin typeface="Times New Roman" pitchFamily="18" charset="0"/>
                <a:cs typeface="Times New Roman" pitchFamily="18" charset="0"/>
              </a:rPr>
              <a:t>b</a:t>
            </a:r>
            <a:r>
              <a:rPr lang="en-IN" sz="2400" baseline="30000" dirty="0" err="1" smtClean="0">
                <a:latin typeface="Times New Roman" pitchFamily="18" charset="0"/>
                <a:cs typeface="Times New Roman" pitchFamily="18" charset="0"/>
              </a:rPr>
              <a:t>m</a:t>
            </a: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 n &gt;= 0 , m &gt; n } </a:t>
            </a:r>
            <a:r>
              <a:rPr lang="en-IN" sz="2400" dirty="0" smtClean="0">
                <a:latin typeface="Times New Roman" pitchFamily="18" charset="0"/>
                <a:cs typeface="Times New Roman" pitchFamily="18" charset="0"/>
              </a:rPr>
              <a:t>and L</a:t>
            </a:r>
            <a:r>
              <a:rPr lang="en-IN" sz="2400" baseline="-25000" dirty="0" smtClean="0">
                <a:latin typeface="Times New Roman" pitchFamily="18" charset="0"/>
                <a:cs typeface="Times New Roman" pitchFamily="18" charset="0"/>
              </a:rPr>
              <a:t>2</a:t>
            </a:r>
            <a:r>
              <a:rPr lang="en-IN" sz="2400" dirty="0" smtClean="0">
                <a:latin typeface="Times New Roman" pitchFamily="18" charset="0"/>
                <a:cs typeface="Times New Roman" pitchFamily="18" charset="0"/>
              </a:rPr>
              <a:t> = {0</a:t>
            </a:r>
            <a:r>
              <a:rPr lang="en-IN" sz="2400" baseline="30000" dirty="0" smtClean="0">
                <a:latin typeface="Times New Roman" pitchFamily="18" charset="0"/>
                <a:cs typeface="Times New Roman" pitchFamily="18" charset="0"/>
              </a:rPr>
              <a:t>n</a:t>
            </a:r>
            <a:r>
              <a:rPr lang="en-IN" sz="2400" dirty="0" smtClean="0">
                <a:latin typeface="Times New Roman" pitchFamily="18" charset="0"/>
                <a:cs typeface="Times New Roman" pitchFamily="18" charset="0"/>
              </a:rPr>
              <a:t>1</a:t>
            </a:r>
            <a:r>
              <a:rPr lang="en-IN" sz="2400" baseline="30000" dirty="0" smtClean="0">
                <a:latin typeface="Times New Roman" pitchFamily="18" charset="0"/>
                <a:cs typeface="Times New Roman" pitchFamily="18" charset="0"/>
              </a:rPr>
              <a:t>2n</a:t>
            </a:r>
            <a:r>
              <a:rPr lang="en-IN" sz="2400" dirty="0" smtClean="0">
                <a:latin typeface="Times New Roman" pitchFamily="18" charset="0"/>
                <a:cs typeface="Times New Roman" pitchFamily="18" charset="0"/>
              </a:rPr>
              <a:t> , n &gt;= 0 }</a:t>
            </a:r>
          </a:p>
          <a:p>
            <a:pPr marL="0" indent="0">
              <a:buNone/>
            </a:pPr>
            <a:r>
              <a:rPr lang="en-IN" sz="2400" dirty="0" smtClean="0">
                <a:latin typeface="Times New Roman" pitchFamily="18" charset="0"/>
                <a:cs typeface="Times New Roman" pitchFamily="18" charset="0"/>
              </a:rPr>
              <a:t>Obtain CFG for </a:t>
            </a:r>
          </a:p>
          <a:p>
            <a:pPr marL="0" indent="0">
              <a:buNone/>
            </a:pPr>
            <a:r>
              <a:rPr lang="en-IN" sz="2400" dirty="0" smtClean="0">
                <a:latin typeface="Times New Roman" pitchFamily="18" charset="0"/>
                <a:cs typeface="Times New Roman" pitchFamily="18" charset="0"/>
              </a:rPr>
              <a:t>i. L = L</a:t>
            </a:r>
            <a:r>
              <a:rPr lang="en-IN" sz="2400" baseline="-25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L</a:t>
            </a:r>
            <a:r>
              <a:rPr lang="en-IN" sz="2400" baseline="-25000" dirty="0" smtClean="0">
                <a:latin typeface="Times New Roman" pitchFamily="18" charset="0"/>
                <a:cs typeface="Times New Roman" pitchFamily="18" charset="0"/>
              </a:rPr>
              <a:t>2</a:t>
            </a:r>
          </a:p>
          <a:p>
            <a:pPr marL="0" indent="0">
              <a:buNone/>
            </a:pPr>
            <a:r>
              <a:rPr lang="en-IN" sz="2400" dirty="0" smtClean="0">
                <a:latin typeface="Times New Roman" pitchFamily="18" charset="0"/>
                <a:cs typeface="Times New Roman" pitchFamily="18" charset="0"/>
              </a:rPr>
              <a:t>ii. L = L</a:t>
            </a:r>
            <a:r>
              <a:rPr lang="en-IN" sz="2400" baseline="-250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 U L</a:t>
            </a:r>
            <a:r>
              <a:rPr lang="en-IN" sz="2400" baseline="-25000" dirty="0" smtClean="0">
                <a:latin typeface="Times New Roman" pitchFamily="18" charset="0"/>
                <a:cs typeface="Times New Roman" pitchFamily="18" charset="0"/>
              </a:rPr>
              <a:t>2</a:t>
            </a:r>
            <a:endParaRPr lang="en-IN" sz="2400" baseline="-25000" dirty="0">
              <a:latin typeface="Times New Roman" pitchFamily="18" charset="0"/>
              <a:cs typeface="Times New Roman" pitchFamily="18" charset="0"/>
            </a:endParaRPr>
          </a:p>
          <a:p>
            <a:pPr marL="0" indent="0">
              <a:buNone/>
            </a:pP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45</a:t>
            </a:fld>
            <a:endParaRPr lang="en-US"/>
          </a:p>
        </p:txBody>
      </p:sp>
    </p:spTree>
    <p:extLst>
      <p:ext uri="{BB962C8B-B14F-4D97-AF65-F5344CB8AC3E}">
        <p14:creationId xmlns:p14="http://schemas.microsoft.com/office/powerpoint/2010/main" val="16902126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46</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8519"/>
          <a:stretch/>
        </p:blipFill>
        <p:spPr>
          <a:xfrm>
            <a:off x="811696" y="29818"/>
            <a:ext cx="6015824" cy="6262859"/>
          </a:xfrm>
          <a:prstGeom prst="rect">
            <a:avLst/>
          </a:prstGeom>
        </p:spPr>
      </p:pic>
    </p:spTree>
    <p:extLst>
      <p:ext uri="{BB962C8B-B14F-4D97-AF65-F5344CB8AC3E}">
        <p14:creationId xmlns:p14="http://schemas.microsoft.com/office/powerpoint/2010/main" val="1214648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Questions</a:t>
            </a:r>
            <a:endParaRPr lang="en-IN" dirty="0"/>
          </a:p>
        </p:txBody>
      </p:sp>
      <p:sp>
        <p:nvSpPr>
          <p:cNvPr id="3" name="Content Placeholder 2"/>
          <p:cNvSpPr>
            <a:spLocks noGrp="1"/>
          </p:cNvSpPr>
          <p:nvPr>
            <p:ph idx="1"/>
          </p:nvPr>
        </p:nvSpPr>
        <p:spPr/>
        <p:txBody>
          <a:bodyPr/>
          <a:lstStyle/>
          <a:p>
            <a:pPr marL="0" indent="0" algn="just">
              <a:buNone/>
            </a:pPr>
            <a:r>
              <a:rPr lang="en-IN" sz="2400" dirty="0" smtClean="0">
                <a:latin typeface="Times New Roman" pitchFamily="18" charset="0"/>
                <a:cs typeface="Times New Roman" pitchFamily="18" charset="0"/>
              </a:rPr>
              <a:t>Obtain CFG when </a:t>
            </a:r>
            <a:r>
              <a:rPr lang="el-GR" sz="2400" dirty="0" smtClean="0"/>
              <a:t>Σ</a:t>
            </a:r>
            <a:r>
              <a:rPr lang="en-US" sz="2400" dirty="0" smtClean="0"/>
              <a:t> </a:t>
            </a:r>
            <a:r>
              <a:rPr lang="en-US" sz="2400" dirty="0"/>
              <a:t>= {</a:t>
            </a:r>
            <a:r>
              <a:rPr lang="en-US" sz="2400" dirty="0" err="1"/>
              <a:t>a,b</a:t>
            </a:r>
            <a:r>
              <a:rPr lang="en-US" sz="2400" dirty="0" smtClean="0"/>
              <a:t>}</a:t>
            </a:r>
          </a:p>
          <a:p>
            <a:pPr marL="0" indent="0" algn="just">
              <a:buNone/>
            </a:pPr>
            <a:r>
              <a:rPr lang="en-US" sz="2400" dirty="0" smtClean="0"/>
              <a:t>i. Set of all strings with exactly one ‘a’</a:t>
            </a:r>
          </a:p>
          <a:p>
            <a:pPr marL="0" indent="0" algn="just">
              <a:buNone/>
            </a:pPr>
            <a:r>
              <a:rPr lang="en-US" sz="2400" dirty="0" smtClean="0"/>
              <a:t>ii</a:t>
            </a:r>
            <a:r>
              <a:rPr lang="en-US" sz="2400" dirty="0"/>
              <a:t>. Set of all strings with </a:t>
            </a:r>
            <a:r>
              <a:rPr lang="en-US" sz="2400" dirty="0" smtClean="0"/>
              <a:t>at least </a:t>
            </a:r>
            <a:r>
              <a:rPr lang="en-US" sz="2400" dirty="0"/>
              <a:t>one ‘a</a:t>
            </a:r>
            <a:r>
              <a:rPr lang="en-US" sz="2400" dirty="0" smtClean="0"/>
              <a:t>’</a:t>
            </a:r>
          </a:p>
          <a:p>
            <a:pPr marL="0" indent="0" algn="just">
              <a:buNone/>
            </a:pPr>
            <a:r>
              <a:rPr lang="en-US" sz="2400" dirty="0" smtClean="0"/>
              <a:t>iii</a:t>
            </a:r>
            <a:r>
              <a:rPr lang="en-US" sz="2400" dirty="0"/>
              <a:t>. Set of all strings with </a:t>
            </a:r>
            <a:r>
              <a:rPr lang="en-US" sz="2400" dirty="0" smtClean="0"/>
              <a:t>no more than three a’s</a:t>
            </a:r>
            <a:endParaRPr lang="en-US" sz="2400" dirty="0"/>
          </a:p>
          <a:p>
            <a:pPr marL="0" indent="0" algn="just">
              <a:buNone/>
            </a:pPr>
            <a:endParaRPr lang="en-US" sz="2400" dirty="0" smtClean="0"/>
          </a:p>
          <a:p>
            <a:pPr marL="0" indent="0" algn="just">
              <a:buNone/>
            </a:pPr>
            <a:endParaRPr lang="en-US" sz="2400" dirty="0"/>
          </a:p>
          <a:p>
            <a:pPr marL="0" indent="0" algn="just">
              <a:buNone/>
            </a:pPr>
            <a:endParaRPr lang="en-US" sz="2400" dirty="0"/>
          </a:p>
          <a:p>
            <a:pPr marL="0" indent="0" algn="just">
              <a:buNone/>
            </a:pPr>
            <a:endParaRPr lang="en-IN" sz="2400" dirty="0">
              <a:latin typeface="Times New Roman" pitchFamily="18" charset="0"/>
              <a:cs typeface="Times New Roman" pitchFamily="18" charset="0"/>
            </a:endParaRPr>
          </a:p>
          <a:p>
            <a:pPr marL="0" indent="0" algn="just">
              <a:buNone/>
            </a:pPr>
            <a:endParaRPr lang="en-IN"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47</a:t>
            </a:fld>
            <a:endParaRPr lang="en-US"/>
          </a:p>
        </p:txBody>
      </p:sp>
    </p:spTree>
    <p:extLst>
      <p:ext uri="{BB962C8B-B14F-4D97-AF65-F5344CB8AC3E}">
        <p14:creationId xmlns:p14="http://schemas.microsoft.com/office/powerpoint/2010/main" val="31664937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Rough Slide</a:t>
            </a:r>
            <a:endParaRPr lang="en-IN" dirty="0">
              <a:solidFill>
                <a:srgbClr val="FF0000"/>
              </a:solidFill>
            </a:endParaRPr>
          </a:p>
        </p:txBody>
      </p:sp>
      <p:sp>
        <p:nvSpPr>
          <p:cNvPr id="3" name="Content Placeholder 2"/>
          <p:cNvSpPr>
            <a:spLocks noGrp="1"/>
          </p:cNvSpPr>
          <p:nvPr>
            <p:ph idx="1"/>
          </p:nvPr>
        </p:nvSpPr>
        <p:spPr/>
        <p:txBody>
          <a:bodyPr/>
          <a:lstStyle/>
          <a:p>
            <a:pPr marL="0" indent="0" algn="just">
              <a:buNone/>
            </a:pPr>
            <a:r>
              <a:rPr lang="en-IN" sz="2400" dirty="0" smtClean="0">
                <a:latin typeface="Times New Roman" pitchFamily="18" charset="0"/>
                <a:cs typeface="Times New Roman" pitchFamily="18" charset="0"/>
              </a:rPr>
              <a:t>Obtain CFG when </a:t>
            </a:r>
            <a:r>
              <a:rPr lang="el-GR" sz="2400" dirty="0" smtClean="0"/>
              <a:t>Σ</a:t>
            </a:r>
            <a:r>
              <a:rPr lang="en-US" sz="2400" dirty="0" smtClean="0"/>
              <a:t> </a:t>
            </a:r>
            <a:r>
              <a:rPr lang="en-US" sz="2400" dirty="0"/>
              <a:t>= {</a:t>
            </a:r>
            <a:r>
              <a:rPr lang="en-US" sz="2400" dirty="0" err="1"/>
              <a:t>a,b</a:t>
            </a:r>
            <a:r>
              <a:rPr lang="en-US" sz="2400" dirty="0" smtClean="0"/>
              <a:t>}</a:t>
            </a:r>
          </a:p>
          <a:p>
            <a:pPr marL="0" indent="0" algn="just">
              <a:buNone/>
            </a:pPr>
            <a:r>
              <a:rPr lang="en-US" sz="2400" dirty="0" smtClean="0"/>
              <a:t>iii. </a:t>
            </a:r>
            <a:r>
              <a:rPr lang="en-US" sz="2400" dirty="0"/>
              <a:t>Set of all strings with </a:t>
            </a:r>
            <a:r>
              <a:rPr lang="en-US" sz="2400" dirty="0" smtClean="0"/>
              <a:t>no more than three a’s</a:t>
            </a:r>
            <a:endParaRPr lang="en-US" sz="2400" dirty="0"/>
          </a:p>
          <a:p>
            <a:pPr marL="0" indent="0" algn="just">
              <a:buNone/>
            </a:pPr>
            <a:endParaRPr lang="en-US" sz="2400" dirty="0" smtClean="0"/>
          </a:p>
          <a:p>
            <a:pPr marL="0" indent="0" algn="just">
              <a:buNone/>
            </a:pPr>
            <a:endParaRPr lang="en-US" sz="2400" dirty="0" smtClean="0"/>
          </a:p>
          <a:p>
            <a:pPr marL="0" indent="0" algn="just">
              <a:buNone/>
            </a:pPr>
            <a:r>
              <a:rPr lang="en-US" sz="2000" dirty="0" smtClean="0"/>
              <a:t>There can be no a’s at all</a:t>
            </a:r>
          </a:p>
          <a:p>
            <a:pPr marL="0" indent="0" algn="just">
              <a:buNone/>
            </a:pPr>
            <a:r>
              <a:rPr lang="en-US" sz="2000" dirty="0" smtClean="0"/>
              <a:t>There can be only one ‘a’</a:t>
            </a:r>
          </a:p>
          <a:p>
            <a:pPr marL="0" indent="0" algn="just">
              <a:buNone/>
            </a:pPr>
            <a:r>
              <a:rPr lang="en-US" sz="2000" dirty="0"/>
              <a:t>There can be only </a:t>
            </a:r>
            <a:r>
              <a:rPr lang="en-US" sz="2000" dirty="0" smtClean="0"/>
              <a:t>two a’s</a:t>
            </a:r>
          </a:p>
          <a:p>
            <a:pPr marL="0" indent="0" algn="just">
              <a:buNone/>
            </a:pPr>
            <a:r>
              <a:rPr lang="en-US" sz="2000" dirty="0"/>
              <a:t>There can be only </a:t>
            </a:r>
            <a:r>
              <a:rPr lang="en-US" sz="2000" dirty="0" smtClean="0"/>
              <a:t>three </a:t>
            </a:r>
            <a:r>
              <a:rPr lang="en-US" sz="2000" dirty="0"/>
              <a:t>a’s</a:t>
            </a:r>
          </a:p>
          <a:p>
            <a:pPr marL="0" indent="0" algn="just">
              <a:buNone/>
            </a:pPr>
            <a:endParaRPr lang="en-US" sz="2400" dirty="0"/>
          </a:p>
          <a:p>
            <a:pPr marL="0" indent="0" algn="just">
              <a:buNone/>
            </a:pPr>
            <a:endParaRPr lang="en-US" sz="2400" dirty="0" smtClean="0"/>
          </a:p>
          <a:p>
            <a:pPr marL="0" indent="0" algn="just">
              <a:buNone/>
            </a:pPr>
            <a:endParaRPr lang="en-US" sz="2400" dirty="0" smtClean="0"/>
          </a:p>
          <a:p>
            <a:pPr marL="0" indent="0" algn="just">
              <a:buNone/>
            </a:pPr>
            <a:endParaRPr lang="en-US" sz="2400" dirty="0"/>
          </a:p>
          <a:p>
            <a:pPr marL="0" indent="0" algn="just">
              <a:buNone/>
            </a:pPr>
            <a:endParaRPr lang="en-US" sz="2400" dirty="0"/>
          </a:p>
          <a:p>
            <a:pPr marL="0" indent="0" algn="just">
              <a:buNone/>
            </a:pPr>
            <a:endParaRPr lang="en-IN" sz="2400" dirty="0">
              <a:latin typeface="Times New Roman" pitchFamily="18" charset="0"/>
              <a:cs typeface="Times New Roman" pitchFamily="18" charset="0"/>
            </a:endParaRPr>
          </a:p>
          <a:p>
            <a:pPr marL="0" indent="0" algn="just">
              <a:buNone/>
            </a:pPr>
            <a:endParaRPr lang="en-IN"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48</a:t>
            </a:fld>
            <a:endParaRPr lang="en-US"/>
          </a:p>
        </p:txBody>
      </p:sp>
    </p:spTree>
    <p:extLst>
      <p:ext uri="{BB962C8B-B14F-4D97-AF65-F5344CB8AC3E}">
        <p14:creationId xmlns:p14="http://schemas.microsoft.com/office/powerpoint/2010/main" val="24772270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dirty="0" smtClean="0"/>
              <a:t>Obtain CFG to generate properly nested parenthesis involving three kinds of parenthesis ( ) , { } , [ ]</a:t>
            </a:r>
          </a:p>
          <a:p>
            <a:pPr marL="0" indent="0">
              <a:buNone/>
            </a:pPr>
            <a:endParaRPr lang="en-US"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49</a:t>
            </a:fld>
            <a:endParaRPr lang="en-US"/>
          </a:p>
        </p:txBody>
      </p:sp>
    </p:spTree>
    <p:extLst>
      <p:ext uri="{BB962C8B-B14F-4D97-AF65-F5344CB8AC3E}">
        <p14:creationId xmlns:p14="http://schemas.microsoft.com/office/powerpoint/2010/main" val="2156241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Why we should Study CFG’s</a:t>
            </a:r>
            <a:br>
              <a:rPr lang="en-US" sz="2400" dirty="0" smtClean="0"/>
            </a:br>
            <a:r>
              <a:rPr lang="en-US" sz="2400" dirty="0" smtClean="0">
                <a:solidFill>
                  <a:srgbClr val="FF0000"/>
                </a:solidFill>
              </a:rPr>
              <a:t>Rough Slide</a:t>
            </a:r>
            <a:r>
              <a:rPr lang="en-US" sz="2400" dirty="0" smtClean="0"/>
              <a:t> </a:t>
            </a: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a:t>
            </a:fld>
            <a:endParaRPr lang="en-US"/>
          </a:p>
        </p:txBody>
      </p:sp>
      <p:sp>
        <p:nvSpPr>
          <p:cNvPr id="7" name="TextBox 6"/>
          <p:cNvSpPr txBox="1"/>
          <p:nvPr/>
        </p:nvSpPr>
        <p:spPr>
          <a:xfrm>
            <a:off x="2569666" y="1154668"/>
            <a:ext cx="1161665" cy="369332"/>
          </a:xfrm>
          <a:prstGeom prst="rect">
            <a:avLst/>
          </a:prstGeom>
          <a:noFill/>
        </p:spPr>
        <p:txBody>
          <a:bodyPr wrap="none" rtlCol="0">
            <a:spAutoFit/>
          </a:bodyPr>
          <a:lstStyle/>
          <a:p>
            <a:r>
              <a:rPr lang="en-US" dirty="0" smtClean="0"/>
              <a:t>Program</a:t>
            </a:r>
            <a:endParaRPr lang="en-US" dirty="0"/>
          </a:p>
        </p:txBody>
      </p:sp>
      <p:sp>
        <p:nvSpPr>
          <p:cNvPr id="8" name="Down Arrow 7"/>
          <p:cNvSpPr/>
          <p:nvPr/>
        </p:nvSpPr>
        <p:spPr bwMode="auto">
          <a:xfrm>
            <a:off x="3235877" y="1524000"/>
            <a:ext cx="173086"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
        <p:nvSpPr>
          <p:cNvPr id="9" name="TextBox 8"/>
          <p:cNvSpPr txBox="1"/>
          <p:nvPr/>
        </p:nvSpPr>
        <p:spPr>
          <a:xfrm>
            <a:off x="2469396" y="1916668"/>
            <a:ext cx="1218603" cy="369332"/>
          </a:xfrm>
          <a:prstGeom prst="rect">
            <a:avLst/>
          </a:prstGeom>
          <a:noFill/>
        </p:spPr>
        <p:txBody>
          <a:bodyPr wrap="none" rtlCol="0">
            <a:spAutoFit/>
          </a:bodyPr>
          <a:lstStyle/>
          <a:p>
            <a:r>
              <a:rPr lang="en-US" dirty="0" smtClean="0"/>
              <a:t>Compiler</a:t>
            </a:r>
            <a:endParaRPr lang="en-US" dirty="0"/>
          </a:p>
        </p:txBody>
      </p:sp>
      <p:cxnSp>
        <p:nvCxnSpPr>
          <p:cNvPr id="11" name="Straight Arrow Connector 10"/>
          <p:cNvCxnSpPr/>
          <p:nvPr/>
        </p:nvCxnSpPr>
        <p:spPr bwMode="auto">
          <a:xfrm flipH="1">
            <a:off x="1762493" y="2286000"/>
            <a:ext cx="1473383" cy="457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Straight Arrow Connector 11"/>
          <p:cNvCxnSpPr/>
          <p:nvPr/>
        </p:nvCxnSpPr>
        <p:spPr bwMode="auto">
          <a:xfrm>
            <a:off x="3431078" y="2286000"/>
            <a:ext cx="2978262" cy="4876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426721" y="2848094"/>
            <a:ext cx="3155159" cy="923330"/>
          </a:xfrm>
          <a:prstGeom prst="rect">
            <a:avLst/>
          </a:prstGeom>
          <a:noFill/>
        </p:spPr>
        <p:txBody>
          <a:bodyPr wrap="none" rtlCol="0">
            <a:spAutoFit/>
          </a:bodyPr>
          <a:lstStyle/>
          <a:p>
            <a:r>
              <a:rPr lang="en-US" b="1" dirty="0" smtClean="0"/>
              <a:t>First phase</a:t>
            </a:r>
          </a:p>
          <a:p>
            <a:r>
              <a:rPr lang="en-US" dirty="0" smtClean="0"/>
              <a:t>Understanding Keywords,</a:t>
            </a:r>
          </a:p>
          <a:p>
            <a:r>
              <a:rPr lang="en-US" dirty="0" smtClean="0"/>
              <a:t>Variables names</a:t>
            </a:r>
            <a:endParaRPr lang="en-US" dirty="0"/>
          </a:p>
        </p:txBody>
      </p:sp>
      <p:sp>
        <p:nvSpPr>
          <p:cNvPr id="16" name="TextBox 15"/>
          <p:cNvSpPr txBox="1"/>
          <p:nvPr/>
        </p:nvSpPr>
        <p:spPr>
          <a:xfrm>
            <a:off x="5654040" y="2773682"/>
            <a:ext cx="4011034" cy="1200329"/>
          </a:xfrm>
          <a:prstGeom prst="rect">
            <a:avLst/>
          </a:prstGeom>
          <a:noFill/>
        </p:spPr>
        <p:txBody>
          <a:bodyPr wrap="none" rtlCol="0">
            <a:spAutoFit/>
          </a:bodyPr>
          <a:lstStyle/>
          <a:p>
            <a:r>
              <a:rPr lang="en-US" b="1" dirty="0" smtClean="0"/>
              <a:t>Second Phase</a:t>
            </a:r>
          </a:p>
          <a:p>
            <a:r>
              <a:rPr lang="en-US" dirty="0" smtClean="0"/>
              <a:t>Recognizing the structure</a:t>
            </a:r>
          </a:p>
          <a:p>
            <a:r>
              <a:rPr lang="en-US" dirty="0" smtClean="0"/>
              <a:t>Of the language, Loop Structure,</a:t>
            </a:r>
          </a:p>
          <a:p>
            <a:r>
              <a:rPr lang="en-US" dirty="0" smtClean="0"/>
              <a:t>Mathematical Expressions</a:t>
            </a:r>
            <a:endParaRPr lang="en-US" dirty="0"/>
          </a:p>
        </p:txBody>
      </p:sp>
    </p:spTree>
    <p:extLst>
      <p:ext uri="{BB962C8B-B14F-4D97-AF65-F5344CB8AC3E}">
        <p14:creationId xmlns:p14="http://schemas.microsoft.com/office/powerpoint/2010/main" val="302264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50</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333" r="7037" b="8889"/>
          <a:stretch/>
        </p:blipFill>
        <p:spPr>
          <a:xfrm>
            <a:off x="747051" y="178904"/>
            <a:ext cx="6694170" cy="6019800"/>
          </a:xfrm>
          <a:prstGeom prst="rect">
            <a:avLst/>
          </a:prstGeom>
        </p:spPr>
      </p:pic>
    </p:spTree>
    <p:extLst>
      <p:ext uri="{BB962C8B-B14F-4D97-AF65-F5344CB8AC3E}">
        <p14:creationId xmlns:p14="http://schemas.microsoft.com/office/powerpoint/2010/main" val="42178732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51</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963" t="2222" r="10556"/>
          <a:stretch/>
        </p:blipFill>
        <p:spPr>
          <a:xfrm>
            <a:off x="774881" y="304800"/>
            <a:ext cx="5067300" cy="5791200"/>
          </a:xfrm>
          <a:prstGeom prst="rect">
            <a:avLst/>
          </a:prstGeom>
        </p:spPr>
      </p:pic>
    </p:spTree>
    <p:extLst>
      <p:ext uri="{BB962C8B-B14F-4D97-AF65-F5344CB8AC3E}">
        <p14:creationId xmlns:p14="http://schemas.microsoft.com/office/powerpoint/2010/main" val="16037470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dirty="0" smtClean="0"/>
              <a:t>Obtain CFG to generate unequal number of a’s and b’s over the alphabet set </a:t>
            </a:r>
            <a:r>
              <a:rPr lang="el-GR" dirty="0"/>
              <a:t>Σ </a:t>
            </a:r>
            <a:r>
              <a:rPr lang="en-US" dirty="0" smtClean="0"/>
              <a:t>= {a, b}</a:t>
            </a:r>
          </a:p>
          <a:p>
            <a:pPr marL="0" indent="0">
              <a:buNone/>
            </a:pPr>
            <a:endParaRPr lang="en-US"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52</a:t>
            </a:fld>
            <a:endParaRPr lang="en-US"/>
          </a:p>
        </p:txBody>
      </p:sp>
    </p:spTree>
    <p:extLst>
      <p:ext uri="{BB962C8B-B14F-4D97-AF65-F5344CB8AC3E}">
        <p14:creationId xmlns:p14="http://schemas.microsoft.com/office/powerpoint/2010/main" val="11055239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sz="1800" dirty="0" smtClean="0"/>
              <a:t>Obtain CFG to generate unequal number of a’s and b’s over the alphabet set </a:t>
            </a:r>
            <a:r>
              <a:rPr lang="el-GR" sz="1800" dirty="0"/>
              <a:t>Σ </a:t>
            </a:r>
            <a:r>
              <a:rPr lang="en-US" sz="1800" dirty="0" smtClean="0"/>
              <a:t>= {a, b}</a:t>
            </a:r>
          </a:p>
          <a:p>
            <a:pPr marL="0" indent="0">
              <a:buNone/>
            </a:pPr>
            <a:r>
              <a:rPr lang="en-US" sz="1800" b="1" dirty="0" smtClean="0"/>
              <a:t>Case 1: </a:t>
            </a:r>
            <a:r>
              <a:rPr lang="en-US" sz="1800" dirty="0" smtClean="0"/>
              <a:t>Construct grammar G</a:t>
            </a:r>
            <a:r>
              <a:rPr lang="en-US" sz="1800" baseline="-25000" dirty="0" smtClean="0"/>
              <a:t>1</a:t>
            </a:r>
            <a:r>
              <a:rPr lang="en-US" sz="1800" dirty="0" smtClean="0"/>
              <a:t> to generate more number of a’s than b’s</a:t>
            </a:r>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b="1" dirty="0" smtClean="0"/>
              <a:t>Case 2: </a:t>
            </a:r>
            <a:r>
              <a:rPr lang="en-US" sz="1800" dirty="0"/>
              <a:t>Construct grammar </a:t>
            </a:r>
            <a:r>
              <a:rPr lang="en-US" sz="1800" dirty="0" smtClean="0"/>
              <a:t>G</a:t>
            </a:r>
            <a:r>
              <a:rPr lang="en-US" sz="1800" baseline="-25000" dirty="0" smtClean="0"/>
              <a:t>2</a:t>
            </a:r>
            <a:r>
              <a:rPr lang="en-US" sz="1800" dirty="0" smtClean="0"/>
              <a:t> </a:t>
            </a:r>
            <a:r>
              <a:rPr lang="en-US" sz="1800" dirty="0"/>
              <a:t>to generate more number of </a:t>
            </a:r>
            <a:r>
              <a:rPr lang="en-US" sz="1800" dirty="0" smtClean="0"/>
              <a:t>b’s </a:t>
            </a:r>
            <a:r>
              <a:rPr lang="en-US" sz="1800" dirty="0"/>
              <a:t>than </a:t>
            </a:r>
            <a:r>
              <a:rPr lang="en-US" sz="1800" dirty="0" smtClean="0"/>
              <a:t>a’s</a:t>
            </a:r>
            <a:endParaRPr lang="en-US" sz="1800" dirty="0"/>
          </a:p>
          <a:p>
            <a:pPr marL="0" indent="0">
              <a:buNone/>
            </a:pPr>
            <a:endParaRPr lang="en-US" sz="1800" dirty="0" smtClean="0"/>
          </a:p>
          <a:p>
            <a:pPr marL="0" indent="0">
              <a:buNone/>
            </a:pPr>
            <a:endParaRPr lang="en-US"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53</a:t>
            </a:fld>
            <a:endParaRPr lang="en-US"/>
          </a:p>
        </p:txBody>
      </p:sp>
    </p:spTree>
    <p:extLst>
      <p:ext uri="{BB962C8B-B14F-4D97-AF65-F5344CB8AC3E}">
        <p14:creationId xmlns:p14="http://schemas.microsoft.com/office/powerpoint/2010/main" val="15309030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54</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10000"/>
          <a:stretch/>
        </p:blipFill>
        <p:spPr>
          <a:xfrm>
            <a:off x="804545" y="152400"/>
            <a:ext cx="5927407" cy="6272388"/>
          </a:xfrm>
          <a:prstGeom prst="rect">
            <a:avLst/>
          </a:prstGeom>
        </p:spPr>
      </p:pic>
    </p:spTree>
    <p:extLst>
      <p:ext uri="{BB962C8B-B14F-4D97-AF65-F5344CB8AC3E}">
        <p14:creationId xmlns:p14="http://schemas.microsoft.com/office/powerpoint/2010/main" val="20183226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55</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2222" r="8519" b="13333"/>
          <a:stretch/>
        </p:blipFill>
        <p:spPr>
          <a:xfrm>
            <a:off x="795267" y="152400"/>
            <a:ext cx="7099052" cy="6240924"/>
          </a:xfrm>
          <a:prstGeom prst="rect">
            <a:avLst/>
          </a:prstGeom>
        </p:spPr>
      </p:pic>
    </p:spTree>
    <p:extLst>
      <p:ext uri="{BB962C8B-B14F-4D97-AF65-F5344CB8AC3E}">
        <p14:creationId xmlns:p14="http://schemas.microsoft.com/office/powerpoint/2010/main" val="6823009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56</a:t>
            </a:fld>
            <a:endParaRPr lang="en-US"/>
          </a:p>
        </p:txBody>
      </p:sp>
      <p:pic>
        <p:nvPicPr>
          <p:cNvPr id="7" name="Picture 6"/>
          <p:cNvPicPr>
            <a:picLocks noChangeAspect="1"/>
          </p:cNvPicPr>
          <p:nvPr/>
        </p:nvPicPr>
        <p:blipFill>
          <a:blip r:embed="rId2"/>
          <a:stretch>
            <a:fillRect/>
          </a:stretch>
        </p:blipFill>
        <p:spPr>
          <a:xfrm>
            <a:off x="853441" y="1176175"/>
            <a:ext cx="11717296" cy="4157827"/>
          </a:xfrm>
          <a:prstGeom prst="rect">
            <a:avLst/>
          </a:prstGeom>
        </p:spPr>
      </p:pic>
    </p:spTree>
    <p:extLst>
      <p:ext uri="{BB962C8B-B14F-4D97-AF65-F5344CB8AC3E}">
        <p14:creationId xmlns:p14="http://schemas.microsoft.com/office/powerpoint/2010/main" val="557686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57</a:t>
            </a:fld>
            <a:endParaRPr lang="en-US"/>
          </a:p>
        </p:txBody>
      </p:sp>
      <p:pic>
        <p:nvPicPr>
          <p:cNvPr id="7" name="Picture 6"/>
          <p:cNvPicPr>
            <a:picLocks noChangeAspect="1"/>
          </p:cNvPicPr>
          <p:nvPr/>
        </p:nvPicPr>
        <p:blipFill>
          <a:blip r:embed="rId2"/>
          <a:stretch>
            <a:fillRect/>
          </a:stretch>
        </p:blipFill>
        <p:spPr>
          <a:xfrm>
            <a:off x="765604" y="1186070"/>
            <a:ext cx="11728523" cy="4376530"/>
          </a:xfrm>
          <a:prstGeom prst="rect">
            <a:avLst/>
          </a:prstGeom>
        </p:spPr>
      </p:pic>
    </p:spTree>
    <p:extLst>
      <p:ext uri="{BB962C8B-B14F-4D97-AF65-F5344CB8AC3E}">
        <p14:creationId xmlns:p14="http://schemas.microsoft.com/office/powerpoint/2010/main" val="17228513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sz="2000" dirty="0"/>
              <a:t>The context free grammar S → SS | 0S1 | 1S0 | ɛ generates</a:t>
            </a:r>
          </a:p>
          <a:p>
            <a:pPr marL="0" indent="0">
              <a:buNone/>
            </a:pPr>
            <a:r>
              <a:rPr lang="en-IN" sz="2000" b="1" dirty="0" smtClean="0"/>
              <a:t>a. Equal </a:t>
            </a:r>
            <a:r>
              <a:rPr lang="en-IN" sz="2000" b="1" dirty="0"/>
              <a:t>number of 0’s and 1’s</a:t>
            </a:r>
          </a:p>
          <a:p>
            <a:pPr marL="0" indent="0">
              <a:buNone/>
            </a:pPr>
            <a:r>
              <a:rPr lang="en-IN" sz="2000" dirty="0"/>
              <a:t>b</a:t>
            </a:r>
            <a:r>
              <a:rPr lang="en-IN" sz="2000" dirty="0" smtClean="0"/>
              <a:t>. Unequal </a:t>
            </a:r>
            <a:r>
              <a:rPr lang="en-IN" sz="2000" dirty="0"/>
              <a:t>number of 0’s and 1’s</a:t>
            </a:r>
          </a:p>
          <a:p>
            <a:pPr marL="0" indent="0">
              <a:buNone/>
            </a:pPr>
            <a:r>
              <a:rPr lang="en-IN" sz="2000" dirty="0"/>
              <a:t>c</a:t>
            </a:r>
            <a:r>
              <a:rPr lang="en-IN" sz="2000" dirty="0" smtClean="0"/>
              <a:t>. Number </a:t>
            </a:r>
            <a:r>
              <a:rPr lang="en-IN" sz="2000" dirty="0"/>
              <a:t>of 0’s followed by any number of 1’s</a:t>
            </a:r>
          </a:p>
          <a:p>
            <a:pPr marL="0" indent="0">
              <a:buNone/>
            </a:pPr>
            <a:r>
              <a:rPr lang="en-IN" sz="2000" dirty="0"/>
              <a:t>d</a:t>
            </a:r>
            <a:r>
              <a:rPr lang="en-IN" sz="2000" dirty="0" smtClean="0"/>
              <a:t>. None </a:t>
            </a:r>
            <a:r>
              <a:rPr lang="en-IN" sz="2000" dirty="0"/>
              <a:t>of the mentioned</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58</a:t>
            </a:fld>
            <a:endParaRPr lang="en-US"/>
          </a:p>
        </p:txBody>
      </p:sp>
    </p:spTree>
    <p:extLst>
      <p:ext uri="{BB962C8B-B14F-4D97-AF65-F5344CB8AC3E}">
        <p14:creationId xmlns:p14="http://schemas.microsoft.com/office/powerpoint/2010/main" val="19203177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pPr marL="0" indent="0">
              <a:buNone/>
            </a:pPr>
            <a:r>
              <a:rPr lang="en-US" dirty="0" smtClean="0"/>
              <a:t>Obtain CFG to generate Integers.</a:t>
            </a:r>
          </a:p>
          <a:p>
            <a:pPr marL="0" indent="0">
              <a:buNone/>
            </a:pPr>
            <a:endParaRPr lang="en-US"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59</a:t>
            </a:fld>
            <a:endParaRPr lang="en-US"/>
          </a:p>
        </p:txBody>
      </p:sp>
    </p:spTree>
    <p:extLst>
      <p:ext uri="{BB962C8B-B14F-4D97-AF65-F5344CB8AC3E}">
        <p14:creationId xmlns:p14="http://schemas.microsoft.com/office/powerpoint/2010/main" val="31707951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General Introduction to Context Free Grammars (CFG)</a:t>
            </a:r>
          </a:p>
        </p:txBody>
      </p:sp>
      <p:sp>
        <p:nvSpPr>
          <p:cNvPr id="3" name="Content Placeholder 2"/>
          <p:cNvSpPr>
            <a:spLocks noGrp="1"/>
          </p:cNvSpPr>
          <p:nvPr>
            <p:ph idx="1"/>
          </p:nvPr>
        </p:nvSpPr>
        <p:spPr/>
        <p:txBody>
          <a:bodyPr/>
          <a:lstStyle/>
          <a:p>
            <a:pPr algn="just"/>
            <a:r>
              <a:rPr lang="en-US" sz="2800" b="1" i="1" dirty="0"/>
              <a:t>Context-free grammars </a:t>
            </a:r>
            <a:r>
              <a:rPr lang="en-US" sz="2800" dirty="0"/>
              <a:t>contain only </a:t>
            </a:r>
            <a:r>
              <a:rPr lang="en-US" sz="2800" dirty="0">
                <a:solidFill>
                  <a:srgbClr val="0000CC"/>
                </a:solidFill>
              </a:rPr>
              <a:t>rules that are </a:t>
            </a:r>
            <a:r>
              <a:rPr lang="en-US" sz="2800" b="1" dirty="0">
                <a:solidFill>
                  <a:srgbClr val="0000CC"/>
                </a:solidFill>
              </a:rPr>
              <a:t>not specified </a:t>
            </a:r>
            <a:r>
              <a:rPr lang="en-US" sz="2800" dirty="0">
                <a:solidFill>
                  <a:srgbClr val="0000CC"/>
                </a:solidFill>
              </a:rPr>
              <a:t>for particular </a:t>
            </a:r>
            <a:r>
              <a:rPr lang="en-US" sz="2800" b="1" dirty="0" smtClean="0">
                <a:solidFill>
                  <a:srgbClr val="0000CC"/>
                </a:solidFill>
              </a:rPr>
              <a:t>contexts</a:t>
            </a:r>
            <a:r>
              <a:rPr lang="en-US" sz="2800" dirty="0" smtClean="0"/>
              <a:t> </a:t>
            </a:r>
          </a:p>
          <a:p>
            <a:pPr algn="just"/>
            <a:r>
              <a:rPr lang="en-US" sz="2800" dirty="0" smtClean="0"/>
              <a:t>Whereas </a:t>
            </a:r>
            <a:r>
              <a:rPr lang="en-US" sz="2800" b="1" i="1" dirty="0"/>
              <a:t>context-sensitive</a:t>
            </a:r>
            <a:r>
              <a:rPr lang="en-US" sz="2800" dirty="0"/>
              <a:t> grammars can have </a:t>
            </a:r>
            <a:r>
              <a:rPr lang="en-US" sz="2800" dirty="0">
                <a:solidFill>
                  <a:srgbClr val="0000CC"/>
                </a:solidFill>
              </a:rPr>
              <a:t>rules</a:t>
            </a:r>
            <a:r>
              <a:rPr lang="en-US" sz="2800" dirty="0"/>
              <a:t> that can only be </a:t>
            </a:r>
            <a:r>
              <a:rPr lang="en-US" sz="2800" dirty="0">
                <a:solidFill>
                  <a:srgbClr val="0000CC"/>
                </a:solidFill>
              </a:rPr>
              <a:t>applied in certain circumstances</a:t>
            </a:r>
            <a:r>
              <a:rPr lang="en-US" sz="2800" dirty="0"/>
              <a:t>. </a:t>
            </a:r>
            <a:endParaRPr lang="en-US" sz="2800" dirty="0" smtClean="0"/>
          </a:p>
          <a:p>
            <a:pPr algn="just"/>
            <a:r>
              <a:rPr lang="en-US" sz="2800" dirty="0" smtClean="0"/>
              <a:t>In </a:t>
            </a:r>
            <a:r>
              <a:rPr lang="en-US" sz="2800" dirty="0"/>
              <a:t>a context-free rule, the left-hand symbol can always be rewritten by the right-hand one regardless of the context in which it occurs.</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a:t>
            </a:fld>
            <a:endParaRPr lang="en-US"/>
          </a:p>
        </p:txBody>
      </p:sp>
    </p:spTree>
    <p:extLst>
      <p:ext uri="{BB962C8B-B14F-4D97-AF65-F5344CB8AC3E}">
        <p14:creationId xmlns:p14="http://schemas.microsoft.com/office/powerpoint/2010/main" val="1478065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Rough Slide </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Obtain CFG to generate Integers.</a:t>
            </a:r>
          </a:p>
          <a:p>
            <a:pPr marL="0" indent="0">
              <a:buNone/>
            </a:pPr>
            <a:endParaRPr lang="en-US"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60</a:t>
            </a:fld>
            <a:endParaRPr lang="en-US"/>
          </a:p>
        </p:txBody>
      </p:sp>
    </p:spTree>
    <p:extLst>
      <p:ext uri="{BB962C8B-B14F-4D97-AF65-F5344CB8AC3E}">
        <p14:creationId xmlns:p14="http://schemas.microsoft.com/office/powerpoint/2010/main" val="901996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61</a:t>
            </a:fld>
            <a:endParaRPr lang="en-US"/>
          </a:p>
        </p:txBody>
      </p:sp>
      <p:sp>
        <p:nvSpPr>
          <p:cNvPr id="3" name="Content Placeholder 2"/>
          <p:cNvSpPr>
            <a:spLocks noGrp="1"/>
          </p:cNvSpPr>
          <p:nvPr>
            <p:ph idx="1"/>
          </p:nvPr>
        </p:nvSpPr>
        <p:spPr/>
        <p:txBody>
          <a:bodyPr/>
          <a:lstStyle/>
          <a:p>
            <a:endParaRPr lang="en-IN"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t="4213" b="4676"/>
          <a:stretch/>
        </p:blipFill>
        <p:spPr>
          <a:xfrm>
            <a:off x="400050" y="152401"/>
            <a:ext cx="7200900" cy="6248401"/>
          </a:xfrm>
          <a:prstGeom prst="rect">
            <a:avLst/>
          </a:prstGeom>
        </p:spPr>
      </p:pic>
    </p:spTree>
    <p:extLst>
      <p:ext uri="{BB962C8B-B14F-4D97-AF65-F5344CB8AC3E}">
        <p14:creationId xmlns:p14="http://schemas.microsoft.com/office/powerpoint/2010/main" val="19622982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lgn="just">
              <a:buNone/>
            </a:pPr>
            <a:r>
              <a:rPr lang="en-IN" sz="1800" dirty="0" smtClean="0"/>
              <a:t>Define CFG that represents expressions in a typical programming language. Such that the expressions may contain +(addition) , *(multiplication) as operators and identifiers. Expressions may also be properly nested  parenthesises with only parenthesis allowed are ( , ). The identifiers can be formed from letters ‘a’ &amp; ‘b’ and digits 0 &amp; 1. Every identifier must begin with ‘a’ or ‘b’ which can be followed by any string in (a, b, 0, 1)*</a:t>
            </a:r>
          </a:p>
          <a:p>
            <a:pPr marL="0" indent="0" algn="just">
              <a:buNone/>
            </a:pPr>
            <a:endParaRPr lang="en-IN" sz="1800" dirty="0"/>
          </a:p>
          <a:p>
            <a:pPr marL="0" indent="0" algn="just">
              <a:buNone/>
            </a:pPr>
            <a:endParaRPr lang="en-IN" sz="1800" dirty="0" smtClean="0"/>
          </a:p>
          <a:p>
            <a:pPr marL="0" indent="0" algn="just">
              <a:buNone/>
            </a:pP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62</a:t>
            </a:fld>
            <a:endParaRPr lang="en-US"/>
          </a:p>
        </p:txBody>
      </p:sp>
    </p:spTree>
    <p:extLst>
      <p:ext uri="{BB962C8B-B14F-4D97-AF65-F5344CB8AC3E}">
        <p14:creationId xmlns:p14="http://schemas.microsoft.com/office/powerpoint/2010/main" val="34684715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Rough Slide </a:t>
            </a:r>
            <a:endParaRPr lang="en-IN" dirty="0">
              <a:solidFill>
                <a:srgbClr val="FF0000"/>
              </a:solidFill>
            </a:endParaRPr>
          </a:p>
        </p:txBody>
      </p:sp>
      <p:sp>
        <p:nvSpPr>
          <p:cNvPr id="3" name="Content Placeholder 2"/>
          <p:cNvSpPr>
            <a:spLocks noGrp="1"/>
          </p:cNvSpPr>
          <p:nvPr>
            <p:ph idx="1"/>
          </p:nvPr>
        </p:nvSpPr>
        <p:spPr/>
        <p:txBody>
          <a:bodyPr/>
          <a:lstStyle/>
          <a:p>
            <a:pPr marL="0" indent="0" algn="just">
              <a:buNone/>
            </a:pPr>
            <a:r>
              <a:rPr lang="en-IN" sz="1800" dirty="0" smtClean="0"/>
              <a:t>Define CFG that represents expressions in a typical programming language. Such that the expressions may contain +(addition) , *(multiplication) as operators and identifiers. Expressions may also be properly nested  parenthesises with only parenthesis allowed are ( , ). The identifiers can be formed from letters ‘a’ &amp; ‘b’ and digits 0 &amp; 1. Every identifier must begin with ‘a’ or ‘b’ which can be followed by any string in (a, b, 0, 1)*</a:t>
            </a:r>
          </a:p>
          <a:p>
            <a:pPr marL="0" indent="0" algn="just">
              <a:buNone/>
            </a:pPr>
            <a:endParaRPr lang="en-IN" sz="1800" dirty="0"/>
          </a:p>
          <a:p>
            <a:pPr marL="0" indent="0" algn="just">
              <a:buNone/>
            </a:pPr>
            <a:endParaRPr lang="en-IN" sz="1800" dirty="0" smtClean="0"/>
          </a:p>
          <a:p>
            <a:pPr marL="0" indent="0" algn="just">
              <a:buNone/>
            </a:pPr>
            <a:endParaRPr lang="en-IN" sz="18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63</a:t>
            </a:fld>
            <a:endParaRPr lang="en-US"/>
          </a:p>
        </p:txBody>
      </p:sp>
    </p:spTree>
    <p:extLst>
      <p:ext uri="{BB962C8B-B14F-4D97-AF65-F5344CB8AC3E}">
        <p14:creationId xmlns:p14="http://schemas.microsoft.com/office/powerpoint/2010/main" val="7896256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64</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12963"/>
          <a:stretch/>
        </p:blipFill>
        <p:spPr>
          <a:xfrm>
            <a:off x="505668" y="6626"/>
            <a:ext cx="5927407" cy="6485916"/>
          </a:xfrm>
          <a:prstGeom prst="rect">
            <a:avLst/>
          </a:prstGeom>
        </p:spPr>
      </p:pic>
    </p:spTree>
    <p:extLst>
      <p:ext uri="{BB962C8B-B14F-4D97-AF65-F5344CB8AC3E}">
        <p14:creationId xmlns:p14="http://schemas.microsoft.com/office/powerpoint/2010/main" val="2054300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65</a:t>
            </a:fld>
            <a:endParaRPr lang="en-US"/>
          </a:p>
        </p:txBody>
      </p:sp>
      <p:pic>
        <p:nvPicPr>
          <p:cNvPr id="7" name="Picture 6"/>
          <p:cNvPicPr>
            <a:picLocks noChangeAspect="1"/>
          </p:cNvPicPr>
          <p:nvPr/>
        </p:nvPicPr>
        <p:blipFill>
          <a:blip r:embed="rId2"/>
          <a:stretch>
            <a:fillRect/>
          </a:stretch>
        </p:blipFill>
        <p:spPr>
          <a:xfrm>
            <a:off x="809183" y="1219200"/>
            <a:ext cx="10935941" cy="2895600"/>
          </a:xfrm>
          <a:prstGeom prst="rect">
            <a:avLst/>
          </a:prstGeom>
        </p:spPr>
      </p:pic>
    </p:spTree>
    <p:extLst>
      <p:ext uri="{BB962C8B-B14F-4D97-AF65-F5344CB8AC3E}">
        <p14:creationId xmlns:p14="http://schemas.microsoft.com/office/powerpoint/2010/main" val="11106055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66</a:t>
            </a:fld>
            <a:endParaRPr lang="en-US"/>
          </a:p>
        </p:txBody>
      </p:sp>
      <p:pic>
        <p:nvPicPr>
          <p:cNvPr id="7" name="Picture 6"/>
          <p:cNvPicPr>
            <a:picLocks noChangeAspect="1"/>
          </p:cNvPicPr>
          <p:nvPr/>
        </p:nvPicPr>
        <p:blipFill>
          <a:blip r:embed="rId2"/>
          <a:stretch>
            <a:fillRect/>
          </a:stretch>
        </p:blipFill>
        <p:spPr>
          <a:xfrm>
            <a:off x="793434" y="1212574"/>
            <a:ext cx="8807767" cy="5088364"/>
          </a:xfrm>
          <a:prstGeom prst="rect">
            <a:avLst/>
          </a:prstGeom>
        </p:spPr>
      </p:pic>
    </p:spTree>
    <p:extLst>
      <p:ext uri="{BB962C8B-B14F-4D97-AF65-F5344CB8AC3E}">
        <p14:creationId xmlns:p14="http://schemas.microsoft.com/office/powerpoint/2010/main" val="13053161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smtClean="0"/>
              <a:t>Unit-3 </a:t>
            </a:r>
          </a:p>
        </p:txBody>
      </p:sp>
      <p:sp>
        <p:nvSpPr>
          <p:cNvPr id="9219" name="Rectangle 3"/>
          <p:cNvSpPr>
            <a:spLocks noGrp="1" noChangeArrowheads="1"/>
          </p:cNvSpPr>
          <p:nvPr>
            <p:ph type="subTitle" idx="1"/>
          </p:nvPr>
        </p:nvSpPr>
        <p:spPr>
          <a:xfrm>
            <a:off x="1280160" y="3200400"/>
            <a:ext cx="9814560" cy="1600200"/>
          </a:xfrm>
        </p:spPr>
        <p:txBody>
          <a:bodyPr/>
          <a:lstStyle/>
          <a:p>
            <a:pPr algn="just">
              <a:lnSpc>
                <a:spcPct val="80000"/>
              </a:lnSpc>
            </a:pPr>
            <a:r>
              <a:rPr lang="en-US" altLang="en-US" sz="2400" dirty="0" smtClean="0"/>
              <a:t>Derivations: Leftmost and Rightmost derivations</a:t>
            </a:r>
          </a:p>
          <a:p>
            <a:pPr algn="just">
              <a:lnSpc>
                <a:spcPct val="80000"/>
              </a:lnSpc>
            </a:pPr>
            <a:r>
              <a:rPr lang="en-US" altLang="en-US" sz="2400" dirty="0" smtClean="0"/>
              <a:t>Derivation Tree or Parse Tree</a:t>
            </a:r>
            <a:endParaRPr lang="en-US" altLang="en-US" sz="2400" dirty="0"/>
          </a:p>
        </p:txBody>
      </p:sp>
      <p:sp>
        <p:nvSpPr>
          <p:cNvPr id="2" name="Date Placeholder 1"/>
          <p:cNvSpPr>
            <a:spLocks noGrp="1"/>
          </p:cNvSpPr>
          <p:nvPr>
            <p:ph type="dt" sz="half" idx="10"/>
          </p:nvPr>
        </p:nvSpPr>
        <p:spPr/>
        <p:txBody>
          <a:bodyPr/>
          <a:lstStyle/>
          <a:p>
            <a:fld id="{35B0C519-89AB-4890-8F92-601590506CB9}" type="datetime3">
              <a:rPr lang="en-US" smtClean="0"/>
              <a:t>7 September 2022</a:t>
            </a:fld>
            <a:endParaRPr lang="en-US"/>
          </a:p>
        </p:txBody>
      </p:sp>
      <p:sp>
        <p:nvSpPr>
          <p:cNvPr id="4" name="Footer Placeholder 3"/>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3" name="Slide Number Placeholder 2"/>
          <p:cNvSpPr>
            <a:spLocks noGrp="1"/>
          </p:cNvSpPr>
          <p:nvPr>
            <p:ph type="sldNum" sz="quarter" idx="12"/>
          </p:nvPr>
        </p:nvSpPr>
        <p:spPr/>
        <p:txBody>
          <a:bodyPr/>
          <a:lstStyle/>
          <a:p>
            <a:fld id="{5DCC653A-8BE1-4A16-A754-27859D86C4A9}" type="slidenum">
              <a:rPr lang="en-US" smtClean="0"/>
              <a:pPr/>
              <a:t>67</a:t>
            </a:fld>
            <a:endParaRPr lang="en-US"/>
          </a:p>
        </p:txBody>
      </p:sp>
    </p:spTree>
    <p:extLst>
      <p:ext uri="{BB962C8B-B14F-4D97-AF65-F5344CB8AC3E}">
        <p14:creationId xmlns:p14="http://schemas.microsoft.com/office/powerpoint/2010/main" val="3981265409"/>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68</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8519" b="18889"/>
          <a:stretch/>
        </p:blipFill>
        <p:spPr>
          <a:xfrm>
            <a:off x="784157" y="152400"/>
            <a:ext cx="7219167" cy="6096000"/>
          </a:xfrm>
          <a:prstGeom prst="rect">
            <a:avLst/>
          </a:prstGeom>
        </p:spPr>
      </p:pic>
    </p:spTree>
    <p:extLst>
      <p:ext uri="{BB962C8B-B14F-4D97-AF65-F5344CB8AC3E}">
        <p14:creationId xmlns:p14="http://schemas.microsoft.com/office/powerpoint/2010/main" val="20671059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69</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5421" r="13575" b="24580"/>
          <a:stretch/>
        </p:blipFill>
        <p:spPr>
          <a:xfrm>
            <a:off x="390773" y="228601"/>
            <a:ext cx="8036947" cy="6199545"/>
          </a:xfrm>
          <a:prstGeom prst="rect">
            <a:avLst/>
          </a:prstGeom>
        </p:spPr>
      </p:pic>
    </p:spTree>
    <p:extLst>
      <p:ext uri="{BB962C8B-B14F-4D97-AF65-F5344CB8AC3E}">
        <p14:creationId xmlns:p14="http://schemas.microsoft.com/office/powerpoint/2010/main" val="16639059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CFG’s: Informal comments</a:t>
            </a:r>
            <a:endParaRPr lang="en-US" dirty="0"/>
          </a:p>
        </p:txBody>
      </p:sp>
      <p:sp>
        <p:nvSpPr>
          <p:cNvPr id="3" name="Content Placeholder 2"/>
          <p:cNvSpPr>
            <a:spLocks noGrp="1"/>
          </p:cNvSpPr>
          <p:nvPr>
            <p:ph idx="1"/>
          </p:nvPr>
        </p:nvSpPr>
        <p:spPr/>
        <p:txBody>
          <a:bodyPr/>
          <a:lstStyle/>
          <a:p>
            <a:r>
              <a:rPr lang="en-US" dirty="0"/>
              <a:t>A context-free grammar is a notation for describing languages. </a:t>
            </a:r>
            <a:endParaRPr lang="en-US" dirty="0" smtClean="0"/>
          </a:p>
          <a:p>
            <a:r>
              <a:rPr lang="en-US" dirty="0" smtClean="0"/>
              <a:t>It </a:t>
            </a:r>
            <a:r>
              <a:rPr lang="en-US" dirty="0"/>
              <a:t>is more powerful than finite automata or RE’s, but still cannot define all possible languages. </a:t>
            </a:r>
            <a:endParaRPr lang="en-US" dirty="0" smtClean="0"/>
          </a:p>
          <a:p>
            <a:r>
              <a:rPr lang="en-US" dirty="0" smtClean="0"/>
              <a:t>Useful </a:t>
            </a:r>
            <a:r>
              <a:rPr lang="en-US" dirty="0"/>
              <a:t>for nested structures, e.g., parentheses in programming languages</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a:t>
            </a:fld>
            <a:endParaRPr lang="en-US"/>
          </a:p>
        </p:txBody>
      </p:sp>
    </p:spTree>
    <p:extLst>
      <p:ext uri="{BB962C8B-B14F-4D97-AF65-F5344CB8AC3E}">
        <p14:creationId xmlns:p14="http://schemas.microsoft.com/office/powerpoint/2010/main" val="2783318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70</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434" y="152401"/>
            <a:ext cx="6354127" cy="6051549"/>
          </a:xfrm>
          <a:prstGeom prst="rect">
            <a:avLst/>
          </a:prstGeom>
        </p:spPr>
      </p:pic>
    </p:spTree>
    <p:extLst>
      <p:ext uri="{BB962C8B-B14F-4D97-AF65-F5344CB8AC3E}">
        <p14:creationId xmlns:p14="http://schemas.microsoft.com/office/powerpoint/2010/main" val="20737280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Derivations</a:t>
            </a:r>
            <a:endParaRPr lang="en-US" dirty="0"/>
          </a:p>
        </p:txBody>
      </p:sp>
      <p:sp>
        <p:nvSpPr>
          <p:cNvPr id="3" name="Content Placeholder 2"/>
          <p:cNvSpPr>
            <a:spLocks noGrp="1"/>
          </p:cNvSpPr>
          <p:nvPr>
            <p:ph idx="1"/>
          </p:nvPr>
        </p:nvSpPr>
        <p:spPr/>
        <p:txBody>
          <a:bodyPr/>
          <a:lstStyle/>
          <a:p>
            <a:pPr algn="just"/>
            <a:r>
              <a:rPr lang="en-US" sz="2400" dirty="0" smtClean="0"/>
              <a:t>The process of deriving strings by applying productions.</a:t>
            </a:r>
          </a:p>
          <a:p>
            <a:pPr algn="just"/>
            <a:r>
              <a:rPr lang="en-US" sz="2400" dirty="0" smtClean="0"/>
              <a:t>Applying productions of a CFG to infer that certain strings are in the language.</a:t>
            </a:r>
          </a:p>
          <a:p>
            <a:pPr algn="just"/>
            <a:r>
              <a:rPr lang="en-US" sz="2400" dirty="0" smtClean="0"/>
              <a:t>First, we expand the start symbol using </a:t>
            </a:r>
            <a:r>
              <a:rPr lang="en-US" sz="2400" dirty="0"/>
              <a:t>one of its </a:t>
            </a:r>
            <a:r>
              <a:rPr lang="en-US" sz="2400" dirty="0" smtClean="0"/>
              <a:t>productions. We further expand the resulting strings by replacing one of the variables and so on, until we derive a string consisting entirely terminals.</a:t>
            </a:r>
            <a:endParaRPr lang="en-US" sz="24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71</a:t>
            </a:fld>
            <a:endParaRPr lang="en-US"/>
          </a:p>
        </p:txBody>
      </p:sp>
    </p:spTree>
    <p:extLst>
      <p:ext uri="{BB962C8B-B14F-4D97-AF65-F5344CB8AC3E}">
        <p14:creationId xmlns:p14="http://schemas.microsoft.com/office/powerpoint/2010/main" val="28979364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t>Leftmost and Rightmost Derivation of a </a:t>
            </a:r>
            <a:r>
              <a:rPr lang="en-IN" sz="2400" dirty="0" smtClean="0"/>
              <a:t>String</a:t>
            </a:r>
            <a:endParaRPr lang="en-IN" sz="2400" dirty="0"/>
          </a:p>
        </p:txBody>
      </p:sp>
      <p:sp>
        <p:nvSpPr>
          <p:cNvPr id="3" name="Content Placeholder 2"/>
          <p:cNvSpPr>
            <a:spLocks noGrp="1"/>
          </p:cNvSpPr>
          <p:nvPr>
            <p:ph idx="1"/>
          </p:nvPr>
        </p:nvSpPr>
        <p:spPr/>
        <p:txBody>
          <a:bodyPr/>
          <a:lstStyle/>
          <a:p>
            <a:r>
              <a:rPr lang="en-IN" b="1" dirty="0" smtClean="0"/>
              <a:t>Leftmost </a:t>
            </a:r>
            <a:r>
              <a:rPr lang="en-IN" b="1" dirty="0"/>
              <a:t>derivation</a:t>
            </a:r>
            <a:r>
              <a:rPr lang="en-IN" dirty="0"/>
              <a:t> − A leftmost derivation is obtained by applying production to the leftmost variable in each step.</a:t>
            </a:r>
          </a:p>
          <a:p>
            <a:r>
              <a:rPr lang="en-IN" b="1" dirty="0"/>
              <a:t>Rightmost derivation</a:t>
            </a:r>
            <a:r>
              <a:rPr lang="en-IN" dirty="0"/>
              <a:t> − A rightmost derivation is obtained by applying production to the rightmost variable in each step</a:t>
            </a:r>
            <a:r>
              <a:rPr lang="en-IN" dirty="0" smtClean="0"/>
              <a:t>.</a:t>
            </a:r>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72</a:t>
            </a:fld>
            <a:endParaRPr lang="en-US"/>
          </a:p>
        </p:txBody>
      </p:sp>
    </p:spTree>
    <p:extLst>
      <p:ext uri="{BB962C8B-B14F-4D97-AF65-F5344CB8AC3E}">
        <p14:creationId xmlns:p14="http://schemas.microsoft.com/office/powerpoint/2010/main" val="17233541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73</a:t>
            </a:fld>
            <a:endParaRPr lang="en-US"/>
          </a:p>
        </p:txBody>
      </p:sp>
      <p:pic>
        <p:nvPicPr>
          <p:cNvPr id="7" name="Picture 6"/>
          <p:cNvPicPr>
            <a:picLocks noChangeAspect="1"/>
          </p:cNvPicPr>
          <p:nvPr/>
        </p:nvPicPr>
        <p:blipFill>
          <a:blip r:embed="rId2"/>
          <a:stretch>
            <a:fillRect/>
          </a:stretch>
        </p:blipFill>
        <p:spPr>
          <a:xfrm>
            <a:off x="472563" y="990600"/>
            <a:ext cx="11865364" cy="2057400"/>
          </a:xfrm>
          <a:prstGeom prst="rect">
            <a:avLst/>
          </a:prstGeom>
        </p:spPr>
      </p:pic>
      <p:sp>
        <p:nvSpPr>
          <p:cNvPr id="8" name="TextBox 7"/>
          <p:cNvSpPr txBox="1"/>
          <p:nvPr/>
        </p:nvSpPr>
        <p:spPr>
          <a:xfrm>
            <a:off x="849603" y="3119736"/>
            <a:ext cx="5210272" cy="461665"/>
          </a:xfrm>
          <a:prstGeom prst="rect">
            <a:avLst/>
          </a:prstGeom>
          <a:noFill/>
        </p:spPr>
        <p:txBody>
          <a:bodyPr wrap="none" rtlCol="0">
            <a:spAutoFit/>
          </a:bodyPr>
          <a:lstStyle/>
          <a:p>
            <a:r>
              <a:rPr lang="en-IN" sz="2400" dirty="0"/>
              <a:t>a. 00101    b. 1001      c. 00011</a:t>
            </a:r>
          </a:p>
        </p:txBody>
      </p:sp>
    </p:spTree>
    <p:extLst>
      <p:ext uri="{BB962C8B-B14F-4D97-AF65-F5344CB8AC3E}">
        <p14:creationId xmlns:p14="http://schemas.microsoft.com/office/powerpoint/2010/main" val="29388232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74</a:t>
            </a:fld>
            <a:endParaRPr lang="en-US"/>
          </a:p>
        </p:txBody>
      </p:sp>
      <p:pic>
        <p:nvPicPr>
          <p:cNvPr id="7" name="Picture 6"/>
          <p:cNvPicPr>
            <a:picLocks noChangeAspect="1"/>
          </p:cNvPicPr>
          <p:nvPr/>
        </p:nvPicPr>
        <p:blipFill>
          <a:blip r:embed="rId2"/>
          <a:stretch>
            <a:fillRect/>
          </a:stretch>
        </p:blipFill>
        <p:spPr>
          <a:xfrm>
            <a:off x="853441" y="1229140"/>
            <a:ext cx="4596800" cy="2580861"/>
          </a:xfrm>
          <a:prstGeom prst="rect">
            <a:avLst/>
          </a:prstGeom>
        </p:spPr>
      </p:pic>
      <p:pic>
        <p:nvPicPr>
          <p:cNvPr id="8" name="Picture 7"/>
          <p:cNvPicPr>
            <a:picLocks noChangeAspect="1"/>
          </p:cNvPicPr>
          <p:nvPr/>
        </p:nvPicPr>
        <p:blipFill>
          <a:blip r:embed="rId3"/>
          <a:stretch>
            <a:fillRect/>
          </a:stretch>
        </p:blipFill>
        <p:spPr>
          <a:xfrm>
            <a:off x="6080761" y="1229139"/>
            <a:ext cx="5091335" cy="2580861"/>
          </a:xfrm>
          <a:prstGeom prst="rect">
            <a:avLst/>
          </a:prstGeom>
        </p:spPr>
      </p:pic>
      <p:pic>
        <p:nvPicPr>
          <p:cNvPr id="9" name="Picture 8"/>
          <p:cNvPicPr>
            <a:picLocks noChangeAspect="1"/>
          </p:cNvPicPr>
          <p:nvPr/>
        </p:nvPicPr>
        <p:blipFill>
          <a:blip r:embed="rId4"/>
          <a:stretch>
            <a:fillRect/>
          </a:stretch>
        </p:blipFill>
        <p:spPr>
          <a:xfrm>
            <a:off x="3990059" y="3962400"/>
            <a:ext cx="3874252" cy="2514600"/>
          </a:xfrm>
          <a:prstGeom prst="rect">
            <a:avLst/>
          </a:prstGeom>
        </p:spPr>
      </p:pic>
    </p:spTree>
    <p:extLst>
      <p:ext uri="{BB962C8B-B14F-4D97-AF65-F5344CB8AC3E}">
        <p14:creationId xmlns:p14="http://schemas.microsoft.com/office/powerpoint/2010/main" val="3883756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Derivation </a:t>
            </a:r>
            <a:r>
              <a:rPr lang="en-IN" dirty="0"/>
              <a:t>tree or parse tree</a:t>
            </a:r>
          </a:p>
        </p:txBody>
      </p:sp>
      <p:sp>
        <p:nvSpPr>
          <p:cNvPr id="3" name="Content Placeholder 2"/>
          <p:cNvSpPr>
            <a:spLocks noGrp="1"/>
          </p:cNvSpPr>
          <p:nvPr>
            <p:ph idx="1"/>
          </p:nvPr>
        </p:nvSpPr>
        <p:spPr/>
        <p:txBody>
          <a:bodyPr/>
          <a:lstStyle/>
          <a:p>
            <a:pPr marL="0" indent="0" algn="just">
              <a:buNone/>
            </a:pPr>
            <a:r>
              <a:rPr lang="en-IN" sz="2400" dirty="0"/>
              <a:t>A derivation tree or parse tree is an ordered rooted tree that graphically represents the semantic information a string derived from a context-free grammar.</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75</a:t>
            </a:fld>
            <a:endParaRPr lang="en-US"/>
          </a:p>
        </p:txBody>
      </p:sp>
    </p:spTree>
    <p:extLst>
      <p:ext uri="{BB962C8B-B14F-4D97-AF65-F5344CB8AC3E}">
        <p14:creationId xmlns:p14="http://schemas.microsoft.com/office/powerpoint/2010/main" val="2543718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t>Formal Definition of a Derivation Tree</a:t>
            </a:r>
            <a:r>
              <a:rPr lang="en-IN" sz="2800" dirty="0" smtClean="0"/>
              <a:t>:</a:t>
            </a:r>
            <a:endParaRPr lang="en-IN" sz="2800" dirty="0"/>
          </a:p>
        </p:txBody>
      </p:sp>
      <p:sp>
        <p:nvSpPr>
          <p:cNvPr id="3" name="Content Placeholder 2"/>
          <p:cNvSpPr>
            <a:spLocks noGrp="1"/>
          </p:cNvSpPr>
          <p:nvPr>
            <p:ph idx="1"/>
          </p:nvPr>
        </p:nvSpPr>
        <p:spPr/>
        <p:txBody>
          <a:bodyPr/>
          <a:lstStyle/>
          <a:p>
            <a:pPr marL="0" indent="0">
              <a:buNone/>
            </a:pPr>
            <a:r>
              <a:rPr lang="en-IN" sz="2000" dirty="0"/>
              <a:t>Let G = (V, T, S, P) be a CFG. An ordered tree is a derivation tree for G if and only if it has the following properties:</a:t>
            </a:r>
          </a:p>
          <a:p>
            <a:r>
              <a:rPr lang="en-IN" sz="2000" dirty="0"/>
              <a:t>The root of the derivation tree is S.</a:t>
            </a:r>
          </a:p>
          <a:p>
            <a:r>
              <a:rPr lang="en-IN" sz="2000" dirty="0"/>
              <a:t>Each and every leaf in the tree has a label from T ∪{ε}.</a:t>
            </a:r>
          </a:p>
          <a:p>
            <a:r>
              <a:rPr lang="en-IN" sz="2000" dirty="0"/>
              <a:t>Each and every interior vertex (a vertex which is not a leaf) has a label from V.</a:t>
            </a:r>
          </a:p>
          <a:p>
            <a:r>
              <a:rPr lang="en-IN" sz="2000" dirty="0"/>
              <a:t>If a vertex has label </a:t>
            </a:r>
            <a:r>
              <a:rPr lang="en-IN" sz="2000" dirty="0" smtClean="0"/>
              <a:t>A ∈ </a:t>
            </a:r>
            <a:r>
              <a:rPr lang="en-IN" sz="2000" dirty="0"/>
              <a:t>V, and its children are </a:t>
            </a:r>
            <a:r>
              <a:rPr lang="en-IN" sz="2000" dirty="0" err="1"/>
              <a:t>labeled</a:t>
            </a:r>
            <a:r>
              <a:rPr lang="en-IN" sz="2000" dirty="0"/>
              <a:t> (from left to right) a</a:t>
            </a:r>
            <a:r>
              <a:rPr lang="en-IN" sz="2000" baseline="-25000" dirty="0"/>
              <a:t>1</a:t>
            </a:r>
            <a:r>
              <a:rPr lang="en-IN" sz="2000" dirty="0"/>
              <a:t>, a</a:t>
            </a:r>
            <a:r>
              <a:rPr lang="en-IN" sz="2000" baseline="-25000" dirty="0"/>
              <a:t>2</a:t>
            </a:r>
            <a:r>
              <a:rPr lang="en-IN" sz="2000" dirty="0"/>
              <a:t>, .. .. .. .., a</a:t>
            </a:r>
            <a:r>
              <a:rPr lang="en-IN" sz="2000" baseline="-25000" dirty="0"/>
              <a:t>n</a:t>
            </a:r>
            <a:r>
              <a:rPr lang="en-IN" sz="2000" dirty="0"/>
              <a:t>, then P must contain a production of the form</a:t>
            </a:r>
            <a:br>
              <a:rPr lang="en-IN" sz="2000" dirty="0"/>
            </a:br>
            <a:r>
              <a:rPr lang="en-IN" sz="2000" dirty="0"/>
              <a:t>A → a</a:t>
            </a:r>
            <a:r>
              <a:rPr lang="en-IN" sz="2000" baseline="-25000" dirty="0"/>
              <a:t>1</a:t>
            </a:r>
            <a:r>
              <a:rPr lang="en-IN" sz="2000" dirty="0"/>
              <a:t>, a</a:t>
            </a:r>
            <a:r>
              <a:rPr lang="en-IN" sz="2000" baseline="-25000" dirty="0"/>
              <a:t>2</a:t>
            </a:r>
            <a:r>
              <a:rPr lang="en-IN" sz="2000" dirty="0"/>
              <a:t>, .. .. .. .., a</a:t>
            </a:r>
            <a:r>
              <a:rPr lang="en-IN" sz="2000" baseline="-25000" dirty="0"/>
              <a:t>n</a:t>
            </a:r>
            <a:endParaRPr lang="en-IN" sz="2000" dirty="0"/>
          </a:p>
          <a:p>
            <a:r>
              <a:rPr lang="en-IN" sz="2000" dirty="0"/>
              <a:t>A leaf </a:t>
            </a:r>
            <a:r>
              <a:rPr lang="en-IN" sz="2000" dirty="0" err="1"/>
              <a:t>labeled</a:t>
            </a:r>
            <a:r>
              <a:rPr lang="en-IN" sz="2000" dirty="0"/>
              <a:t> ε has no siblings, that is, a vertex with a child </a:t>
            </a:r>
            <a:r>
              <a:rPr lang="en-IN" sz="2000" dirty="0" err="1"/>
              <a:t>labeled</a:t>
            </a:r>
            <a:r>
              <a:rPr lang="en-IN" sz="2000" dirty="0"/>
              <a:t> ε can have no other children.</a:t>
            </a:r>
          </a:p>
          <a:p>
            <a:pPr marL="0" indent="0">
              <a:buNone/>
            </a:pPr>
            <a:endParaRPr lang="en-IN"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76</a:t>
            </a:fld>
            <a:endParaRPr lang="en-US"/>
          </a:p>
        </p:txBody>
      </p:sp>
    </p:spTree>
    <p:extLst>
      <p:ext uri="{BB962C8B-B14F-4D97-AF65-F5344CB8AC3E}">
        <p14:creationId xmlns:p14="http://schemas.microsoft.com/office/powerpoint/2010/main" val="30191045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77</a:t>
            </a:fld>
            <a:endParaRPr lang="en-US"/>
          </a:p>
        </p:txBody>
      </p:sp>
      <p:pic>
        <p:nvPicPr>
          <p:cNvPr id="7" name="Picture 6"/>
          <p:cNvPicPr>
            <a:picLocks noChangeAspect="1"/>
          </p:cNvPicPr>
          <p:nvPr/>
        </p:nvPicPr>
        <p:blipFill rotWithShape="1">
          <a:blip r:embed="rId2"/>
          <a:srcRect b="18519"/>
          <a:stretch/>
        </p:blipFill>
        <p:spPr>
          <a:xfrm>
            <a:off x="472563" y="1219200"/>
            <a:ext cx="11865364" cy="1676400"/>
          </a:xfrm>
          <a:prstGeom prst="rect">
            <a:avLst/>
          </a:prstGeom>
        </p:spPr>
      </p:pic>
      <p:sp>
        <p:nvSpPr>
          <p:cNvPr id="8" name="TextBox 7"/>
          <p:cNvSpPr txBox="1"/>
          <p:nvPr/>
        </p:nvSpPr>
        <p:spPr>
          <a:xfrm>
            <a:off x="793433" y="3048002"/>
            <a:ext cx="5210272" cy="830997"/>
          </a:xfrm>
          <a:prstGeom prst="rect">
            <a:avLst/>
          </a:prstGeom>
          <a:noFill/>
        </p:spPr>
        <p:txBody>
          <a:bodyPr wrap="none" rtlCol="0">
            <a:spAutoFit/>
          </a:bodyPr>
          <a:lstStyle/>
          <a:p>
            <a:r>
              <a:rPr lang="en-IN" sz="2400" dirty="0" smtClean="0"/>
              <a:t>Write Parse Tree for the strings</a:t>
            </a:r>
          </a:p>
          <a:p>
            <a:r>
              <a:rPr lang="en-IN" sz="2400" dirty="0" smtClean="0"/>
              <a:t>a</a:t>
            </a:r>
            <a:r>
              <a:rPr lang="en-IN" sz="2400" dirty="0"/>
              <a:t>. 00101    b. 1001      c. 00011</a:t>
            </a:r>
          </a:p>
        </p:txBody>
      </p:sp>
    </p:spTree>
    <p:extLst>
      <p:ext uri="{BB962C8B-B14F-4D97-AF65-F5344CB8AC3E}">
        <p14:creationId xmlns:p14="http://schemas.microsoft.com/office/powerpoint/2010/main" val="20637791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78</a:t>
            </a:fld>
            <a:endParaRPr lang="en-US"/>
          </a:p>
        </p:txBody>
      </p:sp>
      <p:pic>
        <p:nvPicPr>
          <p:cNvPr id="7" name="Picture 6"/>
          <p:cNvPicPr>
            <a:picLocks noChangeAspect="1"/>
          </p:cNvPicPr>
          <p:nvPr/>
        </p:nvPicPr>
        <p:blipFill>
          <a:blip r:embed="rId2"/>
          <a:stretch>
            <a:fillRect/>
          </a:stretch>
        </p:blipFill>
        <p:spPr>
          <a:xfrm>
            <a:off x="178431" y="1797928"/>
            <a:ext cx="4325167" cy="2580861"/>
          </a:xfrm>
          <a:prstGeom prst="rect">
            <a:avLst/>
          </a:prstGeom>
        </p:spPr>
      </p:pic>
      <p:sp>
        <p:nvSpPr>
          <p:cNvPr id="8" name="TextBox 7"/>
          <p:cNvSpPr txBox="1"/>
          <p:nvPr/>
        </p:nvSpPr>
        <p:spPr>
          <a:xfrm>
            <a:off x="726691" y="1150205"/>
            <a:ext cx="3291991" cy="707886"/>
          </a:xfrm>
          <a:prstGeom prst="rect">
            <a:avLst/>
          </a:prstGeom>
          <a:noFill/>
        </p:spPr>
        <p:txBody>
          <a:bodyPr wrap="none" rtlCol="0">
            <a:spAutoFit/>
          </a:bodyPr>
          <a:lstStyle/>
          <a:p>
            <a:r>
              <a:rPr lang="en-IN" sz="2000" dirty="0" smtClean="0"/>
              <a:t>Parse Tree for the string</a:t>
            </a:r>
          </a:p>
          <a:p>
            <a:r>
              <a:rPr lang="en-IN" sz="2000" dirty="0" smtClean="0"/>
              <a:t>00101</a:t>
            </a:r>
            <a:endParaRPr lang="en-IN" sz="2000" dirty="0"/>
          </a:p>
        </p:txBody>
      </p:sp>
      <p:pic>
        <p:nvPicPr>
          <p:cNvPr id="9" name="Picture 8"/>
          <p:cNvPicPr>
            <a:picLocks noChangeAspect="1"/>
          </p:cNvPicPr>
          <p:nvPr/>
        </p:nvPicPr>
        <p:blipFill>
          <a:blip r:embed="rId3"/>
          <a:stretch>
            <a:fillRect/>
          </a:stretch>
        </p:blipFill>
        <p:spPr>
          <a:xfrm>
            <a:off x="4876801" y="1223964"/>
            <a:ext cx="7458076" cy="4867275"/>
          </a:xfrm>
          <a:prstGeom prst="rect">
            <a:avLst/>
          </a:prstGeom>
        </p:spPr>
      </p:pic>
    </p:spTree>
    <p:extLst>
      <p:ext uri="{BB962C8B-B14F-4D97-AF65-F5344CB8AC3E}">
        <p14:creationId xmlns:p14="http://schemas.microsoft.com/office/powerpoint/2010/main" val="23255356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79</a:t>
            </a:fld>
            <a:endParaRPr lang="en-US"/>
          </a:p>
        </p:txBody>
      </p:sp>
      <p:pic>
        <p:nvPicPr>
          <p:cNvPr id="7" name="Content Placeholder 6"/>
          <p:cNvPicPr>
            <a:picLocks noChangeAspect="1"/>
          </p:cNvPicPr>
          <p:nvPr/>
        </p:nvPicPr>
        <p:blipFill rotWithShape="1">
          <a:blip r:embed="rId2" cstate="print">
            <a:extLst>
              <a:ext uri="{28A0092B-C50C-407E-A947-70E740481C1C}">
                <a14:useLocalDpi xmlns:a14="http://schemas.microsoft.com/office/drawing/2010/main" val="0"/>
              </a:ext>
            </a:extLst>
          </a:blip>
          <a:srcRect l="3660" t="3031" r="5430" b="13636"/>
          <a:stretch/>
        </p:blipFill>
        <p:spPr bwMode="auto">
          <a:xfrm>
            <a:off x="304800" y="152400"/>
            <a:ext cx="7391400" cy="645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0016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 CFG’s</a:t>
            </a:r>
            <a:endParaRPr lang="en-US" dirty="0"/>
          </a:p>
        </p:txBody>
      </p:sp>
      <p:sp>
        <p:nvSpPr>
          <p:cNvPr id="3" name="Content Placeholder 2"/>
          <p:cNvSpPr>
            <a:spLocks noGrp="1"/>
          </p:cNvSpPr>
          <p:nvPr>
            <p:ph idx="1"/>
          </p:nvPr>
        </p:nvSpPr>
        <p:spPr/>
        <p:txBody>
          <a:bodyPr/>
          <a:lstStyle/>
          <a:p>
            <a:pPr marL="0" indent="0">
              <a:buNone/>
            </a:pPr>
            <a:r>
              <a:rPr lang="en-US" sz="2400" dirty="0"/>
              <a:t>CFG for </a:t>
            </a:r>
            <a:r>
              <a:rPr lang="en-US" sz="2400" dirty="0" smtClean="0"/>
              <a:t> L = { </a:t>
            </a:r>
            <a:r>
              <a:rPr lang="en-US" sz="2400" dirty="0"/>
              <a:t>0</a:t>
            </a:r>
            <a:r>
              <a:rPr lang="en-US" sz="2400" baseline="30000" dirty="0"/>
              <a:t>n</a:t>
            </a:r>
            <a:r>
              <a:rPr lang="en-US" sz="2400" dirty="0"/>
              <a:t>1</a:t>
            </a:r>
            <a:r>
              <a:rPr lang="en-US" sz="2400" baseline="30000" dirty="0"/>
              <a:t>n</a:t>
            </a:r>
            <a:r>
              <a:rPr lang="en-US" sz="2400" dirty="0"/>
              <a:t> | n &gt; 1} </a:t>
            </a:r>
            <a:endParaRPr lang="en-US" sz="2400" dirty="0" smtClean="0"/>
          </a:p>
          <a:p>
            <a:pPr marL="0" indent="0">
              <a:buNone/>
            </a:pPr>
            <a:endParaRPr lang="en-US" sz="2400" b="1" dirty="0" smtClean="0"/>
          </a:p>
          <a:p>
            <a:pPr marL="0" indent="0">
              <a:buNone/>
            </a:pPr>
            <a:endParaRPr lang="en-US" sz="2400" b="1" dirty="0"/>
          </a:p>
          <a:p>
            <a:pPr marL="0" indent="0">
              <a:buNone/>
            </a:pPr>
            <a:endParaRPr lang="en-US" sz="2400" b="1" dirty="0" smtClean="0"/>
          </a:p>
          <a:p>
            <a:pPr marL="0" indent="0">
              <a:buNone/>
            </a:pPr>
            <a:r>
              <a:rPr lang="en-US" sz="2400" b="1" dirty="0" smtClean="0"/>
              <a:t>Productions (or Rules): </a:t>
            </a:r>
          </a:p>
          <a:p>
            <a:pPr marL="0" indent="0">
              <a:buNone/>
            </a:pPr>
            <a:r>
              <a:rPr lang="en-US" sz="2400" dirty="0" smtClean="0"/>
              <a:t>S </a:t>
            </a:r>
            <a:r>
              <a:rPr lang="en-US" sz="2400" dirty="0"/>
              <a:t>-&gt; 01 </a:t>
            </a:r>
            <a:endParaRPr lang="en-US" sz="2400" dirty="0" smtClean="0"/>
          </a:p>
          <a:p>
            <a:pPr marL="0" indent="0">
              <a:buNone/>
            </a:pPr>
            <a:r>
              <a:rPr lang="en-US" sz="2400" dirty="0" smtClean="0"/>
              <a:t>S </a:t>
            </a:r>
            <a:r>
              <a:rPr lang="en-US" sz="2400" dirty="0"/>
              <a:t>-&gt; 0S1 </a:t>
            </a:r>
            <a:endParaRPr lang="en-US" sz="2400" dirty="0" smtClean="0"/>
          </a:p>
          <a:p>
            <a:pPr marL="0" indent="0">
              <a:buNone/>
            </a:pPr>
            <a:endParaRPr lang="en-US" sz="2400" dirty="0" smtClean="0"/>
          </a:p>
          <a:p>
            <a:pPr marL="0" indent="0">
              <a:buNone/>
            </a:pPr>
            <a:r>
              <a:rPr lang="en-US" sz="2400" dirty="0" smtClean="0"/>
              <a:t>Basis</a:t>
            </a:r>
            <a:r>
              <a:rPr lang="en-US" sz="2400" dirty="0"/>
              <a:t>: 01 is in the language. </a:t>
            </a:r>
            <a:endParaRPr lang="en-US" sz="2400" dirty="0" smtClean="0"/>
          </a:p>
          <a:p>
            <a:pPr marL="0" indent="0">
              <a:buNone/>
            </a:pPr>
            <a:r>
              <a:rPr lang="en-US" sz="2400" dirty="0" smtClean="0"/>
              <a:t>Induction</a:t>
            </a:r>
            <a:r>
              <a:rPr lang="en-US" sz="2400" dirty="0"/>
              <a:t>: if w is in the language, then so is 0w1.</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a:t>
            </a:fld>
            <a:endParaRPr lang="en-US"/>
          </a:p>
        </p:txBody>
      </p:sp>
    </p:spTree>
    <p:extLst>
      <p:ext uri="{BB962C8B-B14F-4D97-AF65-F5344CB8AC3E}">
        <p14:creationId xmlns:p14="http://schemas.microsoft.com/office/powerpoint/2010/main" val="2032628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80</a:t>
            </a:fld>
            <a:endParaRPr lang="en-US"/>
          </a:p>
        </p:txBody>
      </p:sp>
      <p:pic>
        <p:nvPicPr>
          <p:cNvPr id="7" name="Picture 6"/>
          <p:cNvPicPr>
            <a:picLocks noChangeAspect="1"/>
          </p:cNvPicPr>
          <p:nvPr/>
        </p:nvPicPr>
        <p:blipFill>
          <a:blip r:embed="rId3"/>
          <a:stretch>
            <a:fillRect/>
          </a:stretch>
        </p:blipFill>
        <p:spPr>
          <a:xfrm>
            <a:off x="804545" y="1189385"/>
            <a:ext cx="9532127" cy="4220817"/>
          </a:xfrm>
          <a:prstGeom prst="rect">
            <a:avLst/>
          </a:prstGeom>
        </p:spPr>
      </p:pic>
    </p:spTree>
    <p:extLst>
      <p:ext uri="{BB962C8B-B14F-4D97-AF65-F5344CB8AC3E}">
        <p14:creationId xmlns:p14="http://schemas.microsoft.com/office/powerpoint/2010/main" val="20536350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Ambiguous Grammar</a:t>
            </a:r>
            <a:endParaRPr lang="en-US" dirty="0"/>
          </a:p>
        </p:txBody>
      </p:sp>
      <p:sp>
        <p:nvSpPr>
          <p:cNvPr id="3" name="Content Placeholder 2"/>
          <p:cNvSpPr>
            <a:spLocks noGrp="1"/>
          </p:cNvSpPr>
          <p:nvPr>
            <p:ph idx="1"/>
          </p:nvPr>
        </p:nvSpPr>
        <p:spPr/>
        <p:txBody>
          <a:bodyPr/>
          <a:lstStyle/>
          <a:p>
            <a:pPr algn="just"/>
            <a:r>
              <a:rPr lang="en-US" dirty="0"/>
              <a:t>Ambiguous </a:t>
            </a:r>
            <a:r>
              <a:rPr lang="en-US" dirty="0" smtClean="0"/>
              <a:t>Grammar: Uncertain nature or open to two or more interpretations.</a:t>
            </a:r>
          </a:p>
          <a:p>
            <a:pPr algn="just"/>
            <a:r>
              <a:rPr lang="en-US" dirty="0" smtClean="0"/>
              <a:t>Let G=(V, T, P, S) be a CFG. A grammar G is ambiguous if and only if there exists at least one </a:t>
            </a:r>
            <a:r>
              <a:rPr lang="en-US" dirty="0"/>
              <a:t>s</a:t>
            </a:r>
            <a:r>
              <a:rPr lang="en-US" dirty="0" smtClean="0"/>
              <a:t>tring W ∈ T* for which two or more different parse trees exists by applying either leftmost or rightmost derivations.</a:t>
            </a:r>
          </a:p>
          <a:p>
            <a:pPr algn="just"/>
            <a:endParaRPr lang="en-US" dirty="0" smtClean="0"/>
          </a:p>
          <a:p>
            <a:pPr algn="just"/>
            <a:endParaRPr lang="en-US"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81</a:t>
            </a:fld>
            <a:endParaRPr lang="en-US"/>
          </a:p>
        </p:txBody>
      </p:sp>
    </p:spTree>
    <p:extLst>
      <p:ext uri="{BB962C8B-B14F-4D97-AF65-F5344CB8AC3E}">
        <p14:creationId xmlns:p14="http://schemas.microsoft.com/office/powerpoint/2010/main" val="40599569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t>
            </a:r>
            <a:r>
              <a:rPr lang="en-US" dirty="0"/>
              <a:t>Ambiguous Grammar</a:t>
            </a:r>
          </a:p>
        </p:txBody>
      </p:sp>
      <p:sp>
        <p:nvSpPr>
          <p:cNvPr id="3" name="Content Placeholder 2"/>
          <p:cNvSpPr>
            <a:spLocks noGrp="1"/>
          </p:cNvSpPr>
          <p:nvPr>
            <p:ph idx="1"/>
          </p:nvPr>
        </p:nvSpPr>
        <p:spPr/>
        <p:txBody>
          <a:bodyPr/>
          <a:lstStyle/>
          <a:p>
            <a:pPr marL="0" indent="0">
              <a:buNone/>
            </a:pPr>
            <a:r>
              <a:rPr lang="en-US" sz="2000" dirty="0" smtClean="0"/>
              <a:t>G= (V, T, P, S)</a:t>
            </a:r>
          </a:p>
          <a:p>
            <a:pPr marL="0" indent="0">
              <a:buNone/>
            </a:pPr>
            <a:r>
              <a:rPr lang="en-US" sz="2000" dirty="0" smtClean="0"/>
              <a:t>V={E, I} ,  T={a, b, c, +, *} , S =E</a:t>
            </a:r>
          </a:p>
          <a:p>
            <a:pPr marL="0" indent="0">
              <a:buNone/>
            </a:pPr>
            <a:r>
              <a:rPr lang="en-US" sz="2000" dirty="0" smtClean="0"/>
              <a:t>P={ E → E+E  | E*E | I   ; I → a | b | c }</a:t>
            </a:r>
          </a:p>
          <a:p>
            <a:pPr marL="0" indent="0">
              <a:buNone/>
            </a:pPr>
            <a:endParaRPr lang="en-US" sz="2000" dirty="0" smtClean="0"/>
          </a:p>
          <a:p>
            <a:pPr marL="0" indent="0">
              <a:buNone/>
            </a:pPr>
            <a:r>
              <a:rPr lang="en-US" sz="2000" dirty="0" smtClean="0"/>
              <a:t>Two different parse trees exists for the string </a:t>
            </a:r>
            <a:r>
              <a:rPr lang="en-US" sz="2000" dirty="0" err="1" smtClean="0"/>
              <a:t>a+b</a:t>
            </a:r>
            <a:r>
              <a:rPr lang="en-US" sz="2000" dirty="0" smtClean="0"/>
              <a:t>*c</a:t>
            </a:r>
          </a:p>
          <a:p>
            <a:pPr marL="0" indent="0">
              <a:buNone/>
            </a:pPr>
            <a:endParaRPr lang="en-US"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82</a:t>
            </a:fld>
            <a:endParaRPr lang="en-US"/>
          </a:p>
        </p:txBody>
      </p:sp>
    </p:spTree>
    <p:extLst>
      <p:ext uri="{BB962C8B-B14F-4D97-AF65-F5344CB8AC3E}">
        <p14:creationId xmlns:p14="http://schemas.microsoft.com/office/powerpoint/2010/main" val="31814509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Unambiguous Grammar: Based on Precedence</a:t>
            </a:r>
            <a:endParaRPr lang="en-US" dirty="0"/>
          </a:p>
        </p:txBody>
      </p:sp>
      <p:sp>
        <p:nvSpPr>
          <p:cNvPr id="3" name="Content Placeholder 2"/>
          <p:cNvSpPr>
            <a:spLocks noGrp="1"/>
          </p:cNvSpPr>
          <p:nvPr>
            <p:ph idx="1"/>
          </p:nvPr>
        </p:nvSpPr>
        <p:spPr/>
        <p:txBody>
          <a:bodyPr/>
          <a:lstStyle/>
          <a:p>
            <a:pPr marL="0" indent="0">
              <a:buNone/>
            </a:pPr>
            <a:r>
              <a:rPr lang="en-US" sz="2000" dirty="0" smtClean="0"/>
              <a:t>G= (V, T, P, S)</a:t>
            </a:r>
          </a:p>
          <a:p>
            <a:pPr marL="0" indent="0">
              <a:buNone/>
            </a:pPr>
            <a:r>
              <a:rPr lang="en-US" sz="2000" dirty="0" smtClean="0"/>
              <a:t>V={E, F, I, T}  , T={a, b, c, +, *} , S =E</a:t>
            </a:r>
          </a:p>
          <a:p>
            <a:pPr marL="0" indent="0">
              <a:buNone/>
            </a:pPr>
            <a:r>
              <a:rPr lang="en-US" sz="2000" dirty="0" smtClean="0"/>
              <a:t>P={ </a:t>
            </a:r>
          </a:p>
          <a:p>
            <a:pPr marL="0" indent="0">
              <a:buNone/>
            </a:pPr>
            <a:r>
              <a:rPr lang="en-US" sz="2000" dirty="0"/>
              <a:t>I → a | b | </a:t>
            </a:r>
            <a:r>
              <a:rPr lang="en-US" sz="2000" dirty="0" smtClean="0"/>
              <a:t>c</a:t>
            </a:r>
          </a:p>
          <a:p>
            <a:pPr marL="0" indent="0">
              <a:buNone/>
            </a:pPr>
            <a:r>
              <a:rPr lang="en-US" sz="2000" dirty="0" smtClean="0"/>
              <a:t>F → I</a:t>
            </a:r>
          </a:p>
          <a:p>
            <a:pPr marL="0" indent="0">
              <a:buNone/>
            </a:pPr>
            <a:r>
              <a:rPr lang="en-US" sz="2000" dirty="0" smtClean="0"/>
              <a:t>T → T*F | F</a:t>
            </a:r>
            <a:endParaRPr lang="en-US" sz="2000" dirty="0"/>
          </a:p>
          <a:p>
            <a:pPr marL="0" indent="0">
              <a:buNone/>
            </a:pPr>
            <a:r>
              <a:rPr lang="en-US" sz="2000" dirty="0" smtClean="0"/>
              <a:t>E → E+T | T </a:t>
            </a:r>
          </a:p>
          <a:p>
            <a:pPr marL="0" indent="0">
              <a:buNone/>
            </a:pPr>
            <a:r>
              <a:rPr lang="en-US" sz="2000" dirty="0" smtClean="0"/>
              <a:t>}</a:t>
            </a:r>
          </a:p>
          <a:p>
            <a:pPr marL="0" indent="0">
              <a:buNone/>
            </a:pPr>
            <a:r>
              <a:rPr lang="en-US" sz="2000" dirty="0" smtClean="0"/>
              <a:t>Only one parse tree exists for the string </a:t>
            </a:r>
            <a:r>
              <a:rPr lang="en-US" sz="2000" dirty="0" err="1" smtClean="0"/>
              <a:t>a+b</a:t>
            </a:r>
            <a:r>
              <a:rPr lang="en-US" sz="2000" dirty="0" smtClean="0"/>
              <a:t>*c</a:t>
            </a:r>
          </a:p>
          <a:p>
            <a:pPr marL="0" indent="0">
              <a:buNone/>
            </a:pPr>
            <a:endParaRPr lang="en-US"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83</a:t>
            </a:fld>
            <a:endParaRPr lang="en-US"/>
          </a:p>
        </p:txBody>
      </p:sp>
    </p:spTree>
    <p:extLst>
      <p:ext uri="{BB962C8B-B14F-4D97-AF65-F5344CB8AC3E}">
        <p14:creationId xmlns:p14="http://schemas.microsoft.com/office/powerpoint/2010/main" val="3601333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84</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16667"/>
          <a:stretch/>
        </p:blipFill>
        <p:spPr>
          <a:xfrm rot="16200000">
            <a:off x="137161" y="380203"/>
            <a:ext cx="6339841" cy="5547362"/>
          </a:xfrm>
          <a:prstGeom prst="rect">
            <a:avLst/>
          </a:prstGeom>
        </p:spPr>
      </p:pic>
    </p:spTree>
    <p:extLst>
      <p:ext uri="{BB962C8B-B14F-4D97-AF65-F5344CB8AC3E}">
        <p14:creationId xmlns:p14="http://schemas.microsoft.com/office/powerpoint/2010/main" val="21459453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85</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7723" t="3521" r="4666" b="11255"/>
          <a:stretch/>
        </p:blipFill>
        <p:spPr>
          <a:xfrm rot="16200000">
            <a:off x="753605" y="-45143"/>
            <a:ext cx="6475708" cy="6614162"/>
          </a:xfrm>
          <a:prstGeom prst="rect">
            <a:avLst/>
          </a:prstGeom>
        </p:spPr>
      </p:pic>
    </p:spTree>
    <p:extLst>
      <p:ext uri="{BB962C8B-B14F-4D97-AF65-F5344CB8AC3E}">
        <p14:creationId xmlns:p14="http://schemas.microsoft.com/office/powerpoint/2010/main" val="26857741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86</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458" r="6024" b="27279"/>
          <a:stretch/>
        </p:blipFill>
        <p:spPr>
          <a:xfrm rot="16200000">
            <a:off x="635042" y="285663"/>
            <a:ext cx="6705600" cy="6439073"/>
          </a:xfrm>
          <a:prstGeom prst="rect">
            <a:avLst/>
          </a:prstGeom>
        </p:spPr>
      </p:pic>
    </p:spTree>
    <p:extLst>
      <p:ext uri="{BB962C8B-B14F-4D97-AF65-F5344CB8AC3E}">
        <p14:creationId xmlns:p14="http://schemas.microsoft.com/office/powerpoint/2010/main" val="7492878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sz="2400" dirty="0" smtClean="0"/>
              <a:t>Consider the grammar </a:t>
            </a:r>
          </a:p>
          <a:p>
            <a:pPr marL="0" indent="0">
              <a:buNone/>
            </a:pPr>
            <a:r>
              <a:rPr lang="en-US" sz="2400" dirty="0" smtClean="0"/>
              <a:t>S → </a:t>
            </a:r>
            <a:r>
              <a:rPr lang="en-US" sz="2400" dirty="0" err="1" smtClean="0"/>
              <a:t>aS</a:t>
            </a:r>
            <a:r>
              <a:rPr lang="en-US" sz="2400" dirty="0" smtClean="0"/>
              <a:t> | </a:t>
            </a:r>
            <a:r>
              <a:rPr lang="en-US" sz="2400" dirty="0" err="1" smtClean="0"/>
              <a:t>aSbS</a:t>
            </a:r>
            <a:r>
              <a:rPr lang="en-US" sz="2400" dirty="0" smtClean="0"/>
              <a:t> | </a:t>
            </a:r>
            <a:r>
              <a:rPr lang="el-GR" sz="2400" dirty="0" smtClean="0"/>
              <a:t>ε</a:t>
            </a:r>
            <a:endParaRPr lang="en-US" sz="2400" dirty="0" smtClean="0"/>
          </a:p>
          <a:p>
            <a:pPr marL="0" indent="0">
              <a:buNone/>
            </a:pPr>
            <a:r>
              <a:rPr lang="en-US" sz="2400" dirty="0" smtClean="0"/>
              <a:t>Show that the grammar is ambiguous over the string </a:t>
            </a:r>
            <a:r>
              <a:rPr lang="en-US" sz="2400" b="1" dirty="0" err="1" smtClean="0"/>
              <a:t>aab</a:t>
            </a:r>
            <a:endParaRPr lang="en-US" sz="2400" b="1"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87</a:t>
            </a:fld>
            <a:endParaRPr lang="en-US"/>
          </a:p>
        </p:txBody>
      </p:sp>
    </p:spTree>
    <p:extLst>
      <p:ext uri="{BB962C8B-B14F-4D97-AF65-F5344CB8AC3E}">
        <p14:creationId xmlns:p14="http://schemas.microsoft.com/office/powerpoint/2010/main" val="1213031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88</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73" t="10901" r="2273" b="7280"/>
          <a:stretch/>
        </p:blipFill>
        <p:spPr>
          <a:xfrm rot="5400000">
            <a:off x="1497807" y="-740409"/>
            <a:ext cx="6400800" cy="8129589"/>
          </a:xfrm>
          <a:prstGeom prst="rect">
            <a:avLst/>
          </a:prstGeom>
        </p:spPr>
      </p:pic>
    </p:spTree>
    <p:extLst>
      <p:ext uri="{BB962C8B-B14F-4D97-AF65-F5344CB8AC3E}">
        <p14:creationId xmlns:p14="http://schemas.microsoft.com/office/powerpoint/2010/main" val="408499774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pPr marL="0" indent="0">
              <a:buNone/>
            </a:pPr>
            <a:r>
              <a:rPr lang="en-US" sz="2000" dirty="0" smtClean="0"/>
              <a:t>Consider the grammar </a:t>
            </a:r>
          </a:p>
          <a:p>
            <a:pPr marL="0" indent="0">
              <a:buNone/>
            </a:pPr>
            <a:r>
              <a:rPr lang="en-US" sz="2000" dirty="0" smtClean="0"/>
              <a:t>G=(V, T, P, S)</a:t>
            </a:r>
          </a:p>
          <a:p>
            <a:pPr marL="0" indent="0">
              <a:buNone/>
            </a:pPr>
            <a:r>
              <a:rPr lang="en-US" sz="2000" dirty="0" smtClean="0"/>
              <a:t>V = {S, C} , T={i, t, e, a, b} , S=S</a:t>
            </a:r>
          </a:p>
          <a:p>
            <a:pPr marL="0" indent="0">
              <a:buNone/>
            </a:pPr>
            <a:r>
              <a:rPr lang="en-US" sz="2000" dirty="0" smtClean="0"/>
              <a:t>P = { S → </a:t>
            </a:r>
            <a:r>
              <a:rPr lang="en-US" sz="2000" dirty="0" err="1" smtClean="0"/>
              <a:t>iCtS</a:t>
            </a:r>
            <a:r>
              <a:rPr lang="en-US" sz="2000" dirty="0" smtClean="0"/>
              <a:t> | </a:t>
            </a:r>
            <a:r>
              <a:rPr lang="en-US" sz="2000" dirty="0" err="1" smtClean="0"/>
              <a:t>iCtSeS</a:t>
            </a:r>
            <a:r>
              <a:rPr lang="en-US" sz="2000" dirty="0" smtClean="0"/>
              <a:t> | a  , C → b }</a:t>
            </a:r>
          </a:p>
          <a:p>
            <a:pPr marL="0" indent="0">
              <a:buNone/>
            </a:pPr>
            <a:r>
              <a:rPr lang="en-US" sz="2000" dirty="0" smtClean="0"/>
              <a:t>Show that the grammar is ambiguous over the string </a:t>
            </a:r>
            <a:r>
              <a:rPr lang="en-US" sz="2000" b="1" dirty="0" err="1" smtClean="0"/>
              <a:t>ibtibtaea</a:t>
            </a:r>
            <a:endParaRPr lang="en-US" sz="2000" b="1"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89</a:t>
            </a:fld>
            <a:endParaRPr lang="en-US"/>
          </a:p>
        </p:txBody>
      </p:sp>
    </p:spTree>
    <p:extLst>
      <p:ext uri="{BB962C8B-B14F-4D97-AF65-F5344CB8AC3E}">
        <p14:creationId xmlns:p14="http://schemas.microsoft.com/office/powerpoint/2010/main" val="3588850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Definition of CFG</a:t>
            </a:r>
            <a:endParaRPr lang="en-US" dirty="0"/>
          </a:p>
        </p:txBody>
      </p:sp>
      <p:sp>
        <p:nvSpPr>
          <p:cNvPr id="3" name="Content Placeholder 2"/>
          <p:cNvSpPr>
            <a:spLocks noGrp="1"/>
          </p:cNvSpPr>
          <p:nvPr>
            <p:ph idx="1"/>
          </p:nvPr>
        </p:nvSpPr>
        <p:spPr/>
        <p:txBody>
          <a:bodyPr/>
          <a:lstStyle/>
          <a:p>
            <a:pPr marL="0" indent="0">
              <a:buNone/>
            </a:pPr>
            <a:r>
              <a:rPr lang="en-US" sz="2000" dirty="0" smtClean="0"/>
              <a:t>A </a:t>
            </a:r>
            <a:r>
              <a:rPr lang="en-US" sz="2000" dirty="0"/>
              <a:t>Context-free grammar is a 4-tuple </a:t>
            </a:r>
            <a:r>
              <a:rPr lang="en-US" sz="2000" dirty="0" smtClean="0"/>
              <a:t>or quadruple</a:t>
            </a:r>
          </a:p>
          <a:p>
            <a:pPr marL="0" indent="0">
              <a:buNone/>
            </a:pPr>
            <a:r>
              <a:rPr lang="en-US" sz="2000" dirty="0" smtClean="0"/>
              <a:t>G=(</a:t>
            </a:r>
            <a:r>
              <a:rPr lang="en-US" sz="2000" dirty="0" smtClean="0">
                <a:solidFill>
                  <a:srgbClr val="0000CC"/>
                </a:solidFill>
              </a:rPr>
              <a:t>V</a:t>
            </a:r>
            <a:r>
              <a:rPr lang="en-US" sz="2000" dirty="0"/>
              <a:t>, </a:t>
            </a:r>
            <a:r>
              <a:rPr lang="en-US" sz="2000" dirty="0" smtClean="0">
                <a:solidFill>
                  <a:srgbClr val="0000CC"/>
                </a:solidFill>
              </a:rPr>
              <a:t>T</a:t>
            </a:r>
            <a:r>
              <a:rPr lang="en-US" sz="2000" dirty="0" smtClean="0"/>
              <a:t>, </a:t>
            </a:r>
            <a:r>
              <a:rPr lang="en-US" sz="2000" dirty="0" smtClean="0">
                <a:solidFill>
                  <a:srgbClr val="0000CC"/>
                </a:solidFill>
              </a:rPr>
              <a:t>P</a:t>
            </a:r>
            <a:r>
              <a:rPr lang="en-US" sz="2000" dirty="0" smtClean="0"/>
              <a:t>, </a:t>
            </a:r>
            <a:r>
              <a:rPr lang="en-US" sz="2000" dirty="0">
                <a:solidFill>
                  <a:srgbClr val="0000CC"/>
                </a:solidFill>
              </a:rPr>
              <a:t>S</a:t>
            </a:r>
            <a:r>
              <a:rPr lang="en-US" sz="2000" dirty="0"/>
              <a:t>) </a:t>
            </a:r>
            <a:r>
              <a:rPr lang="en-US" sz="2000" dirty="0" smtClean="0"/>
              <a:t>where </a:t>
            </a:r>
          </a:p>
          <a:p>
            <a:pPr marL="514350" indent="-514350">
              <a:buAutoNum type="arabicPeriod"/>
            </a:pPr>
            <a:r>
              <a:rPr lang="en-US" sz="2000" dirty="0" smtClean="0">
                <a:solidFill>
                  <a:srgbClr val="0000CC"/>
                </a:solidFill>
              </a:rPr>
              <a:t>V</a:t>
            </a:r>
            <a:r>
              <a:rPr lang="en-US" sz="2000" dirty="0" smtClean="0"/>
              <a:t> </a:t>
            </a:r>
            <a:r>
              <a:rPr lang="en-US" sz="2000" dirty="0"/>
              <a:t>is a ﬁnite set called the </a:t>
            </a:r>
            <a:r>
              <a:rPr lang="en-US" sz="2000" b="1" dirty="0" smtClean="0"/>
              <a:t>Variables</a:t>
            </a:r>
            <a:r>
              <a:rPr lang="en-US" sz="2000" dirty="0" smtClean="0"/>
              <a:t> </a:t>
            </a:r>
            <a:r>
              <a:rPr lang="en-US" sz="2000" dirty="0"/>
              <a:t>(non- terminals) </a:t>
            </a:r>
            <a:endParaRPr lang="en-US" sz="2000" dirty="0" smtClean="0"/>
          </a:p>
          <a:p>
            <a:pPr marL="514350" indent="-514350">
              <a:buAutoNum type="arabicPeriod"/>
            </a:pPr>
            <a:r>
              <a:rPr lang="en-US" sz="2000" dirty="0" smtClean="0">
                <a:solidFill>
                  <a:srgbClr val="0000CC"/>
                </a:solidFill>
              </a:rPr>
              <a:t>T</a:t>
            </a:r>
            <a:r>
              <a:rPr lang="en-US" sz="2000" dirty="0" smtClean="0"/>
              <a:t> </a:t>
            </a:r>
            <a:r>
              <a:rPr lang="en-US" sz="2000" dirty="0"/>
              <a:t>is a ﬁnite set </a:t>
            </a:r>
            <a:r>
              <a:rPr lang="en-US" sz="2000" dirty="0" smtClean="0"/>
              <a:t>called </a:t>
            </a:r>
            <a:r>
              <a:rPr lang="en-US" sz="2000" dirty="0"/>
              <a:t>the </a:t>
            </a:r>
            <a:r>
              <a:rPr lang="en-US" sz="2000" b="1" dirty="0" smtClean="0"/>
              <a:t>Terminals </a:t>
            </a:r>
            <a:r>
              <a:rPr lang="en-US" sz="2000" dirty="0" smtClean="0"/>
              <a:t>(V</a:t>
            </a:r>
            <a:r>
              <a:rPr lang="en-US" sz="2000" dirty="0" smtClean="0">
                <a:latin typeface="Cambria Math"/>
                <a:ea typeface="Cambria Math"/>
              </a:rPr>
              <a:t>⋂</a:t>
            </a:r>
            <a:r>
              <a:rPr lang="en-US" sz="2000" dirty="0" smtClean="0"/>
              <a:t>T=∅  i.e., disjoint from V)</a:t>
            </a:r>
            <a:endParaRPr lang="en-US" sz="2000" dirty="0"/>
          </a:p>
          <a:p>
            <a:pPr marL="514350" indent="-514350">
              <a:buAutoNum type="arabicPeriod"/>
            </a:pPr>
            <a:r>
              <a:rPr lang="en-US" sz="2000" dirty="0" smtClean="0">
                <a:solidFill>
                  <a:srgbClr val="0000CC"/>
                </a:solidFill>
              </a:rPr>
              <a:t>P</a:t>
            </a:r>
            <a:r>
              <a:rPr lang="en-US" sz="2000" dirty="0" smtClean="0"/>
              <a:t> </a:t>
            </a:r>
            <a:r>
              <a:rPr lang="en-US" sz="2000" dirty="0"/>
              <a:t>is a ﬁnite set of </a:t>
            </a:r>
            <a:r>
              <a:rPr lang="en-US" sz="2000" b="1" dirty="0" smtClean="0"/>
              <a:t>Rules</a:t>
            </a:r>
            <a:r>
              <a:rPr lang="en-US" sz="2000" dirty="0" smtClean="0"/>
              <a:t> or </a:t>
            </a:r>
            <a:r>
              <a:rPr lang="en-US" sz="2000" b="1" dirty="0" smtClean="0"/>
              <a:t>Productions</a:t>
            </a:r>
            <a:r>
              <a:rPr lang="en-US" sz="2000" dirty="0" smtClean="0"/>
              <a:t>, </a:t>
            </a:r>
            <a:r>
              <a:rPr lang="en-US" sz="2000" dirty="0"/>
              <a:t>where each rule maps a variable to a string </a:t>
            </a:r>
            <a:r>
              <a:rPr lang="en-US" sz="2000" dirty="0" smtClean="0"/>
              <a:t>V </a:t>
            </a:r>
            <a:r>
              <a:rPr lang="en-US" sz="2000" dirty="0"/>
              <a:t>-&gt; (V U T</a:t>
            </a:r>
            <a:r>
              <a:rPr lang="en-US" sz="2000" dirty="0" smtClean="0"/>
              <a:t>)*</a:t>
            </a:r>
          </a:p>
          <a:p>
            <a:pPr marL="514350" indent="-514350">
              <a:buAutoNum type="arabicPeriod"/>
            </a:pPr>
            <a:r>
              <a:rPr lang="en-US" sz="2000" dirty="0" smtClean="0">
                <a:solidFill>
                  <a:srgbClr val="0000CC"/>
                </a:solidFill>
              </a:rPr>
              <a:t>S</a:t>
            </a:r>
            <a:r>
              <a:rPr lang="en-US" sz="2000" dirty="0" smtClean="0"/>
              <a:t> </a:t>
            </a:r>
            <a:r>
              <a:rPr lang="en-US" sz="2000" dirty="0"/>
              <a:t>∈ </a:t>
            </a:r>
            <a:r>
              <a:rPr lang="en-US" sz="2000" dirty="0">
                <a:solidFill>
                  <a:srgbClr val="0000CC"/>
                </a:solidFill>
              </a:rPr>
              <a:t>V </a:t>
            </a:r>
            <a:r>
              <a:rPr lang="en-US" sz="2000" dirty="0"/>
              <a:t>is the </a:t>
            </a:r>
            <a:r>
              <a:rPr lang="en-US" sz="2000" b="1" dirty="0" smtClean="0"/>
              <a:t>Start</a:t>
            </a:r>
            <a:r>
              <a:rPr lang="en-US" sz="2000" dirty="0" smtClean="0"/>
              <a:t> </a:t>
            </a:r>
            <a:r>
              <a:rPr lang="en-US" sz="2000" dirty="0"/>
              <a:t>symbol </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a:t>
            </a:fld>
            <a:endParaRPr lang="en-US"/>
          </a:p>
        </p:txBody>
      </p:sp>
    </p:spTree>
    <p:extLst>
      <p:ext uri="{BB962C8B-B14F-4D97-AF65-F5344CB8AC3E}">
        <p14:creationId xmlns:p14="http://schemas.microsoft.com/office/powerpoint/2010/main" val="38984483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90</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764" t="5047"/>
          <a:stretch/>
        </p:blipFill>
        <p:spPr>
          <a:xfrm rot="5400000">
            <a:off x="1703258" y="-651005"/>
            <a:ext cx="6271577" cy="8152705"/>
          </a:xfrm>
          <a:prstGeom prst="rect">
            <a:avLst/>
          </a:prstGeom>
        </p:spPr>
      </p:pic>
    </p:spTree>
    <p:extLst>
      <p:ext uri="{BB962C8B-B14F-4D97-AF65-F5344CB8AC3E}">
        <p14:creationId xmlns:p14="http://schemas.microsoft.com/office/powerpoint/2010/main" val="7101774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91</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28673"/>
          <a:stretch/>
        </p:blipFill>
        <p:spPr>
          <a:xfrm rot="5400000">
            <a:off x="2223939" y="-1123390"/>
            <a:ext cx="6060106" cy="8921115"/>
          </a:xfrm>
          <a:prstGeom prst="rect">
            <a:avLst/>
          </a:prstGeom>
        </p:spPr>
      </p:pic>
    </p:spTree>
    <p:extLst>
      <p:ext uri="{BB962C8B-B14F-4D97-AF65-F5344CB8AC3E}">
        <p14:creationId xmlns:p14="http://schemas.microsoft.com/office/powerpoint/2010/main" val="35586316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892" t="8037"/>
          <a:stretch/>
        </p:blipFill>
        <p:spPr>
          <a:xfrm rot="5400000">
            <a:off x="811724" y="-11275"/>
            <a:ext cx="6377553" cy="6475009"/>
          </a:xfrm>
        </p:spPr>
      </p:pic>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92</a:t>
            </a:fld>
            <a:endParaRPr lang="en-US"/>
          </a:p>
        </p:txBody>
      </p:sp>
    </p:spTree>
    <p:extLst>
      <p:ext uri="{BB962C8B-B14F-4D97-AF65-F5344CB8AC3E}">
        <p14:creationId xmlns:p14="http://schemas.microsoft.com/office/powerpoint/2010/main" val="30868115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93</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410943136"/>
              </p:ext>
            </p:extLst>
          </p:nvPr>
        </p:nvGraphicFramePr>
        <p:xfrm>
          <a:off x="381000" y="609600"/>
          <a:ext cx="12054840" cy="5490464"/>
        </p:xfrm>
        <a:graphic>
          <a:graphicData uri="http://schemas.openxmlformats.org/drawingml/2006/table">
            <a:tbl>
              <a:tblPr/>
              <a:tblGrid>
                <a:gridCol w="6027420"/>
                <a:gridCol w="6027420"/>
              </a:tblGrid>
              <a:tr h="231291">
                <a:tc>
                  <a:txBody>
                    <a:bodyPr/>
                    <a:lstStyle/>
                    <a:p>
                      <a:pPr algn="ctr"/>
                      <a:r>
                        <a:rPr lang="en-IN" sz="1600" b="1" dirty="0">
                          <a:effectLst/>
                        </a:rPr>
                        <a:t>Ambiguous Grammar</a:t>
                      </a:r>
                      <a:endParaRPr lang="en-IN" sz="1600" dirty="0">
                        <a:effectLst/>
                      </a:endParaRP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b="1" dirty="0">
                          <a:effectLst/>
                        </a:rPr>
                        <a:t>Unambiguous Grammar</a:t>
                      </a:r>
                      <a:endParaRPr lang="en-IN" sz="1600" dirty="0">
                        <a:effectLst/>
                      </a:endParaRP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1764812">
                <a:tc>
                  <a:txBody>
                    <a:bodyPr/>
                    <a:lstStyle/>
                    <a:p>
                      <a:pPr fontAlgn="base"/>
                      <a:r>
                        <a:rPr lang="en-IN" sz="1600" dirty="0">
                          <a:effectLst/>
                        </a:rPr>
                        <a:t>A grammar is said to be ambiguous if for any string generated by it, </a:t>
                      </a:r>
                      <a:r>
                        <a:rPr lang="en-IN" sz="1600" dirty="0">
                          <a:solidFill>
                            <a:srgbClr val="C00000"/>
                          </a:solidFill>
                          <a:effectLst/>
                        </a:rPr>
                        <a:t>it has more than one-</a:t>
                      </a:r>
                    </a:p>
                    <a:p>
                      <a:pPr fontAlgn="base">
                        <a:buFont typeface="Arial" panose="020B0604020202020204" pitchFamily="34" charset="0"/>
                        <a:buChar char="•"/>
                      </a:pPr>
                      <a:r>
                        <a:rPr lang="en-IN" sz="1600" dirty="0">
                          <a:effectLst/>
                        </a:rPr>
                        <a:t>parse tree</a:t>
                      </a:r>
                    </a:p>
                    <a:p>
                      <a:pPr fontAlgn="base">
                        <a:buFont typeface="Arial" panose="020B0604020202020204" pitchFamily="34" charset="0"/>
                        <a:buChar char="•"/>
                      </a:pPr>
                      <a:r>
                        <a:rPr lang="en-IN" sz="1600" dirty="0">
                          <a:effectLst/>
                        </a:rPr>
                        <a:t>or derivation tree</a:t>
                      </a:r>
                    </a:p>
                    <a:p>
                      <a:pPr fontAlgn="base">
                        <a:buFont typeface="Arial" panose="020B0604020202020204" pitchFamily="34" charset="0"/>
                        <a:buChar char="•"/>
                      </a:pPr>
                      <a:r>
                        <a:rPr lang="en-IN" sz="1600" dirty="0" smtClean="0">
                          <a:effectLst/>
                        </a:rPr>
                        <a:t>or </a:t>
                      </a:r>
                      <a:r>
                        <a:rPr lang="en-IN" sz="1600" dirty="0">
                          <a:effectLst/>
                        </a:rPr>
                        <a:t>leftmost derivation</a:t>
                      </a:r>
                    </a:p>
                    <a:p>
                      <a:pPr fontAlgn="base">
                        <a:buFont typeface="Arial" panose="020B0604020202020204" pitchFamily="34" charset="0"/>
                        <a:buChar char="•"/>
                      </a:pPr>
                      <a:r>
                        <a:rPr lang="en-IN" sz="1600" dirty="0">
                          <a:effectLst/>
                        </a:rPr>
                        <a:t>or rightmost derivation</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fontAlgn="base"/>
                      <a:r>
                        <a:rPr lang="en-IN" sz="1600" dirty="0">
                          <a:effectLst/>
                        </a:rPr>
                        <a:t>A grammar is said to be unambiguous if for all the strings generated by it, </a:t>
                      </a:r>
                      <a:r>
                        <a:rPr lang="en-IN" sz="1600" dirty="0">
                          <a:solidFill>
                            <a:srgbClr val="C00000"/>
                          </a:solidFill>
                          <a:effectLst/>
                        </a:rPr>
                        <a:t>it has exactly one-</a:t>
                      </a:r>
                    </a:p>
                    <a:p>
                      <a:pPr fontAlgn="base">
                        <a:buFont typeface="Arial" panose="020B0604020202020204" pitchFamily="34" charset="0"/>
                        <a:buChar char="•"/>
                      </a:pPr>
                      <a:r>
                        <a:rPr lang="en-IN" sz="1600" dirty="0">
                          <a:effectLst/>
                        </a:rPr>
                        <a:t>parse tree</a:t>
                      </a:r>
                    </a:p>
                    <a:p>
                      <a:pPr fontAlgn="base">
                        <a:buFont typeface="Arial" panose="020B0604020202020204" pitchFamily="34" charset="0"/>
                        <a:buChar char="•"/>
                      </a:pPr>
                      <a:r>
                        <a:rPr lang="en-IN" sz="1600" dirty="0">
                          <a:effectLst/>
                        </a:rPr>
                        <a:t>or derivation tree</a:t>
                      </a:r>
                    </a:p>
                    <a:p>
                      <a:pPr fontAlgn="base">
                        <a:buFont typeface="Arial" panose="020B0604020202020204" pitchFamily="34" charset="0"/>
                        <a:buChar char="•"/>
                      </a:pPr>
                      <a:r>
                        <a:rPr lang="en-IN" sz="1600" dirty="0" smtClean="0">
                          <a:effectLst/>
                        </a:rPr>
                        <a:t>or </a:t>
                      </a:r>
                      <a:r>
                        <a:rPr lang="en-IN" sz="1600" dirty="0">
                          <a:effectLst/>
                        </a:rPr>
                        <a:t>leftmost derivation</a:t>
                      </a:r>
                    </a:p>
                    <a:p>
                      <a:pPr fontAlgn="base">
                        <a:buFont typeface="Arial" panose="020B0604020202020204" pitchFamily="34" charset="0"/>
                        <a:buChar char="•"/>
                      </a:pPr>
                      <a:r>
                        <a:rPr lang="en-IN" sz="1600" dirty="0">
                          <a:effectLst/>
                        </a:rPr>
                        <a:t>or rightmost derivation</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1025766">
                <a:tc>
                  <a:txBody>
                    <a:bodyPr/>
                    <a:lstStyle/>
                    <a:p>
                      <a:r>
                        <a:rPr lang="en-IN" sz="1600" dirty="0">
                          <a:effectLst/>
                        </a:rPr>
                        <a:t>In case of ambiguous grammar, leftmost derivation and rightmost derivation represents different parse trees.</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IN" sz="1600">
                          <a:effectLst/>
                        </a:rPr>
                        <a:t>In case of unambiguous grammar, leftmost derivation and rightmost derivation represents the same parse tree.</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656243">
                <a:tc>
                  <a:txBody>
                    <a:bodyPr/>
                    <a:lstStyle/>
                    <a:p>
                      <a:r>
                        <a:rPr lang="en-IN" sz="1600">
                          <a:effectLst/>
                        </a:rPr>
                        <a:t>Ambiguous grammar contains less number of non-terminals.</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IN" sz="1600">
                          <a:effectLst/>
                        </a:rPr>
                        <a:t>Unambiguous grammar contains more number of non-terminals.</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656243">
                <a:tc>
                  <a:txBody>
                    <a:bodyPr/>
                    <a:lstStyle/>
                    <a:p>
                      <a:r>
                        <a:rPr lang="en-IN" sz="1600">
                          <a:effectLst/>
                        </a:rPr>
                        <a:t>For ambiguous grammar, length of parse tree is less.</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r>
                        <a:rPr lang="en-IN" sz="1600">
                          <a:effectLst/>
                        </a:rPr>
                        <a:t>For unambiguous grammar, length of parse tree is large.</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r h="785576">
                <a:tc>
                  <a:txBody>
                    <a:bodyPr/>
                    <a:lstStyle/>
                    <a:p>
                      <a:pPr fontAlgn="base"/>
                      <a:r>
                        <a:rPr lang="en-IN" sz="1600" b="1" u="sng" dirty="0">
                          <a:effectLst/>
                        </a:rPr>
                        <a:t>Example-</a:t>
                      </a:r>
                      <a:endParaRPr lang="en-IN" sz="1600" dirty="0">
                        <a:effectLst/>
                      </a:endParaRPr>
                    </a:p>
                    <a:p>
                      <a:pPr fontAlgn="base"/>
                      <a:r>
                        <a:rPr lang="en-IN" sz="1600" dirty="0">
                          <a:effectLst/>
                        </a:rPr>
                        <a:t> </a:t>
                      </a:r>
                    </a:p>
                    <a:p>
                      <a:pPr algn="ctr" fontAlgn="base"/>
                      <a:r>
                        <a:rPr lang="en-IN" sz="1600" dirty="0">
                          <a:effectLst/>
                        </a:rPr>
                        <a:t>E → E + E / E x E / id</a:t>
                      </a:r>
                    </a:p>
                    <a:p>
                      <a:pPr fontAlgn="base"/>
                      <a:r>
                        <a:rPr lang="en-IN" sz="1600" dirty="0">
                          <a:effectLst/>
                        </a:rPr>
                        <a:t> </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fontAlgn="base"/>
                      <a:r>
                        <a:rPr lang="fr-FR" sz="1600" b="1" u="sng" dirty="0" err="1">
                          <a:effectLst/>
                        </a:rPr>
                        <a:t>Example</a:t>
                      </a:r>
                      <a:r>
                        <a:rPr lang="fr-FR" sz="1600" b="1" u="sng" dirty="0">
                          <a:effectLst/>
                        </a:rPr>
                        <a:t>-</a:t>
                      </a:r>
                      <a:endParaRPr lang="fr-FR" sz="1600" dirty="0">
                        <a:effectLst/>
                      </a:endParaRPr>
                    </a:p>
                    <a:p>
                      <a:pPr algn="ctr" fontAlgn="base"/>
                      <a:r>
                        <a:rPr lang="fr-FR" sz="1600" dirty="0">
                          <a:effectLst/>
                        </a:rPr>
                        <a:t>E → E + T / T</a:t>
                      </a:r>
                    </a:p>
                    <a:p>
                      <a:pPr algn="ctr" fontAlgn="base"/>
                      <a:r>
                        <a:rPr lang="fr-FR" sz="1600" dirty="0">
                          <a:effectLst/>
                        </a:rPr>
                        <a:t>T → T x F / F</a:t>
                      </a:r>
                    </a:p>
                    <a:p>
                      <a:pPr algn="ctr" fontAlgn="base"/>
                      <a:r>
                        <a:rPr lang="fr-FR" sz="1600" dirty="0">
                          <a:effectLst/>
                        </a:rPr>
                        <a:t>F → id</a:t>
                      </a:r>
                    </a:p>
                  </a:txBody>
                  <a:tcPr marL="73588" marR="73588" marT="42050" marB="4205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9647179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Inherently Ambiguous Language</a:t>
            </a:r>
            <a:endParaRPr lang="en-IN" dirty="0"/>
          </a:p>
        </p:txBody>
      </p:sp>
      <p:sp>
        <p:nvSpPr>
          <p:cNvPr id="3" name="Content Placeholder 2"/>
          <p:cNvSpPr>
            <a:spLocks noGrp="1"/>
          </p:cNvSpPr>
          <p:nvPr>
            <p:ph idx="1"/>
          </p:nvPr>
        </p:nvSpPr>
        <p:spPr/>
        <p:txBody>
          <a:bodyPr/>
          <a:lstStyle/>
          <a:p>
            <a:pPr marL="0" indent="0">
              <a:buNone/>
            </a:pPr>
            <a:r>
              <a:rPr lang="en-IN" sz="2000" dirty="0"/>
              <a:t>Inherently Ambiguous Language </a:t>
            </a:r>
            <a:r>
              <a:rPr lang="en-IN" sz="2000" dirty="0" smtClean="0"/>
              <a:t>: A </a:t>
            </a:r>
            <a:r>
              <a:rPr lang="en-IN" sz="2000" dirty="0"/>
              <a:t>context-free language that has no </a:t>
            </a:r>
            <a:r>
              <a:rPr lang="en-IN" sz="2000" dirty="0" smtClean="0"/>
              <a:t>non-ambiguous grammar. </a:t>
            </a:r>
          </a:p>
          <a:p>
            <a:pPr marL="0" indent="0">
              <a:buNone/>
            </a:pPr>
            <a:r>
              <a:rPr lang="en-IN" sz="2000" dirty="0" smtClean="0"/>
              <a:t>An </a:t>
            </a:r>
            <a:r>
              <a:rPr lang="en-IN" sz="2000" dirty="0"/>
              <a:t>example is the set {</a:t>
            </a:r>
            <a:r>
              <a:rPr lang="en-IN" sz="2000" i="1" dirty="0" err="1"/>
              <a:t>a</a:t>
            </a:r>
            <a:r>
              <a:rPr lang="en-IN" sz="2000" i="1" baseline="30000" dirty="0" err="1"/>
              <a:t>i</a:t>
            </a:r>
            <a:r>
              <a:rPr lang="en-IN" sz="2000" dirty="0" err="1"/>
              <a:t>b</a:t>
            </a:r>
            <a:r>
              <a:rPr lang="en-IN" sz="2000" i="1" baseline="30000" dirty="0" err="1"/>
              <a:t>j</a:t>
            </a:r>
            <a:r>
              <a:rPr lang="en-IN" sz="2000" dirty="0" err="1"/>
              <a:t>c</a:t>
            </a:r>
            <a:r>
              <a:rPr lang="en-IN" sz="2000" i="1" baseline="30000" dirty="0" err="1"/>
              <a:t>k</a:t>
            </a:r>
            <a:r>
              <a:rPr lang="en-IN" sz="2000" dirty="0"/>
              <a:t> | </a:t>
            </a:r>
            <a:r>
              <a:rPr lang="en-IN" sz="2000" i="1" dirty="0" err="1"/>
              <a:t>i</a:t>
            </a:r>
            <a:r>
              <a:rPr lang="en-IN" sz="2000" dirty="0"/>
              <a:t> = </a:t>
            </a:r>
            <a:r>
              <a:rPr lang="en-IN" sz="2000" i="1" dirty="0"/>
              <a:t>j</a:t>
            </a:r>
            <a:r>
              <a:rPr lang="en-IN" sz="2000" dirty="0"/>
              <a:t> or </a:t>
            </a:r>
            <a:r>
              <a:rPr lang="en-IN" sz="2000" i="1" dirty="0"/>
              <a:t>j</a:t>
            </a:r>
            <a:r>
              <a:rPr lang="en-IN" sz="2000" dirty="0"/>
              <a:t> = </a:t>
            </a:r>
            <a:r>
              <a:rPr lang="en-IN" sz="2000" i="1" dirty="0"/>
              <a:t>k</a:t>
            </a:r>
            <a:r>
              <a:rPr lang="en-IN" sz="2000" dirty="0" smtClean="0"/>
              <a:t>}</a:t>
            </a:r>
          </a:p>
          <a:p>
            <a:pPr marL="0" indent="0">
              <a:buNone/>
            </a:pPr>
            <a:endParaRPr lang="en-IN" sz="2000" dirty="0"/>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94</a:t>
            </a:fld>
            <a:endParaRPr lang="en-US"/>
          </a:p>
        </p:txBody>
      </p:sp>
    </p:spTree>
    <p:extLst>
      <p:ext uri="{BB962C8B-B14F-4D97-AF65-F5344CB8AC3E}">
        <p14:creationId xmlns:p14="http://schemas.microsoft.com/office/powerpoint/2010/main" val="2976691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sz="2000" dirty="0"/>
              <a:t>Grammar that produce more than one Parse tree for same sentence is:</a:t>
            </a:r>
          </a:p>
          <a:p>
            <a:pPr marL="0" indent="0">
              <a:buNone/>
            </a:pPr>
            <a:r>
              <a:rPr lang="en-IN" sz="2000" dirty="0"/>
              <a:t>a</a:t>
            </a:r>
            <a:r>
              <a:rPr lang="en-IN" sz="2000" dirty="0" smtClean="0"/>
              <a:t>. Ambiguous</a:t>
            </a:r>
            <a:endParaRPr lang="en-IN" sz="2000" dirty="0"/>
          </a:p>
          <a:p>
            <a:pPr marL="0" indent="0">
              <a:buNone/>
            </a:pPr>
            <a:r>
              <a:rPr lang="en-IN" sz="2000" dirty="0"/>
              <a:t>b</a:t>
            </a:r>
            <a:r>
              <a:rPr lang="en-IN" sz="2000" dirty="0" smtClean="0"/>
              <a:t>. Unambiguous</a:t>
            </a:r>
            <a:endParaRPr lang="en-IN" sz="2000" dirty="0"/>
          </a:p>
          <a:p>
            <a:pPr marL="0" indent="0">
              <a:buNone/>
            </a:pPr>
            <a:r>
              <a:rPr lang="en-IN" sz="2000" dirty="0"/>
              <a:t>c</a:t>
            </a:r>
            <a:r>
              <a:rPr lang="en-IN" sz="2000" dirty="0" smtClean="0"/>
              <a:t>. Complementation</a:t>
            </a:r>
            <a:endParaRPr lang="en-IN" sz="2000" dirty="0"/>
          </a:p>
          <a:p>
            <a:pPr marL="0" indent="0">
              <a:buNone/>
            </a:pPr>
            <a:r>
              <a:rPr lang="en-IN" sz="2000" dirty="0"/>
              <a:t>d</a:t>
            </a:r>
            <a:r>
              <a:rPr lang="en-IN" sz="2000" dirty="0" smtClean="0"/>
              <a:t>. Concatenation </a:t>
            </a:r>
            <a:r>
              <a:rPr lang="en-IN" sz="2000" dirty="0"/>
              <a:t>Intersection</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95</a:t>
            </a:fld>
            <a:endParaRPr lang="en-US"/>
          </a:p>
        </p:txBody>
      </p:sp>
    </p:spTree>
    <p:extLst>
      <p:ext uri="{BB962C8B-B14F-4D97-AF65-F5344CB8AC3E}">
        <p14:creationId xmlns:p14="http://schemas.microsoft.com/office/powerpoint/2010/main" val="15704247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Question</a:t>
            </a:r>
            <a:endParaRPr lang="en-IN" dirty="0"/>
          </a:p>
        </p:txBody>
      </p:sp>
      <p:sp>
        <p:nvSpPr>
          <p:cNvPr id="3" name="Content Placeholder 2"/>
          <p:cNvSpPr>
            <a:spLocks noGrp="1"/>
          </p:cNvSpPr>
          <p:nvPr>
            <p:ph idx="1"/>
          </p:nvPr>
        </p:nvSpPr>
        <p:spPr/>
        <p:txBody>
          <a:bodyPr/>
          <a:lstStyle/>
          <a:p>
            <a:pPr marL="0" indent="0">
              <a:buNone/>
            </a:pPr>
            <a:r>
              <a:rPr lang="en-IN" sz="2000" dirty="0"/>
              <a:t>Grammar that produce more than one Parse tree for same sentence is:</a:t>
            </a:r>
          </a:p>
          <a:p>
            <a:pPr marL="0" indent="0">
              <a:buNone/>
            </a:pPr>
            <a:r>
              <a:rPr lang="en-IN" sz="2000" b="1" dirty="0"/>
              <a:t>a</a:t>
            </a:r>
            <a:r>
              <a:rPr lang="en-IN" sz="2000" b="1" dirty="0" smtClean="0"/>
              <a:t>. Ambiguous</a:t>
            </a:r>
            <a:endParaRPr lang="en-IN" sz="2000" b="1" dirty="0"/>
          </a:p>
          <a:p>
            <a:pPr marL="0" indent="0">
              <a:buNone/>
            </a:pPr>
            <a:r>
              <a:rPr lang="en-IN" sz="2000" dirty="0"/>
              <a:t>b</a:t>
            </a:r>
            <a:r>
              <a:rPr lang="en-IN" sz="2000" dirty="0" smtClean="0"/>
              <a:t>. Unambiguous</a:t>
            </a:r>
            <a:endParaRPr lang="en-IN" sz="2000" dirty="0"/>
          </a:p>
          <a:p>
            <a:pPr marL="0" indent="0">
              <a:buNone/>
            </a:pPr>
            <a:r>
              <a:rPr lang="en-IN" sz="2000" dirty="0"/>
              <a:t>c</a:t>
            </a:r>
            <a:r>
              <a:rPr lang="en-IN" sz="2000" dirty="0" smtClean="0"/>
              <a:t>. Complementation</a:t>
            </a:r>
            <a:endParaRPr lang="en-IN" sz="2000" dirty="0"/>
          </a:p>
          <a:p>
            <a:pPr marL="0" indent="0">
              <a:buNone/>
            </a:pPr>
            <a:r>
              <a:rPr lang="en-IN" sz="2000" dirty="0"/>
              <a:t>d</a:t>
            </a:r>
            <a:r>
              <a:rPr lang="en-IN" sz="2000" dirty="0" smtClean="0"/>
              <a:t>. Concatenation </a:t>
            </a:r>
            <a:r>
              <a:rPr lang="en-IN" sz="2000" dirty="0"/>
              <a:t>Intersection</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96</a:t>
            </a:fld>
            <a:endParaRPr lang="en-US"/>
          </a:p>
        </p:txBody>
      </p:sp>
    </p:spTree>
    <p:extLst>
      <p:ext uri="{BB962C8B-B14F-4D97-AF65-F5344CB8AC3E}">
        <p14:creationId xmlns:p14="http://schemas.microsoft.com/office/powerpoint/2010/main" val="36562764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GATE Exam Question</a:t>
            </a:r>
            <a:endParaRPr lang="en-IN" dirty="0"/>
          </a:p>
        </p:txBody>
      </p:sp>
      <p:sp>
        <p:nvSpPr>
          <p:cNvPr id="3" name="Content Placeholder 2"/>
          <p:cNvSpPr>
            <a:spLocks noGrp="1"/>
          </p:cNvSpPr>
          <p:nvPr>
            <p:ph idx="1"/>
          </p:nvPr>
        </p:nvSpPr>
        <p:spPr/>
        <p:txBody>
          <a:bodyPr/>
          <a:lstStyle/>
          <a:p>
            <a:pPr marL="0" indent="0">
              <a:buNone/>
            </a:pPr>
            <a:r>
              <a:rPr lang="en-IN" sz="2400" dirty="0"/>
              <a:t>Consider the following statements about the context free grammar</a:t>
            </a:r>
            <a:br>
              <a:rPr lang="en-IN" sz="2400" dirty="0"/>
            </a:br>
            <a:r>
              <a:rPr lang="en-IN" sz="2400" dirty="0"/>
              <a:t>G = {S -&gt; SS, S -&gt; ab, S -&gt; </a:t>
            </a:r>
            <a:r>
              <a:rPr lang="en-IN" sz="2400" dirty="0" err="1"/>
              <a:t>ba</a:t>
            </a:r>
            <a:r>
              <a:rPr lang="en-IN" sz="2400" dirty="0"/>
              <a:t>, S -&gt; ?}</a:t>
            </a:r>
            <a:br>
              <a:rPr lang="en-IN" sz="2400" dirty="0"/>
            </a:br>
            <a:r>
              <a:rPr lang="en-IN" sz="2400" b="1" dirty="0"/>
              <a:t>I. </a:t>
            </a:r>
            <a:r>
              <a:rPr lang="en-IN" sz="2400" dirty="0"/>
              <a:t>G is ambiguous</a:t>
            </a:r>
            <a:br>
              <a:rPr lang="en-IN" sz="2400" dirty="0"/>
            </a:br>
            <a:r>
              <a:rPr lang="en-IN" sz="2400" b="1" dirty="0"/>
              <a:t>II. </a:t>
            </a:r>
            <a:r>
              <a:rPr lang="en-IN" sz="2400" dirty="0"/>
              <a:t>G produces all strings with equal number of a’s and </a:t>
            </a:r>
            <a:r>
              <a:rPr lang="en-IN" sz="2400" dirty="0" smtClean="0"/>
              <a:t>b’s</a:t>
            </a:r>
          </a:p>
          <a:p>
            <a:pPr marL="0" indent="0">
              <a:buNone/>
            </a:pPr>
            <a:endParaRPr lang="en-IN" sz="2400" dirty="0"/>
          </a:p>
          <a:p>
            <a:pPr marL="0" indent="0">
              <a:buNone/>
            </a:pPr>
            <a:r>
              <a:rPr lang="en-IN" sz="2400" dirty="0"/>
              <a:t>Which combination below expresses all the true statements about G?</a:t>
            </a:r>
            <a:br>
              <a:rPr lang="en-IN" sz="2400" dirty="0"/>
            </a:br>
            <a:r>
              <a:rPr lang="en-IN" sz="2400" b="1" dirty="0">
                <a:solidFill>
                  <a:srgbClr val="C00000"/>
                </a:solidFill>
              </a:rPr>
              <a:t>A. </a:t>
            </a:r>
            <a:r>
              <a:rPr lang="en-IN" sz="2400" b="1" dirty="0"/>
              <a:t>I</a:t>
            </a:r>
            <a:r>
              <a:rPr lang="en-IN" sz="2400" dirty="0"/>
              <a:t> only</a:t>
            </a:r>
            <a:br>
              <a:rPr lang="en-IN" sz="2400" dirty="0"/>
            </a:br>
            <a:r>
              <a:rPr lang="en-IN" sz="2400" b="1" dirty="0">
                <a:solidFill>
                  <a:srgbClr val="C00000"/>
                </a:solidFill>
              </a:rPr>
              <a:t>B. </a:t>
            </a:r>
            <a:r>
              <a:rPr lang="en-IN" sz="2400" b="1" dirty="0"/>
              <a:t>I</a:t>
            </a:r>
            <a:r>
              <a:rPr lang="en-IN" sz="2400" dirty="0"/>
              <a:t> and </a:t>
            </a:r>
            <a:r>
              <a:rPr lang="en-IN" sz="2400" dirty="0" smtClean="0"/>
              <a:t>II </a:t>
            </a:r>
            <a:r>
              <a:rPr lang="en-IN" sz="2400" dirty="0"/>
              <a:t>only</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97</a:t>
            </a:fld>
            <a:endParaRPr lang="en-US"/>
          </a:p>
        </p:txBody>
      </p:sp>
    </p:spTree>
    <p:extLst>
      <p:ext uri="{BB962C8B-B14F-4D97-AF65-F5344CB8AC3E}">
        <p14:creationId xmlns:p14="http://schemas.microsoft.com/office/powerpoint/2010/main" val="7371508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GATE Exam Question</a:t>
            </a:r>
            <a:endParaRPr lang="en-IN" dirty="0"/>
          </a:p>
        </p:txBody>
      </p:sp>
      <p:sp>
        <p:nvSpPr>
          <p:cNvPr id="3" name="Content Placeholder 2"/>
          <p:cNvSpPr>
            <a:spLocks noGrp="1"/>
          </p:cNvSpPr>
          <p:nvPr>
            <p:ph idx="1"/>
          </p:nvPr>
        </p:nvSpPr>
        <p:spPr/>
        <p:txBody>
          <a:bodyPr/>
          <a:lstStyle/>
          <a:p>
            <a:pPr marL="0" indent="0">
              <a:buNone/>
            </a:pPr>
            <a:r>
              <a:rPr lang="en-IN" sz="1800" dirty="0"/>
              <a:t>Consider the following statements about the context free grammar</a:t>
            </a:r>
            <a:br>
              <a:rPr lang="en-IN" sz="1800" dirty="0"/>
            </a:br>
            <a:r>
              <a:rPr lang="en-IN" sz="1800" dirty="0"/>
              <a:t>G = {S -&gt; SS, S -&gt; ab, S -&gt; </a:t>
            </a:r>
            <a:r>
              <a:rPr lang="en-IN" sz="1800" dirty="0" err="1"/>
              <a:t>ba</a:t>
            </a:r>
            <a:r>
              <a:rPr lang="en-IN" sz="1800" dirty="0"/>
              <a:t>, S </a:t>
            </a:r>
            <a:r>
              <a:rPr lang="en-IN" sz="1800" dirty="0" smtClean="0"/>
              <a:t>-&gt;</a:t>
            </a:r>
            <a:r>
              <a:rPr lang="el-GR" sz="1800" b="1" dirty="0"/>
              <a:t> </a:t>
            </a:r>
            <a:r>
              <a:rPr lang="el-GR" sz="1800" dirty="0"/>
              <a:t>ε</a:t>
            </a:r>
            <a:r>
              <a:rPr lang="en-IN" sz="1800" dirty="0" smtClean="0"/>
              <a:t> }</a:t>
            </a:r>
            <a:r>
              <a:rPr lang="en-IN" sz="1800" dirty="0"/>
              <a:t/>
            </a:r>
            <a:br>
              <a:rPr lang="en-IN" sz="1800" dirty="0"/>
            </a:br>
            <a:r>
              <a:rPr lang="en-IN" sz="1800" b="1" dirty="0"/>
              <a:t>I. </a:t>
            </a:r>
            <a:r>
              <a:rPr lang="en-IN" sz="1800" dirty="0"/>
              <a:t>G is ambiguous</a:t>
            </a:r>
            <a:br>
              <a:rPr lang="en-IN" sz="1800" dirty="0"/>
            </a:br>
            <a:r>
              <a:rPr lang="en-IN" sz="1800" b="1" dirty="0"/>
              <a:t>II. </a:t>
            </a:r>
            <a:r>
              <a:rPr lang="en-IN" sz="1800" dirty="0"/>
              <a:t>G produces all strings with equal number of a’s and </a:t>
            </a:r>
            <a:r>
              <a:rPr lang="en-IN" sz="1800" dirty="0" smtClean="0"/>
              <a:t>b’s</a:t>
            </a:r>
          </a:p>
          <a:p>
            <a:pPr marL="0" indent="0">
              <a:buNone/>
            </a:pPr>
            <a:r>
              <a:rPr lang="en-IN" sz="1800" dirty="0" smtClean="0"/>
              <a:t>Which </a:t>
            </a:r>
            <a:r>
              <a:rPr lang="en-IN" sz="1800" dirty="0"/>
              <a:t>combination below expresses all the true statements about G?</a:t>
            </a:r>
            <a:br>
              <a:rPr lang="en-IN" sz="1800" dirty="0"/>
            </a:br>
            <a:r>
              <a:rPr lang="en-IN" sz="1800" b="1" dirty="0">
                <a:solidFill>
                  <a:srgbClr val="C00000"/>
                </a:solidFill>
              </a:rPr>
              <a:t>A. </a:t>
            </a:r>
            <a:r>
              <a:rPr lang="en-IN" sz="1800" b="1" dirty="0"/>
              <a:t>I</a:t>
            </a:r>
            <a:r>
              <a:rPr lang="en-IN" sz="1800" dirty="0"/>
              <a:t> only</a:t>
            </a:r>
            <a:br>
              <a:rPr lang="en-IN" sz="1800" dirty="0"/>
            </a:br>
            <a:r>
              <a:rPr lang="en-IN" sz="1800" b="1" dirty="0">
                <a:solidFill>
                  <a:srgbClr val="C00000"/>
                </a:solidFill>
              </a:rPr>
              <a:t>B. </a:t>
            </a:r>
            <a:r>
              <a:rPr lang="en-IN" sz="1800" b="1" dirty="0"/>
              <a:t>I</a:t>
            </a:r>
            <a:r>
              <a:rPr lang="en-IN" sz="1800" dirty="0"/>
              <a:t> and </a:t>
            </a:r>
            <a:r>
              <a:rPr lang="en-IN" sz="1800" dirty="0" smtClean="0"/>
              <a:t>II only</a:t>
            </a:r>
          </a:p>
          <a:p>
            <a:pPr marL="0" indent="0">
              <a:buNone/>
            </a:pPr>
            <a:r>
              <a:rPr lang="en-IN" sz="1800" b="1" dirty="0"/>
              <a:t>Solution :</a:t>
            </a:r>
            <a:r>
              <a:rPr lang="en-IN" sz="1800" dirty="0"/>
              <a:t> There are different </a:t>
            </a:r>
            <a:r>
              <a:rPr lang="en-IN" sz="1800" dirty="0" smtClean="0"/>
              <a:t>Left Most Derivation’s </a:t>
            </a:r>
            <a:r>
              <a:rPr lang="en-IN" sz="1800" dirty="0"/>
              <a:t>for string </a:t>
            </a:r>
            <a:r>
              <a:rPr lang="en-IN" sz="1800" dirty="0" err="1">
                <a:solidFill>
                  <a:srgbClr val="0000FF"/>
                </a:solidFill>
              </a:rPr>
              <a:t>abab</a:t>
            </a:r>
            <a:r>
              <a:rPr lang="en-IN" sz="1800" dirty="0">
                <a:solidFill>
                  <a:srgbClr val="0000FF"/>
                </a:solidFill>
              </a:rPr>
              <a:t> </a:t>
            </a:r>
            <a:r>
              <a:rPr lang="en-IN" sz="1800" dirty="0"/>
              <a:t>which can be</a:t>
            </a:r>
            <a:br>
              <a:rPr lang="en-IN" sz="1800" dirty="0"/>
            </a:br>
            <a:r>
              <a:rPr lang="en-IN" sz="1800" dirty="0"/>
              <a:t>S =&gt; </a:t>
            </a:r>
            <a:r>
              <a:rPr lang="en-IN" sz="1800" u="sng" dirty="0"/>
              <a:t>S</a:t>
            </a:r>
            <a:r>
              <a:rPr lang="en-IN" sz="1800" dirty="0"/>
              <a:t>S =&gt; </a:t>
            </a:r>
            <a:r>
              <a:rPr lang="en-IN" sz="1800" u="sng" dirty="0"/>
              <a:t>S</a:t>
            </a:r>
            <a:r>
              <a:rPr lang="en-IN" sz="1800" dirty="0"/>
              <a:t>SS =&gt; </a:t>
            </a:r>
            <a:r>
              <a:rPr lang="en-IN" sz="1800" dirty="0" err="1"/>
              <a:t>ab</a:t>
            </a:r>
            <a:r>
              <a:rPr lang="en-IN" sz="1800" u="sng" dirty="0" err="1"/>
              <a:t>S</a:t>
            </a:r>
            <a:r>
              <a:rPr lang="en-IN" sz="1800" dirty="0" err="1"/>
              <a:t>S</a:t>
            </a:r>
            <a:r>
              <a:rPr lang="en-IN" sz="1800" dirty="0"/>
              <a:t> =&gt; </a:t>
            </a:r>
            <a:r>
              <a:rPr lang="en-IN" sz="1800" dirty="0" err="1"/>
              <a:t>abab</a:t>
            </a:r>
            <a:r>
              <a:rPr lang="en-IN" sz="1800" u="sng" dirty="0" err="1"/>
              <a:t>S</a:t>
            </a:r>
            <a:r>
              <a:rPr lang="en-IN" sz="1800" dirty="0"/>
              <a:t> =&gt; </a:t>
            </a:r>
            <a:r>
              <a:rPr lang="en-IN" sz="1800" dirty="0" err="1"/>
              <a:t>abab</a:t>
            </a:r>
            <a:r>
              <a:rPr lang="en-IN" sz="1800" dirty="0"/>
              <a:t/>
            </a:r>
            <a:br>
              <a:rPr lang="en-IN" sz="1800" dirty="0"/>
            </a:br>
            <a:r>
              <a:rPr lang="en-IN" sz="1800" dirty="0"/>
              <a:t>S =&gt; </a:t>
            </a:r>
            <a:r>
              <a:rPr lang="en-IN" sz="1800" u="sng" dirty="0"/>
              <a:t>S</a:t>
            </a:r>
            <a:r>
              <a:rPr lang="en-IN" sz="1800" dirty="0"/>
              <a:t>S =&gt; </a:t>
            </a:r>
            <a:r>
              <a:rPr lang="en-IN" sz="1800" dirty="0" err="1"/>
              <a:t>ab</a:t>
            </a:r>
            <a:r>
              <a:rPr lang="en-IN" sz="1800" u="sng" dirty="0" err="1"/>
              <a:t>S</a:t>
            </a:r>
            <a:r>
              <a:rPr lang="en-IN" sz="1800" dirty="0"/>
              <a:t> =&gt; </a:t>
            </a:r>
            <a:r>
              <a:rPr lang="en-IN" sz="1800" dirty="0" err="1"/>
              <a:t>abab</a:t>
            </a:r>
            <a:r>
              <a:rPr lang="en-IN" sz="1800" dirty="0"/>
              <a:t/>
            </a:r>
            <a:br>
              <a:rPr lang="en-IN" sz="1800" dirty="0"/>
            </a:br>
            <a:r>
              <a:rPr lang="en-IN" sz="1800" dirty="0"/>
              <a:t>So the grammar is ambiguous. So statement </a:t>
            </a:r>
            <a:r>
              <a:rPr lang="en-IN" sz="1800" b="1" dirty="0"/>
              <a:t>I </a:t>
            </a:r>
            <a:r>
              <a:rPr lang="en-IN" sz="1800" dirty="0"/>
              <a:t>is true.</a:t>
            </a:r>
            <a:br>
              <a:rPr lang="en-IN" sz="1800" dirty="0"/>
            </a:br>
            <a:r>
              <a:rPr lang="en-IN" sz="1800" dirty="0"/>
              <a:t> </a:t>
            </a:r>
            <a:br>
              <a:rPr lang="en-IN" sz="1800" dirty="0"/>
            </a:br>
            <a:r>
              <a:rPr lang="en-IN" sz="1800" dirty="0"/>
              <a:t>Statement </a:t>
            </a:r>
            <a:r>
              <a:rPr lang="en-IN" sz="1800" b="1" dirty="0"/>
              <a:t>II</a:t>
            </a:r>
            <a:r>
              <a:rPr lang="en-IN" sz="1800" dirty="0"/>
              <a:t> states that the grammar G produces all strings with equal number of a’s and b’s but it can’t generate </a:t>
            </a:r>
            <a:r>
              <a:rPr lang="en-IN" sz="1800" dirty="0" err="1"/>
              <a:t>aabb</a:t>
            </a:r>
            <a:r>
              <a:rPr lang="en-IN" sz="1800" dirty="0"/>
              <a:t> string. So statement </a:t>
            </a:r>
            <a:r>
              <a:rPr lang="en-IN" sz="1800" b="1" dirty="0"/>
              <a:t>II</a:t>
            </a:r>
            <a:r>
              <a:rPr lang="en-IN" sz="1800" dirty="0"/>
              <a:t> is incorrect.</a:t>
            </a:r>
          </a:p>
        </p:txBody>
      </p:sp>
      <p:sp>
        <p:nvSpPr>
          <p:cNvPr id="4" name="Date Placeholder 3"/>
          <p:cNvSpPr>
            <a:spLocks noGrp="1"/>
          </p:cNvSpPr>
          <p:nvPr>
            <p:ph type="dt" sz="half" idx="10"/>
          </p:nvPr>
        </p:nvSpPr>
        <p:spPr/>
        <p:txBody>
          <a:bodyPr/>
          <a:lstStyle/>
          <a:p>
            <a:fld id="{8ACB7CA4-03DF-4889-BB0A-19BB3E498728}" type="datetime3">
              <a:rPr lang="en-US" smtClean="0"/>
              <a:t>7 September 2022</a:t>
            </a:fld>
            <a:endParaRPr lang="en-US"/>
          </a:p>
        </p:txBody>
      </p:sp>
      <p:sp>
        <p:nvSpPr>
          <p:cNvPr id="5" name="Footer Placeholder 4"/>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6" name="Slide Number Placeholder 5"/>
          <p:cNvSpPr>
            <a:spLocks noGrp="1"/>
          </p:cNvSpPr>
          <p:nvPr>
            <p:ph type="sldNum" sz="quarter" idx="12"/>
          </p:nvPr>
        </p:nvSpPr>
        <p:spPr/>
        <p:txBody>
          <a:bodyPr/>
          <a:lstStyle/>
          <a:p>
            <a:fld id="{BB2CE0DE-867F-455F-B20B-96D381B4AB71}" type="slidenum">
              <a:rPr lang="en-US" smtClean="0"/>
              <a:pPr/>
              <a:t>98</a:t>
            </a:fld>
            <a:endParaRPr lang="en-US"/>
          </a:p>
        </p:txBody>
      </p:sp>
    </p:spTree>
    <p:extLst>
      <p:ext uri="{BB962C8B-B14F-4D97-AF65-F5344CB8AC3E}">
        <p14:creationId xmlns:p14="http://schemas.microsoft.com/office/powerpoint/2010/main" val="34094226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smtClean="0"/>
              <a:t>Simplification of CFG’s</a:t>
            </a:r>
          </a:p>
        </p:txBody>
      </p:sp>
      <p:sp>
        <p:nvSpPr>
          <p:cNvPr id="9219" name="Rectangle 3"/>
          <p:cNvSpPr>
            <a:spLocks noGrp="1" noChangeArrowheads="1"/>
          </p:cNvSpPr>
          <p:nvPr>
            <p:ph type="subTitle" idx="1"/>
          </p:nvPr>
        </p:nvSpPr>
        <p:spPr>
          <a:xfrm>
            <a:off x="640080" y="3200400"/>
            <a:ext cx="11734800" cy="1600200"/>
          </a:xfrm>
        </p:spPr>
        <p:txBody>
          <a:bodyPr/>
          <a:lstStyle/>
          <a:p>
            <a:pPr algn="ctr">
              <a:lnSpc>
                <a:spcPct val="80000"/>
              </a:lnSpc>
            </a:pPr>
            <a:r>
              <a:rPr lang="en-US" altLang="en-US" sz="2000" dirty="0" smtClean="0"/>
              <a:t>Eliminating Useless Symbols</a:t>
            </a:r>
          </a:p>
          <a:p>
            <a:pPr algn="ctr">
              <a:lnSpc>
                <a:spcPct val="80000"/>
              </a:lnSpc>
            </a:pPr>
            <a:r>
              <a:rPr lang="en-US" altLang="en-US" sz="2000" dirty="0" smtClean="0"/>
              <a:t>Eliminating </a:t>
            </a:r>
            <a:r>
              <a:rPr lang="el-GR" sz="2000" dirty="0"/>
              <a:t>ε</a:t>
            </a:r>
            <a:r>
              <a:rPr lang="en-US" altLang="en-US" sz="2000" dirty="0" smtClean="0"/>
              <a:t>–productions</a:t>
            </a:r>
          </a:p>
          <a:p>
            <a:pPr algn="ctr">
              <a:lnSpc>
                <a:spcPct val="80000"/>
              </a:lnSpc>
            </a:pPr>
            <a:r>
              <a:rPr lang="en-US" altLang="en-US" sz="2000" dirty="0" smtClean="0"/>
              <a:t>Eliminating Unit Productions</a:t>
            </a:r>
          </a:p>
          <a:p>
            <a:pPr algn="ctr">
              <a:lnSpc>
                <a:spcPct val="80000"/>
              </a:lnSpc>
            </a:pPr>
            <a:endParaRPr lang="en-US" altLang="en-US" sz="2000" dirty="0" smtClean="0"/>
          </a:p>
        </p:txBody>
      </p:sp>
      <p:sp>
        <p:nvSpPr>
          <p:cNvPr id="2" name="Date Placeholder 1"/>
          <p:cNvSpPr>
            <a:spLocks noGrp="1"/>
          </p:cNvSpPr>
          <p:nvPr>
            <p:ph type="dt" sz="half" idx="10"/>
          </p:nvPr>
        </p:nvSpPr>
        <p:spPr/>
        <p:txBody>
          <a:bodyPr/>
          <a:lstStyle/>
          <a:p>
            <a:fld id="{35B0C519-89AB-4890-8F92-601590506CB9}" type="datetime3">
              <a:rPr lang="en-US" smtClean="0"/>
              <a:t>7 September 2022</a:t>
            </a:fld>
            <a:endParaRPr lang="en-US"/>
          </a:p>
        </p:txBody>
      </p:sp>
      <p:sp>
        <p:nvSpPr>
          <p:cNvPr id="4" name="Footer Placeholder 3"/>
          <p:cNvSpPr>
            <a:spLocks noGrp="1"/>
          </p:cNvSpPr>
          <p:nvPr>
            <p:ph type="ftr" sz="quarter" idx="11"/>
          </p:nvPr>
        </p:nvSpPr>
        <p:spPr/>
        <p:txBody>
          <a:bodyPr/>
          <a:lstStyle/>
          <a:p>
            <a:r>
              <a:rPr lang="en-US" smtClean="0">
                <a:solidFill>
                  <a:srgbClr val="000000"/>
                </a:solidFill>
              </a:rPr>
              <a:t>CSE, BMSCE</a:t>
            </a:r>
            <a:endParaRPr lang="en-US">
              <a:solidFill>
                <a:srgbClr val="000000"/>
              </a:solidFill>
            </a:endParaRPr>
          </a:p>
        </p:txBody>
      </p:sp>
      <p:sp>
        <p:nvSpPr>
          <p:cNvPr id="3" name="Slide Number Placeholder 2"/>
          <p:cNvSpPr>
            <a:spLocks noGrp="1"/>
          </p:cNvSpPr>
          <p:nvPr>
            <p:ph type="sldNum" sz="quarter" idx="12"/>
          </p:nvPr>
        </p:nvSpPr>
        <p:spPr/>
        <p:txBody>
          <a:bodyPr/>
          <a:lstStyle/>
          <a:p>
            <a:fld id="{5DCC653A-8BE1-4A16-A754-27859D86C4A9}" type="slidenum">
              <a:rPr lang="en-US" smtClean="0"/>
              <a:pPr/>
              <a:t>99</a:t>
            </a:fld>
            <a:endParaRPr lang="en-US"/>
          </a:p>
        </p:txBody>
      </p:sp>
    </p:spTree>
    <p:extLst>
      <p:ext uri="{BB962C8B-B14F-4D97-AF65-F5344CB8AC3E}">
        <p14:creationId xmlns:p14="http://schemas.microsoft.com/office/powerpoint/2010/main" val="276177132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1">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4574</TotalTime>
  <Words>9572</Words>
  <Application>Microsoft Office PowerPoint</Application>
  <PresentationFormat>Custom</PresentationFormat>
  <Paragraphs>1961</Paragraphs>
  <Slides>219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219</vt:i4>
      </vt:variant>
    </vt:vector>
  </HeadingPairs>
  <TitlesOfParts>
    <vt:vector size="226" baseType="lpstr">
      <vt:lpstr>Arial</vt:lpstr>
      <vt:lpstr>Calibri</vt:lpstr>
      <vt:lpstr>Cambria Math</vt:lpstr>
      <vt:lpstr>Times New Roman</vt:lpstr>
      <vt:lpstr>Verdana</vt:lpstr>
      <vt:lpstr>Wingdings</vt:lpstr>
      <vt:lpstr>Theme1</vt:lpstr>
      <vt:lpstr>Course – TFC</vt:lpstr>
      <vt:lpstr>Unit-3 </vt:lpstr>
      <vt:lpstr>Context-Free Grammars</vt:lpstr>
      <vt:lpstr>General Introduction to Context Free Grammars (CFG)</vt:lpstr>
      <vt:lpstr>Why we should Study CFG’s Rough Slide </vt:lpstr>
      <vt:lpstr>General Introduction to Context Free Grammars (CFG)</vt:lpstr>
      <vt:lpstr>CFG’s: Informal comments</vt:lpstr>
      <vt:lpstr>Example for CFG’s</vt:lpstr>
      <vt:lpstr>Formal Definition of CFG</vt:lpstr>
      <vt:lpstr>Example: Formal CFG</vt:lpstr>
      <vt:lpstr>Question</vt:lpstr>
      <vt:lpstr>Answer</vt:lpstr>
      <vt:lpstr>Questions</vt:lpstr>
      <vt:lpstr>Rough Slide </vt:lpstr>
      <vt:lpstr>Rough Slide </vt:lpstr>
      <vt:lpstr>Rough Slide </vt:lpstr>
      <vt:lpstr>PowerPoint Presentation</vt:lpstr>
      <vt:lpstr>Questions</vt:lpstr>
      <vt:lpstr>Rough Slide </vt:lpstr>
      <vt:lpstr>Rough Slide </vt:lpstr>
      <vt:lpstr>Rough Slide </vt:lpstr>
      <vt:lpstr>PowerPoint Presentation</vt:lpstr>
      <vt:lpstr>Questions</vt:lpstr>
      <vt:lpstr>Questions</vt:lpstr>
      <vt:lpstr>PowerPoint Presentation</vt:lpstr>
      <vt:lpstr>Questions</vt:lpstr>
      <vt:lpstr>Rough Slide </vt:lpstr>
      <vt:lpstr>Rough Slide </vt:lpstr>
      <vt:lpstr>Rough Slide </vt:lpstr>
      <vt:lpstr>Rough Slide </vt:lpstr>
      <vt:lpstr>PowerPoint Presentation</vt:lpstr>
      <vt:lpstr>PowerPoint Presentation</vt:lpstr>
      <vt:lpstr>GATE Exam Question</vt:lpstr>
      <vt:lpstr>GATE Exam Question</vt:lpstr>
      <vt:lpstr>Question</vt:lpstr>
      <vt:lpstr>PowerPoint Presentation</vt:lpstr>
      <vt:lpstr>PowerPoint Presentation</vt:lpstr>
      <vt:lpstr>Questions</vt:lpstr>
      <vt:lpstr>Rough Slide </vt:lpstr>
      <vt:lpstr>Rough Slide </vt:lpstr>
      <vt:lpstr>Rough Slide </vt:lpstr>
      <vt:lpstr>Rough Slide </vt:lpstr>
      <vt:lpstr>PowerPoint Presentation</vt:lpstr>
      <vt:lpstr>PowerPoint Presentation</vt:lpstr>
      <vt:lpstr>Question</vt:lpstr>
      <vt:lpstr>PowerPoint Presentation</vt:lpstr>
      <vt:lpstr>Questions</vt:lpstr>
      <vt:lpstr>Rough Slide</vt:lpstr>
      <vt:lpstr>Question</vt:lpstr>
      <vt:lpstr>PowerPoint Presentation</vt:lpstr>
      <vt:lpstr>PowerPoint Presentation</vt:lpstr>
      <vt:lpstr>Question</vt:lpstr>
      <vt:lpstr>Rough slide</vt:lpstr>
      <vt:lpstr>PowerPoint Presentation</vt:lpstr>
      <vt:lpstr>PowerPoint Presentation</vt:lpstr>
      <vt:lpstr>Question</vt:lpstr>
      <vt:lpstr>Solution</vt:lpstr>
      <vt:lpstr>Question</vt:lpstr>
      <vt:lpstr>Question </vt:lpstr>
      <vt:lpstr>Rough Slide </vt:lpstr>
      <vt:lpstr>PowerPoint Presentation</vt:lpstr>
      <vt:lpstr>Question</vt:lpstr>
      <vt:lpstr>Rough Slide </vt:lpstr>
      <vt:lpstr>PowerPoint Presentation</vt:lpstr>
      <vt:lpstr>Solution</vt:lpstr>
      <vt:lpstr>Solution</vt:lpstr>
      <vt:lpstr>Unit-3 </vt:lpstr>
      <vt:lpstr>PowerPoint Presentation</vt:lpstr>
      <vt:lpstr>PowerPoint Presentation</vt:lpstr>
      <vt:lpstr>PowerPoint Presentation</vt:lpstr>
      <vt:lpstr>Derivations</vt:lpstr>
      <vt:lpstr>Leftmost and Rightmost Derivation of a String</vt:lpstr>
      <vt:lpstr>Question</vt:lpstr>
      <vt:lpstr>Solution</vt:lpstr>
      <vt:lpstr>Derivation tree or parse tree</vt:lpstr>
      <vt:lpstr>Formal Definition of a Derivation Tree:</vt:lpstr>
      <vt:lpstr>Question</vt:lpstr>
      <vt:lpstr>PowerPoint Presentation</vt:lpstr>
      <vt:lpstr>PowerPoint Presentation</vt:lpstr>
      <vt:lpstr>Question</vt:lpstr>
      <vt:lpstr>Ambiguous Grammar</vt:lpstr>
      <vt:lpstr>Example of Ambiguous Grammar</vt:lpstr>
      <vt:lpstr>Unambiguous Grammar: Based on Precedence</vt:lpstr>
      <vt:lpstr>PowerPoint Presentation</vt:lpstr>
      <vt:lpstr>PowerPoint Presentation</vt:lpstr>
      <vt:lpstr>PowerPoint Presentation</vt:lpstr>
      <vt:lpstr>Question</vt:lpstr>
      <vt:lpstr>PowerPoint Presentation</vt:lpstr>
      <vt:lpstr>Question</vt:lpstr>
      <vt:lpstr>PowerPoint Presentation</vt:lpstr>
      <vt:lpstr>PowerPoint Presentation</vt:lpstr>
      <vt:lpstr>PowerPoint Presentation</vt:lpstr>
      <vt:lpstr>PowerPoint Presentation</vt:lpstr>
      <vt:lpstr>Inherently Ambiguous Language</vt:lpstr>
      <vt:lpstr>Question</vt:lpstr>
      <vt:lpstr>Question</vt:lpstr>
      <vt:lpstr>GATE Exam Question</vt:lpstr>
      <vt:lpstr>GATE Exam Question</vt:lpstr>
      <vt:lpstr>Simplification of CFG’s</vt:lpstr>
      <vt:lpstr>Eliminating Useless Symbols</vt:lpstr>
      <vt:lpstr>PowerPoint Presentation</vt:lpstr>
      <vt:lpstr>Eliminating Useless Symbols</vt:lpstr>
      <vt:lpstr>Algorithm for identifying “Generating” symbols</vt:lpstr>
      <vt:lpstr>Algorithm for identifying “Reachable” symbols</vt:lpstr>
      <vt:lpstr>PowerPoint Presentation</vt:lpstr>
      <vt:lpstr>PowerPoint Presentation</vt:lpstr>
      <vt:lpstr>Question</vt:lpstr>
      <vt:lpstr>Rough Slide</vt:lpstr>
      <vt:lpstr>Rough Slide</vt:lpstr>
      <vt:lpstr>PowerPoint Presentation</vt:lpstr>
      <vt:lpstr>PowerPoint Presentation</vt:lpstr>
      <vt:lpstr>Question</vt:lpstr>
      <vt:lpstr>Rough Slide</vt:lpstr>
      <vt:lpstr>Rough Slide</vt:lpstr>
      <vt:lpstr>PowerPoint Presentation</vt:lpstr>
      <vt:lpstr>PowerPoint Presentation</vt:lpstr>
      <vt:lpstr>Eliminating ε–productions</vt:lpstr>
      <vt:lpstr>Eliminating ε–productions</vt:lpstr>
      <vt:lpstr>Nullable Variables</vt:lpstr>
      <vt:lpstr>PowerPoint Presentation</vt:lpstr>
      <vt:lpstr>PowerPoint Presentation</vt:lpstr>
      <vt:lpstr>PowerPoint Presentation</vt:lpstr>
      <vt:lpstr>Eliminating ε-Productions or Null-Productions</vt:lpstr>
      <vt:lpstr>Eliminating ε-Productions (Contd…)</vt:lpstr>
      <vt:lpstr>Question</vt:lpstr>
      <vt:lpstr>Rough Slide</vt:lpstr>
      <vt:lpstr>Rough Slide</vt:lpstr>
      <vt:lpstr>Question</vt:lpstr>
      <vt:lpstr>Rough Slide</vt:lpstr>
      <vt:lpstr>Rough Slide</vt:lpstr>
      <vt:lpstr>PowerPoint Presentation</vt:lpstr>
      <vt:lpstr>PowerPoint Presentation</vt:lpstr>
      <vt:lpstr>PowerPoint Presentation</vt:lpstr>
      <vt:lpstr>Question</vt:lpstr>
      <vt:lpstr>Question</vt:lpstr>
      <vt:lpstr>Question</vt:lpstr>
      <vt:lpstr>Eliminating Unit Productions</vt:lpstr>
      <vt:lpstr>Eliminating Unit Productions</vt:lpstr>
      <vt:lpstr>Procedure for eliminating Unit Productions</vt:lpstr>
      <vt:lpstr>PowerPoint Presentation</vt:lpstr>
      <vt:lpstr>PowerPoint Presentation</vt:lpstr>
      <vt:lpstr>Question</vt:lpstr>
      <vt:lpstr>Rough Slide </vt:lpstr>
      <vt:lpstr>Rough Slide </vt:lpstr>
      <vt:lpstr>PowerPoint Presentation</vt:lpstr>
      <vt:lpstr>PowerPoint Presentation</vt:lpstr>
      <vt:lpstr>Question</vt:lpstr>
      <vt:lpstr>PowerPoint Presentation</vt:lpstr>
      <vt:lpstr>PowerPoint Presentation</vt:lpstr>
      <vt:lpstr>PowerPoint Presentation</vt:lpstr>
      <vt:lpstr>GATE Exam question</vt:lpstr>
      <vt:lpstr>Answer</vt:lpstr>
      <vt:lpstr>Answer</vt:lpstr>
      <vt:lpstr>Answer (Contd…)</vt:lpstr>
      <vt:lpstr>Order of Simplification of CFG</vt:lpstr>
      <vt:lpstr>Question</vt:lpstr>
      <vt:lpstr>Answer</vt:lpstr>
      <vt:lpstr>Answer</vt:lpstr>
      <vt:lpstr>Answer</vt:lpstr>
      <vt:lpstr>Question</vt:lpstr>
      <vt:lpstr>Answer</vt:lpstr>
      <vt:lpstr>Question</vt:lpstr>
      <vt:lpstr>Question</vt:lpstr>
      <vt:lpstr>Answer </vt:lpstr>
      <vt:lpstr>Normal forms of CFG’s</vt:lpstr>
      <vt:lpstr>Normal Forms for CFGs</vt:lpstr>
      <vt:lpstr>Chomsky Normal Form (CNF)</vt:lpstr>
      <vt:lpstr>Chomsky Normal Form (CNF)</vt:lpstr>
      <vt:lpstr>Algorithm to Convert into Chomsky Normal Form</vt:lpstr>
      <vt:lpstr>Conversion to CNF</vt:lpstr>
      <vt:lpstr>Convert following Grammar to CNF</vt:lpstr>
      <vt:lpstr>Convert following Grammar to CNF</vt:lpstr>
      <vt:lpstr>Convert following Grammar to CNF</vt:lpstr>
      <vt:lpstr>Convert following Grammar to CNF</vt:lpstr>
      <vt:lpstr>Convert following Grammar to CNF</vt:lpstr>
      <vt:lpstr>Convert following Grammar to CNF</vt:lpstr>
      <vt:lpstr>Question</vt:lpstr>
      <vt:lpstr>PowerPoint Presentation</vt:lpstr>
      <vt:lpstr>PowerPoint Presentation</vt:lpstr>
      <vt:lpstr>Question</vt:lpstr>
      <vt:lpstr>Question</vt:lpstr>
      <vt:lpstr>Answer</vt:lpstr>
      <vt:lpstr>Question</vt:lpstr>
      <vt:lpstr>Answer</vt:lpstr>
      <vt:lpstr>Question</vt:lpstr>
      <vt:lpstr>Answer</vt:lpstr>
      <vt:lpstr>Answer (Contd…)</vt:lpstr>
      <vt:lpstr>Answer (Contd…)</vt:lpstr>
      <vt:lpstr>Applications of CFG’s</vt:lpstr>
      <vt:lpstr>YACC (Yet Another Compiler-Compiler)</vt:lpstr>
      <vt:lpstr>YACC Example Productions</vt:lpstr>
      <vt:lpstr>Mark up Language : HTML Grammar</vt:lpstr>
      <vt:lpstr>XML (Extensible Markup Language)</vt:lpstr>
      <vt:lpstr>XML DTD Element description</vt:lpstr>
      <vt:lpstr>Personal Computer (PC) Specifications DTD</vt:lpstr>
      <vt:lpstr>Normal forms of CFG’s</vt:lpstr>
      <vt:lpstr>Greibach Normal Form (GNF)</vt:lpstr>
      <vt:lpstr>Left Recursion w.r.t CFG’s</vt:lpstr>
      <vt:lpstr>Elimination of Left Recursion</vt:lpstr>
      <vt:lpstr>Question </vt:lpstr>
      <vt:lpstr>Question </vt:lpstr>
      <vt:lpstr>Converting CFG to GNF</vt:lpstr>
      <vt:lpstr>Question</vt:lpstr>
      <vt:lpstr>Convert the Grammar {S → AA | 0 , A → SS | 1 } to GNF.</vt:lpstr>
      <vt:lpstr>Convert the Grammar {S → AA | 0 , A → SS | 1 } to GNF.</vt:lpstr>
      <vt:lpstr>Convert the Grammar {S → AA | 0 , A → SS | 1 } to GNF.</vt:lpstr>
      <vt:lpstr>Convert the Grammar {S → AA | 0 , A → SS | 1 } to GNF.</vt:lpstr>
      <vt:lpstr>Convert the Grammar {S → AA | 0 , A → SS | 1 } to GNF.</vt:lpstr>
      <vt:lpstr>PowerPoint Presentation</vt:lpstr>
      <vt:lpstr>PowerPoint Presentation</vt:lpstr>
      <vt:lpstr>PowerPoint Presentation</vt:lpstr>
      <vt:lpstr>Question</vt:lpstr>
      <vt:lpstr>Question</vt:lpstr>
      <vt:lpstr>Converting CFG to GNF</vt:lpstr>
      <vt:lpstr>PowerPoint Presentation</vt:lpstr>
      <vt:lpstr>PowerPoint Presentation</vt:lpstr>
      <vt:lpstr>PowerPoint Presentation</vt:lpstr>
      <vt:lpstr>PowerPoint Presentation</vt:lpstr>
      <vt:lpstr>Thanks for Listening</vt:lpstr>
    </vt:vector>
  </TitlesOfParts>
  <Company>System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 Artificial Intelligence</dc:title>
  <dc:creator>System</dc:creator>
  <cp:lastModifiedBy>UMADEVI V</cp:lastModifiedBy>
  <cp:revision>401</cp:revision>
  <dcterms:created xsi:type="dcterms:W3CDTF">2014-08-21T09:14:34Z</dcterms:created>
  <dcterms:modified xsi:type="dcterms:W3CDTF">2022-09-07T07:11:12Z</dcterms:modified>
</cp:coreProperties>
</file>